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303" r:id="rId3"/>
    <p:sldId id="305" r:id="rId4"/>
    <p:sldId id="304" r:id="rId5"/>
    <p:sldId id="257" r:id="rId6"/>
    <p:sldId id="259" r:id="rId7"/>
    <p:sldId id="260" r:id="rId8"/>
    <p:sldId id="261" r:id="rId9"/>
    <p:sldId id="313" r:id="rId10"/>
    <p:sldId id="258" r:id="rId11"/>
    <p:sldId id="262" r:id="rId12"/>
    <p:sldId id="306" r:id="rId13"/>
    <p:sldId id="263" r:id="rId14"/>
    <p:sldId id="264" r:id="rId15"/>
    <p:sldId id="265" r:id="rId16"/>
    <p:sldId id="266" r:id="rId17"/>
    <p:sldId id="267" r:id="rId18"/>
    <p:sldId id="268" r:id="rId19"/>
    <p:sldId id="271" r:id="rId20"/>
    <p:sldId id="307" r:id="rId21"/>
    <p:sldId id="270" r:id="rId22"/>
    <p:sldId id="273" r:id="rId23"/>
    <p:sldId id="281" r:id="rId24"/>
    <p:sldId id="280" r:id="rId25"/>
    <p:sldId id="275" r:id="rId26"/>
    <p:sldId id="291" r:id="rId27"/>
    <p:sldId id="312" r:id="rId28"/>
    <p:sldId id="277" r:id="rId29"/>
    <p:sldId id="278" r:id="rId30"/>
    <p:sldId id="293" r:id="rId31"/>
    <p:sldId id="308" r:id="rId32"/>
    <p:sldId id="282" r:id="rId33"/>
    <p:sldId id="294" r:id="rId34"/>
    <p:sldId id="295" r:id="rId35"/>
    <p:sldId id="296" r:id="rId36"/>
    <p:sldId id="297" r:id="rId37"/>
    <p:sldId id="298" r:id="rId38"/>
    <p:sldId id="299" r:id="rId39"/>
    <p:sldId id="300" r:id="rId40"/>
    <p:sldId id="301" r:id="rId41"/>
    <p:sldId id="284" r:id="rId42"/>
    <p:sldId id="285" r:id="rId43"/>
    <p:sldId id="288" r:id="rId44"/>
    <p:sldId id="289" r:id="rId45"/>
    <p:sldId id="290" r:id="rId46"/>
    <p:sldId id="302" r:id="rId47"/>
    <p:sldId id="309" r:id="rId48"/>
    <p:sldId id="310" r:id="rId49"/>
    <p:sldId id="311" r:id="rId5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80" autoAdjust="0"/>
  </p:normalViewPr>
  <p:slideViewPr>
    <p:cSldViewPr snapToGrid="0" showGuides="1">
      <p:cViewPr varScale="1">
        <p:scale>
          <a:sx n="83" d="100"/>
          <a:sy n="83" d="100"/>
        </p:scale>
        <p:origin x="389"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940139-4E0D-49EF-900B-5985BFC6A6DA}" type="datetimeFigureOut">
              <a:rPr lang="zh-CN" altLang="en-US" smtClean="0"/>
              <a:t>2024/9/8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F83582-BA48-409E-B944-31E28312DAB5}" type="slidenum">
              <a:rPr lang="zh-CN" altLang="en-US" smtClean="0"/>
              <a:t>‹#›</a:t>
            </a:fld>
            <a:endParaRPr lang="zh-CN" altLang="en-US"/>
          </a:p>
        </p:txBody>
      </p:sp>
    </p:spTree>
    <p:extLst>
      <p:ext uri="{BB962C8B-B14F-4D97-AF65-F5344CB8AC3E}">
        <p14:creationId xmlns:p14="http://schemas.microsoft.com/office/powerpoint/2010/main" val="827056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DF83582-BA48-409E-B944-31E28312DAB5}" type="slidenum">
              <a:rPr lang="zh-CN" altLang="en-US" smtClean="0"/>
              <a:t>8</a:t>
            </a:fld>
            <a:endParaRPr lang="zh-CN" altLang="en-US"/>
          </a:p>
        </p:txBody>
      </p:sp>
    </p:spTree>
    <p:extLst>
      <p:ext uri="{BB962C8B-B14F-4D97-AF65-F5344CB8AC3E}">
        <p14:creationId xmlns:p14="http://schemas.microsoft.com/office/powerpoint/2010/main" val="3183626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18</a:t>
            </a:fld>
            <a:endParaRPr lang="zh-CN" altLang="en-US"/>
          </a:p>
        </p:txBody>
      </p:sp>
    </p:spTree>
    <p:extLst>
      <p:ext uri="{BB962C8B-B14F-4D97-AF65-F5344CB8AC3E}">
        <p14:creationId xmlns:p14="http://schemas.microsoft.com/office/powerpoint/2010/main" val="4058549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19</a:t>
            </a:fld>
            <a:endParaRPr lang="zh-CN" altLang="en-US"/>
          </a:p>
        </p:txBody>
      </p:sp>
    </p:spTree>
    <p:extLst>
      <p:ext uri="{BB962C8B-B14F-4D97-AF65-F5344CB8AC3E}">
        <p14:creationId xmlns:p14="http://schemas.microsoft.com/office/powerpoint/2010/main" val="3149254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20</a:t>
            </a:fld>
            <a:endParaRPr lang="zh-CN" altLang="en-US"/>
          </a:p>
        </p:txBody>
      </p:sp>
    </p:spTree>
    <p:extLst>
      <p:ext uri="{BB962C8B-B14F-4D97-AF65-F5344CB8AC3E}">
        <p14:creationId xmlns:p14="http://schemas.microsoft.com/office/powerpoint/2010/main" val="972043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21</a:t>
            </a:fld>
            <a:endParaRPr lang="zh-CN" altLang="en-US"/>
          </a:p>
        </p:txBody>
      </p:sp>
    </p:spTree>
    <p:extLst>
      <p:ext uri="{BB962C8B-B14F-4D97-AF65-F5344CB8AC3E}">
        <p14:creationId xmlns:p14="http://schemas.microsoft.com/office/powerpoint/2010/main" val="23156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22</a:t>
            </a:fld>
            <a:endParaRPr lang="zh-CN" altLang="en-US"/>
          </a:p>
        </p:txBody>
      </p:sp>
    </p:spTree>
    <p:extLst>
      <p:ext uri="{BB962C8B-B14F-4D97-AF65-F5344CB8AC3E}">
        <p14:creationId xmlns:p14="http://schemas.microsoft.com/office/powerpoint/2010/main" val="3029079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23</a:t>
            </a:fld>
            <a:endParaRPr lang="zh-CN" altLang="en-US"/>
          </a:p>
        </p:txBody>
      </p:sp>
    </p:spTree>
    <p:extLst>
      <p:ext uri="{BB962C8B-B14F-4D97-AF65-F5344CB8AC3E}">
        <p14:creationId xmlns:p14="http://schemas.microsoft.com/office/powerpoint/2010/main" val="3529353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24</a:t>
            </a:fld>
            <a:endParaRPr lang="zh-CN" altLang="en-US"/>
          </a:p>
        </p:txBody>
      </p:sp>
    </p:spTree>
    <p:extLst>
      <p:ext uri="{BB962C8B-B14F-4D97-AF65-F5344CB8AC3E}">
        <p14:creationId xmlns:p14="http://schemas.microsoft.com/office/powerpoint/2010/main" val="3890283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25</a:t>
            </a:fld>
            <a:endParaRPr lang="zh-CN" altLang="en-US"/>
          </a:p>
        </p:txBody>
      </p:sp>
    </p:spTree>
    <p:extLst>
      <p:ext uri="{BB962C8B-B14F-4D97-AF65-F5344CB8AC3E}">
        <p14:creationId xmlns:p14="http://schemas.microsoft.com/office/powerpoint/2010/main" val="3576747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26</a:t>
            </a:fld>
            <a:endParaRPr lang="zh-CN" altLang="en-US"/>
          </a:p>
        </p:txBody>
      </p:sp>
    </p:spTree>
    <p:extLst>
      <p:ext uri="{BB962C8B-B14F-4D97-AF65-F5344CB8AC3E}">
        <p14:creationId xmlns:p14="http://schemas.microsoft.com/office/powerpoint/2010/main" val="15931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27</a:t>
            </a:fld>
            <a:endParaRPr lang="zh-CN" altLang="en-US"/>
          </a:p>
        </p:txBody>
      </p:sp>
    </p:spTree>
    <p:extLst>
      <p:ext uri="{BB962C8B-B14F-4D97-AF65-F5344CB8AC3E}">
        <p14:creationId xmlns:p14="http://schemas.microsoft.com/office/powerpoint/2010/main" val="84365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4BF03-9765-42BD-98B4-55AD634DA5D2}" type="slidenum">
              <a:rPr lang="zh-CN" altLang="en-US" smtClean="0"/>
              <a:t>9</a:t>
            </a:fld>
            <a:endParaRPr lang="zh-CN" altLang="en-US"/>
          </a:p>
        </p:txBody>
      </p:sp>
    </p:spTree>
    <p:extLst>
      <p:ext uri="{BB962C8B-B14F-4D97-AF65-F5344CB8AC3E}">
        <p14:creationId xmlns:p14="http://schemas.microsoft.com/office/powerpoint/2010/main" val="167379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28</a:t>
            </a:fld>
            <a:endParaRPr lang="zh-CN" altLang="en-US"/>
          </a:p>
        </p:txBody>
      </p:sp>
    </p:spTree>
    <p:extLst>
      <p:ext uri="{BB962C8B-B14F-4D97-AF65-F5344CB8AC3E}">
        <p14:creationId xmlns:p14="http://schemas.microsoft.com/office/powerpoint/2010/main" val="2787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29</a:t>
            </a:fld>
            <a:endParaRPr lang="zh-CN" altLang="en-US"/>
          </a:p>
        </p:txBody>
      </p:sp>
    </p:spTree>
    <p:extLst>
      <p:ext uri="{BB962C8B-B14F-4D97-AF65-F5344CB8AC3E}">
        <p14:creationId xmlns:p14="http://schemas.microsoft.com/office/powerpoint/2010/main" val="1487669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30</a:t>
            </a:fld>
            <a:endParaRPr lang="zh-CN" altLang="en-US"/>
          </a:p>
        </p:txBody>
      </p:sp>
    </p:spTree>
    <p:extLst>
      <p:ext uri="{BB962C8B-B14F-4D97-AF65-F5344CB8AC3E}">
        <p14:creationId xmlns:p14="http://schemas.microsoft.com/office/powerpoint/2010/main" val="2282474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31</a:t>
            </a:fld>
            <a:endParaRPr lang="zh-CN" altLang="en-US"/>
          </a:p>
        </p:txBody>
      </p:sp>
    </p:spTree>
    <p:extLst>
      <p:ext uri="{BB962C8B-B14F-4D97-AF65-F5344CB8AC3E}">
        <p14:creationId xmlns:p14="http://schemas.microsoft.com/office/powerpoint/2010/main" val="825030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32</a:t>
            </a:fld>
            <a:endParaRPr lang="zh-CN" altLang="en-US"/>
          </a:p>
        </p:txBody>
      </p:sp>
    </p:spTree>
    <p:extLst>
      <p:ext uri="{BB962C8B-B14F-4D97-AF65-F5344CB8AC3E}">
        <p14:creationId xmlns:p14="http://schemas.microsoft.com/office/powerpoint/2010/main" val="4171470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33</a:t>
            </a:fld>
            <a:endParaRPr lang="zh-CN" altLang="en-US"/>
          </a:p>
        </p:txBody>
      </p:sp>
    </p:spTree>
    <p:extLst>
      <p:ext uri="{BB962C8B-B14F-4D97-AF65-F5344CB8AC3E}">
        <p14:creationId xmlns:p14="http://schemas.microsoft.com/office/powerpoint/2010/main" val="1177908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34</a:t>
            </a:fld>
            <a:endParaRPr lang="zh-CN" altLang="en-US"/>
          </a:p>
        </p:txBody>
      </p:sp>
    </p:spTree>
    <p:extLst>
      <p:ext uri="{BB962C8B-B14F-4D97-AF65-F5344CB8AC3E}">
        <p14:creationId xmlns:p14="http://schemas.microsoft.com/office/powerpoint/2010/main" val="21581115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35</a:t>
            </a:fld>
            <a:endParaRPr lang="zh-CN" altLang="en-US"/>
          </a:p>
        </p:txBody>
      </p:sp>
    </p:spTree>
    <p:extLst>
      <p:ext uri="{BB962C8B-B14F-4D97-AF65-F5344CB8AC3E}">
        <p14:creationId xmlns:p14="http://schemas.microsoft.com/office/powerpoint/2010/main" val="749345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36</a:t>
            </a:fld>
            <a:endParaRPr lang="zh-CN" altLang="en-US"/>
          </a:p>
        </p:txBody>
      </p:sp>
    </p:spTree>
    <p:extLst>
      <p:ext uri="{BB962C8B-B14F-4D97-AF65-F5344CB8AC3E}">
        <p14:creationId xmlns:p14="http://schemas.microsoft.com/office/powerpoint/2010/main" val="42362609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37</a:t>
            </a:fld>
            <a:endParaRPr lang="zh-CN" altLang="en-US"/>
          </a:p>
        </p:txBody>
      </p:sp>
    </p:spTree>
    <p:extLst>
      <p:ext uri="{BB962C8B-B14F-4D97-AF65-F5344CB8AC3E}">
        <p14:creationId xmlns:p14="http://schemas.microsoft.com/office/powerpoint/2010/main" val="3930761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11</a:t>
            </a:fld>
            <a:endParaRPr lang="zh-CN" altLang="en-US"/>
          </a:p>
        </p:txBody>
      </p:sp>
    </p:spTree>
    <p:extLst>
      <p:ext uri="{BB962C8B-B14F-4D97-AF65-F5344CB8AC3E}">
        <p14:creationId xmlns:p14="http://schemas.microsoft.com/office/powerpoint/2010/main" val="17451531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38</a:t>
            </a:fld>
            <a:endParaRPr lang="zh-CN" altLang="en-US"/>
          </a:p>
        </p:txBody>
      </p:sp>
    </p:spTree>
    <p:extLst>
      <p:ext uri="{BB962C8B-B14F-4D97-AF65-F5344CB8AC3E}">
        <p14:creationId xmlns:p14="http://schemas.microsoft.com/office/powerpoint/2010/main" val="4075117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39</a:t>
            </a:fld>
            <a:endParaRPr lang="zh-CN" altLang="en-US"/>
          </a:p>
        </p:txBody>
      </p:sp>
    </p:spTree>
    <p:extLst>
      <p:ext uri="{BB962C8B-B14F-4D97-AF65-F5344CB8AC3E}">
        <p14:creationId xmlns:p14="http://schemas.microsoft.com/office/powerpoint/2010/main" val="1095015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40</a:t>
            </a:fld>
            <a:endParaRPr lang="zh-CN" altLang="en-US"/>
          </a:p>
        </p:txBody>
      </p:sp>
    </p:spTree>
    <p:extLst>
      <p:ext uri="{BB962C8B-B14F-4D97-AF65-F5344CB8AC3E}">
        <p14:creationId xmlns:p14="http://schemas.microsoft.com/office/powerpoint/2010/main" val="1276855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41</a:t>
            </a:fld>
            <a:endParaRPr lang="zh-CN" altLang="en-US"/>
          </a:p>
        </p:txBody>
      </p:sp>
    </p:spTree>
    <p:extLst>
      <p:ext uri="{BB962C8B-B14F-4D97-AF65-F5344CB8AC3E}">
        <p14:creationId xmlns:p14="http://schemas.microsoft.com/office/powerpoint/2010/main" val="2212912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42</a:t>
            </a:fld>
            <a:endParaRPr lang="zh-CN" altLang="en-US"/>
          </a:p>
        </p:txBody>
      </p:sp>
    </p:spTree>
    <p:extLst>
      <p:ext uri="{BB962C8B-B14F-4D97-AF65-F5344CB8AC3E}">
        <p14:creationId xmlns:p14="http://schemas.microsoft.com/office/powerpoint/2010/main" val="2220721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43</a:t>
            </a:fld>
            <a:endParaRPr lang="zh-CN" altLang="en-US"/>
          </a:p>
        </p:txBody>
      </p:sp>
    </p:spTree>
    <p:extLst>
      <p:ext uri="{BB962C8B-B14F-4D97-AF65-F5344CB8AC3E}">
        <p14:creationId xmlns:p14="http://schemas.microsoft.com/office/powerpoint/2010/main" val="1114586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44</a:t>
            </a:fld>
            <a:endParaRPr lang="zh-CN" altLang="en-US"/>
          </a:p>
        </p:txBody>
      </p:sp>
    </p:spTree>
    <p:extLst>
      <p:ext uri="{BB962C8B-B14F-4D97-AF65-F5344CB8AC3E}">
        <p14:creationId xmlns:p14="http://schemas.microsoft.com/office/powerpoint/2010/main" val="8214103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45</a:t>
            </a:fld>
            <a:endParaRPr lang="zh-CN" altLang="en-US"/>
          </a:p>
        </p:txBody>
      </p:sp>
    </p:spTree>
    <p:extLst>
      <p:ext uri="{BB962C8B-B14F-4D97-AF65-F5344CB8AC3E}">
        <p14:creationId xmlns:p14="http://schemas.microsoft.com/office/powerpoint/2010/main" val="29173715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46</a:t>
            </a:fld>
            <a:endParaRPr lang="zh-CN" altLang="en-US"/>
          </a:p>
        </p:txBody>
      </p:sp>
    </p:spTree>
    <p:extLst>
      <p:ext uri="{BB962C8B-B14F-4D97-AF65-F5344CB8AC3E}">
        <p14:creationId xmlns:p14="http://schemas.microsoft.com/office/powerpoint/2010/main" val="30703786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47</a:t>
            </a:fld>
            <a:endParaRPr lang="zh-CN" altLang="en-US"/>
          </a:p>
        </p:txBody>
      </p:sp>
    </p:spTree>
    <p:extLst>
      <p:ext uri="{BB962C8B-B14F-4D97-AF65-F5344CB8AC3E}">
        <p14:creationId xmlns:p14="http://schemas.microsoft.com/office/powerpoint/2010/main" val="32632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12</a:t>
            </a:fld>
            <a:endParaRPr lang="zh-CN" altLang="en-US"/>
          </a:p>
        </p:txBody>
      </p:sp>
    </p:spTree>
    <p:extLst>
      <p:ext uri="{BB962C8B-B14F-4D97-AF65-F5344CB8AC3E}">
        <p14:creationId xmlns:p14="http://schemas.microsoft.com/office/powerpoint/2010/main" val="13380802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48</a:t>
            </a:fld>
            <a:endParaRPr lang="zh-CN" altLang="en-US"/>
          </a:p>
        </p:txBody>
      </p:sp>
    </p:spTree>
    <p:extLst>
      <p:ext uri="{BB962C8B-B14F-4D97-AF65-F5344CB8AC3E}">
        <p14:creationId xmlns:p14="http://schemas.microsoft.com/office/powerpoint/2010/main" val="3483819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49</a:t>
            </a:fld>
            <a:endParaRPr lang="zh-CN" altLang="en-US"/>
          </a:p>
        </p:txBody>
      </p:sp>
    </p:spTree>
    <p:extLst>
      <p:ext uri="{BB962C8B-B14F-4D97-AF65-F5344CB8AC3E}">
        <p14:creationId xmlns:p14="http://schemas.microsoft.com/office/powerpoint/2010/main" val="284817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13</a:t>
            </a:fld>
            <a:endParaRPr lang="zh-CN" altLang="en-US"/>
          </a:p>
        </p:txBody>
      </p:sp>
    </p:spTree>
    <p:extLst>
      <p:ext uri="{BB962C8B-B14F-4D97-AF65-F5344CB8AC3E}">
        <p14:creationId xmlns:p14="http://schemas.microsoft.com/office/powerpoint/2010/main" val="140173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14</a:t>
            </a:fld>
            <a:endParaRPr lang="zh-CN" altLang="en-US"/>
          </a:p>
        </p:txBody>
      </p:sp>
    </p:spTree>
    <p:extLst>
      <p:ext uri="{BB962C8B-B14F-4D97-AF65-F5344CB8AC3E}">
        <p14:creationId xmlns:p14="http://schemas.microsoft.com/office/powerpoint/2010/main" val="104691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15</a:t>
            </a:fld>
            <a:endParaRPr lang="zh-CN" altLang="en-US"/>
          </a:p>
        </p:txBody>
      </p:sp>
    </p:spTree>
    <p:extLst>
      <p:ext uri="{BB962C8B-B14F-4D97-AF65-F5344CB8AC3E}">
        <p14:creationId xmlns:p14="http://schemas.microsoft.com/office/powerpoint/2010/main" val="161487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16</a:t>
            </a:fld>
            <a:endParaRPr lang="zh-CN" altLang="en-US"/>
          </a:p>
        </p:txBody>
      </p:sp>
    </p:spTree>
    <p:extLst>
      <p:ext uri="{BB962C8B-B14F-4D97-AF65-F5344CB8AC3E}">
        <p14:creationId xmlns:p14="http://schemas.microsoft.com/office/powerpoint/2010/main" val="2595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0DF83582-BA48-409E-B944-31E28312DAB5}" type="slidenum">
              <a:rPr lang="zh-CN" altLang="en-US" smtClean="0"/>
              <a:t>17</a:t>
            </a:fld>
            <a:endParaRPr lang="zh-CN" altLang="en-US"/>
          </a:p>
        </p:txBody>
      </p:sp>
    </p:spTree>
    <p:extLst>
      <p:ext uri="{BB962C8B-B14F-4D97-AF65-F5344CB8AC3E}">
        <p14:creationId xmlns:p14="http://schemas.microsoft.com/office/powerpoint/2010/main" val="146303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50E124-4584-411B-B66F-5938880B1B4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5157587-87AD-4639-8AB5-033F5813D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69758D7-D9F8-4936-A57E-569F8A6BE74C}"/>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5" name="页脚占位符 4">
            <a:extLst>
              <a:ext uri="{FF2B5EF4-FFF2-40B4-BE49-F238E27FC236}">
                <a16:creationId xmlns:a16="http://schemas.microsoft.com/office/drawing/2014/main" id="{8875812A-B39B-4E34-AF7D-7FA83CEA5E3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59E1785-69D7-4C79-87B8-8542A6CA6CB0}"/>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270453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77FFE-B3C4-4169-ADBA-45BE1AA65E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F466FC-BBDC-4947-AC51-FFCA70534A7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137A188-0304-4EFA-B959-E607DC19BC1D}"/>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5" name="页脚占位符 4">
            <a:extLst>
              <a:ext uri="{FF2B5EF4-FFF2-40B4-BE49-F238E27FC236}">
                <a16:creationId xmlns:a16="http://schemas.microsoft.com/office/drawing/2014/main" id="{FD06AFBC-8B62-4B04-904C-0B5CFB6543D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6F3F34A-4EF0-4CB6-B9B2-BB173B4601D5}"/>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57628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9D9A888-7C26-48BE-BCB8-57148A7D962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56B1DFF-9053-4778-B4D4-6E26543917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061C7D-47B6-454E-A797-02439C2375DE}"/>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5" name="页脚占位符 4">
            <a:extLst>
              <a:ext uri="{FF2B5EF4-FFF2-40B4-BE49-F238E27FC236}">
                <a16:creationId xmlns:a16="http://schemas.microsoft.com/office/drawing/2014/main" id="{C55BCE92-DE89-42B2-84C3-5E44C25E098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55041A1-E1ED-4BC1-8A40-9CD534576135}"/>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30476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295050-F9D7-44A0-B8DA-05673DE9E88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48BB66B-C78C-493E-8808-1560600E93F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488A84-E521-415F-9356-E6C41A450EDB}"/>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5" name="页脚占位符 4">
            <a:extLst>
              <a:ext uri="{FF2B5EF4-FFF2-40B4-BE49-F238E27FC236}">
                <a16:creationId xmlns:a16="http://schemas.microsoft.com/office/drawing/2014/main" id="{33CF195B-055C-42A1-97AE-A6D7FCD6EE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ABD187-39C8-4F23-8ADD-F0D74B268DB0}"/>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80359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F4639B-5497-4D37-BF72-9E9A89B8CCD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4AE6D34-CFEA-48CE-BCDF-10D3AE098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237D62A-19E8-447F-8A7E-CD141113CA2B}"/>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5" name="页脚占位符 4">
            <a:extLst>
              <a:ext uri="{FF2B5EF4-FFF2-40B4-BE49-F238E27FC236}">
                <a16:creationId xmlns:a16="http://schemas.microsoft.com/office/drawing/2014/main" id="{34CBB320-08BC-4603-89E6-3582D59770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6254E6F-8882-4A50-9241-ADB0CE36454D}"/>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2306715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0923CD-7DEE-49F2-A428-3ECE0A90CE0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4B4AF4-EE12-4DE6-B0CA-9B918492856A}"/>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B29DB3CF-C8C5-47C7-8813-281DA1C7E66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ACABE12-D7F8-495C-ABCC-306434D0CE71}"/>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6" name="页脚占位符 5">
            <a:extLst>
              <a:ext uri="{FF2B5EF4-FFF2-40B4-BE49-F238E27FC236}">
                <a16:creationId xmlns:a16="http://schemas.microsoft.com/office/drawing/2014/main" id="{7AD2DAF0-9CD4-48CB-8D5D-5FC1E9156D0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BD6CD6-6AF5-4639-93AE-C0FDF3EDBE84}"/>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71324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3C393F-5B16-4CD2-82B2-77E0A997310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F45B40B-53C4-4D0C-8DF9-AEFA319A6B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1E6FFEC-417E-4763-8815-4388697062F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35EBDA7C-CDDC-4533-900B-3DB8D8E3C8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A03AAC4-4D08-4DA1-92AC-E4C6715976A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2527779-4135-442D-A716-205D63751D0F}"/>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8" name="页脚占位符 7">
            <a:extLst>
              <a:ext uri="{FF2B5EF4-FFF2-40B4-BE49-F238E27FC236}">
                <a16:creationId xmlns:a16="http://schemas.microsoft.com/office/drawing/2014/main" id="{85027E73-1826-4C83-B92F-A36ABC96EB1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ADE94F1-CF6E-41F0-96B3-6A4594AD97F4}"/>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39825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BE4020-186E-42B1-981F-70040F00AD4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D780D08-7F30-4EBE-9ACA-E5322D349D71}"/>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4" name="页脚占位符 3">
            <a:extLst>
              <a:ext uri="{FF2B5EF4-FFF2-40B4-BE49-F238E27FC236}">
                <a16:creationId xmlns:a16="http://schemas.microsoft.com/office/drawing/2014/main" id="{907B5D66-1AA3-44F8-806B-4896E0C0DE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DF16AFD-434D-4A9D-9369-B62ED330C280}"/>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005284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DC4EF57-31F4-41AE-9310-4D3629EADECB}"/>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3" name="页脚占位符 2">
            <a:extLst>
              <a:ext uri="{FF2B5EF4-FFF2-40B4-BE49-F238E27FC236}">
                <a16:creationId xmlns:a16="http://schemas.microsoft.com/office/drawing/2014/main" id="{1DAA252F-8497-49FC-BF1E-AB90BF3E436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0ACB979-DCC6-4F68-B48E-B1EF796EC64D}"/>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6422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B07BE2-9B94-4E62-803A-AF3B67FAD00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77DD7CF-DD14-461B-A94C-5E770B5B69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3DEC942-FB57-40E8-870C-216EF3EB6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82640D7-8932-430E-9CAE-6F7D0F0313E4}"/>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6" name="页脚占位符 5">
            <a:extLst>
              <a:ext uri="{FF2B5EF4-FFF2-40B4-BE49-F238E27FC236}">
                <a16:creationId xmlns:a16="http://schemas.microsoft.com/office/drawing/2014/main" id="{9508E541-1FA6-4396-85E5-FCCB45E7C74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49D9917-A31C-43EE-9239-1AFB51E65DD5}"/>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3448734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2944C8-79C1-41D0-8B2F-982E9F72384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0AFEF7B-AB8C-4CED-B476-C50BA40792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9EEFC1-3FB1-4756-BDA2-A252D955F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F718514-ADBE-4785-9E97-3E03A10247B9}"/>
              </a:ext>
            </a:extLst>
          </p:cNvPr>
          <p:cNvSpPr>
            <a:spLocks noGrp="1"/>
          </p:cNvSpPr>
          <p:nvPr>
            <p:ph type="dt" sz="half" idx="10"/>
          </p:nvPr>
        </p:nvSpPr>
        <p:spPr/>
        <p:txBody>
          <a:bodyPr/>
          <a:lstStyle/>
          <a:p>
            <a:fld id="{FFAF30AC-3978-44C5-A095-E639BEBC8F02}" type="datetimeFigureOut">
              <a:rPr lang="zh-CN" altLang="en-US" smtClean="0"/>
              <a:t>2024/9/8</a:t>
            </a:fld>
            <a:endParaRPr lang="zh-CN" altLang="en-US"/>
          </a:p>
        </p:txBody>
      </p:sp>
      <p:sp>
        <p:nvSpPr>
          <p:cNvPr id="6" name="页脚占位符 5">
            <a:extLst>
              <a:ext uri="{FF2B5EF4-FFF2-40B4-BE49-F238E27FC236}">
                <a16:creationId xmlns:a16="http://schemas.microsoft.com/office/drawing/2014/main" id="{617FC450-40FF-400B-8CEE-B801EFCE33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D527BC-F5A2-4F24-92F6-A375F7667176}"/>
              </a:ext>
            </a:extLst>
          </p:cNvPr>
          <p:cNvSpPr>
            <a:spLocks noGrp="1"/>
          </p:cNvSpPr>
          <p:nvPr>
            <p:ph type="sldNum" sz="quarter" idx="12"/>
          </p:nvPr>
        </p:nvSpPr>
        <p:spPr/>
        <p:txBody>
          <a:body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983043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A57DB3C-19CB-4454-8C58-6146DF8E70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CE50F83-FEAD-44E6-91B4-BC74CD483E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DA2A6B-0CF2-419F-A37A-F4ADD81F1D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AF30AC-3978-44C5-A095-E639BEBC8F02}" type="datetimeFigureOut">
              <a:rPr lang="zh-CN" altLang="en-US" smtClean="0"/>
              <a:t>2024/9/8</a:t>
            </a:fld>
            <a:endParaRPr lang="zh-CN" altLang="en-US"/>
          </a:p>
        </p:txBody>
      </p:sp>
      <p:sp>
        <p:nvSpPr>
          <p:cNvPr id="5" name="页脚占位符 4">
            <a:extLst>
              <a:ext uri="{FF2B5EF4-FFF2-40B4-BE49-F238E27FC236}">
                <a16:creationId xmlns:a16="http://schemas.microsoft.com/office/drawing/2014/main" id="{DC6C5051-306D-4270-A318-A164E3667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042D539-7FE1-47B7-82AC-8A57223BEF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09990-356A-48D6-8EEF-AF0E73AE034A}" type="slidenum">
              <a:rPr lang="zh-CN" altLang="en-US" smtClean="0"/>
              <a:t>‹#›</a:t>
            </a:fld>
            <a:endParaRPr lang="zh-CN" altLang="en-US"/>
          </a:p>
        </p:txBody>
      </p:sp>
    </p:spTree>
    <p:extLst>
      <p:ext uri="{BB962C8B-B14F-4D97-AF65-F5344CB8AC3E}">
        <p14:creationId xmlns:p14="http://schemas.microsoft.com/office/powerpoint/2010/main" val="16343786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1494111" y="2936511"/>
            <a:ext cx="8975534" cy="707886"/>
          </a:xfrm>
          <a:prstGeom prst="rect">
            <a:avLst/>
          </a:prstGeom>
          <a:noFill/>
        </p:spPr>
        <p:txBody>
          <a:bodyPr wrap="none" rtlCol="0">
            <a:spAutoFit/>
          </a:bodyPr>
          <a:lstStyle/>
          <a:p>
            <a:r>
              <a:rPr lang="en-US" altLang="zh-CN" sz="4000" b="1" dirty="0"/>
              <a:t>Machine Learning and Meta-Learning</a:t>
            </a:r>
            <a:endParaRPr lang="zh-CN" altLang="en-US" sz="4000" b="1" dirty="0"/>
          </a:p>
        </p:txBody>
      </p:sp>
    </p:spTree>
    <p:extLst>
      <p:ext uri="{BB962C8B-B14F-4D97-AF65-F5344CB8AC3E}">
        <p14:creationId xmlns:p14="http://schemas.microsoft.com/office/powerpoint/2010/main" val="2869335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98763" y="434108"/>
            <a:ext cx="7359707" cy="400110"/>
          </a:xfrm>
          <a:prstGeom prst="rect">
            <a:avLst/>
          </a:prstGeom>
          <a:noFill/>
        </p:spPr>
        <p:txBody>
          <a:bodyPr wrap="none" rtlCol="0">
            <a:spAutoFit/>
          </a:bodyPr>
          <a:lstStyle/>
          <a:p>
            <a:r>
              <a:rPr lang="en-US" altLang="zh-CN" sz="2000" b="1" dirty="0"/>
              <a:t>Meta-Learning’s optimization, representation and application</a:t>
            </a:r>
            <a:endParaRPr lang="zh-CN" altLang="en-US" sz="2000" b="1" dirty="0"/>
          </a:p>
        </p:txBody>
      </p:sp>
      <p:pic>
        <p:nvPicPr>
          <p:cNvPr id="5" name="图片 4">
            <a:extLst>
              <a:ext uri="{FF2B5EF4-FFF2-40B4-BE49-F238E27FC236}">
                <a16:creationId xmlns:a16="http://schemas.microsoft.com/office/drawing/2014/main" id="{A2366564-A023-472D-AA1F-7AABA9347CF3}"/>
              </a:ext>
            </a:extLst>
          </p:cNvPr>
          <p:cNvPicPr>
            <a:picLocks noChangeAspect="1"/>
          </p:cNvPicPr>
          <p:nvPr/>
        </p:nvPicPr>
        <p:blipFill>
          <a:blip r:embed="rId2"/>
          <a:stretch>
            <a:fillRect/>
          </a:stretch>
        </p:blipFill>
        <p:spPr>
          <a:xfrm>
            <a:off x="221672" y="1511769"/>
            <a:ext cx="11570266" cy="3834462"/>
          </a:xfrm>
          <a:prstGeom prst="rect">
            <a:avLst/>
          </a:prstGeom>
        </p:spPr>
      </p:pic>
    </p:spTree>
    <p:extLst>
      <p:ext uri="{BB962C8B-B14F-4D97-AF65-F5344CB8AC3E}">
        <p14:creationId xmlns:p14="http://schemas.microsoft.com/office/powerpoint/2010/main" val="106516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05164" y="618835"/>
            <a:ext cx="3389069" cy="400110"/>
          </a:xfrm>
          <a:prstGeom prst="rect">
            <a:avLst/>
          </a:prstGeom>
          <a:noFill/>
        </p:spPr>
        <p:txBody>
          <a:bodyPr wrap="none" rtlCol="0">
            <a:spAutoFit/>
          </a:bodyPr>
          <a:lstStyle/>
          <a:p>
            <a:r>
              <a:rPr lang="en-US" altLang="zh-CN" sz="2000" b="1" dirty="0"/>
              <a:t>Overview of Meta-Learning</a:t>
            </a:r>
          </a:p>
        </p:txBody>
      </p:sp>
      <p:graphicFrame>
        <p:nvGraphicFramePr>
          <p:cNvPr id="3" name="表格 2">
            <a:extLst>
              <a:ext uri="{FF2B5EF4-FFF2-40B4-BE49-F238E27FC236}">
                <a16:creationId xmlns:a16="http://schemas.microsoft.com/office/drawing/2014/main" id="{2549A5AB-37F5-4CA4-8903-FEC861D731E2}"/>
              </a:ext>
            </a:extLst>
          </p:cNvPr>
          <p:cNvGraphicFramePr>
            <a:graphicFrameLocks noGrp="1"/>
          </p:cNvGraphicFramePr>
          <p:nvPr>
            <p:extLst>
              <p:ext uri="{D42A27DB-BD31-4B8C-83A1-F6EECF244321}">
                <p14:modId xmlns:p14="http://schemas.microsoft.com/office/powerpoint/2010/main" val="242532837"/>
              </p:ext>
            </p:extLst>
          </p:nvPr>
        </p:nvGraphicFramePr>
        <p:xfrm>
          <a:off x="1597892" y="2219111"/>
          <a:ext cx="8128000" cy="1651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10380388"/>
                    </a:ext>
                  </a:extLst>
                </a:gridCol>
                <a:gridCol w="2032000">
                  <a:extLst>
                    <a:ext uri="{9D8B030D-6E8A-4147-A177-3AD203B41FA5}">
                      <a16:colId xmlns:a16="http://schemas.microsoft.com/office/drawing/2014/main" val="2157162612"/>
                    </a:ext>
                  </a:extLst>
                </a:gridCol>
                <a:gridCol w="2032000">
                  <a:extLst>
                    <a:ext uri="{9D8B030D-6E8A-4147-A177-3AD203B41FA5}">
                      <a16:colId xmlns:a16="http://schemas.microsoft.com/office/drawing/2014/main" val="1146419963"/>
                    </a:ext>
                  </a:extLst>
                </a:gridCol>
                <a:gridCol w="2032000">
                  <a:extLst>
                    <a:ext uri="{9D8B030D-6E8A-4147-A177-3AD203B41FA5}">
                      <a16:colId xmlns:a16="http://schemas.microsoft.com/office/drawing/2014/main" val="3315142059"/>
                    </a:ext>
                  </a:extLst>
                </a:gridCol>
              </a:tblGrid>
              <a:tr h="370840">
                <a:tc>
                  <a:txBody>
                    <a:bodyPr/>
                    <a:lstStyle/>
                    <a:p>
                      <a:endParaRPr lang="zh-CN" altLang="en-US" dirty="0"/>
                    </a:p>
                  </a:txBody>
                  <a:tcPr/>
                </a:tc>
                <a:tc>
                  <a:txBody>
                    <a:bodyPr/>
                    <a:lstStyle/>
                    <a:p>
                      <a:r>
                        <a:rPr lang="en-US" altLang="zh-CN" dirty="0"/>
                        <a:t>Metric-</a:t>
                      </a:r>
                      <a:endParaRPr lang="zh-CN" altLang="en-US" dirty="0"/>
                    </a:p>
                  </a:txBody>
                  <a:tcPr/>
                </a:tc>
                <a:tc>
                  <a:txBody>
                    <a:bodyPr/>
                    <a:lstStyle/>
                    <a:p>
                      <a:r>
                        <a:rPr lang="en-US" altLang="zh-CN" dirty="0"/>
                        <a:t>Model-</a:t>
                      </a:r>
                      <a:endParaRPr lang="zh-CN" altLang="en-US" dirty="0"/>
                    </a:p>
                  </a:txBody>
                  <a:tcPr/>
                </a:tc>
                <a:tc>
                  <a:txBody>
                    <a:bodyPr/>
                    <a:lstStyle/>
                    <a:p>
                      <a:r>
                        <a:rPr lang="en-US" altLang="zh-CN" dirty="0"/>
                        <a:t>Optimization-</a:t>
                      </a:r>
                      <a:endParaRPr lang="zh-CN" altLang="en-US" dirty="0"/>
                    </a:p>
                  </a:txBody>
                  <a:tcPr/>
                </a:tc>
                <a:extLst>
                  <a:ext uri="{0D108BD9-81ED-4DB2-BD59-A6C34878D82A}">
                    <a16:rowId xmlns:a16="http://schemas.microsoft.com/office/drawing/2014/main" val="2690434077"/>
                  </a:ext>
                </a:extLst>
              </a:tr>
              <a:tr h="370840">
                <a:tc>
                  <a:txBody>
                    <a:bodyPr/>
                    <a:lstStyle/>
                    <a:p>
                      <a:r>
                        <a:rPr lang="en-US" altLang="zh-CN" dirty="0"/>
                        <a:t>Key idea</a:t>
                      </a:r>
                      <a:endParaRPr lang="zh-CN" altLang="en-US" dirty="0"/>
                    </a:p>
                  </a:txBody>
                  <a:tcPr/>
                </a:tc>
                <a:tc>
                  <a:txBody>
                    <a:bodyPr/>
                    <a:lstStyle/>
                    <a:p>
                      <a:r>
                        <a:rPr lang="en-US" altLang="zh-CN" dirty="0"/>
                        <a:t>Input similarity</a:t>
                      </a:r>
                      <a:endParaRPr lang="zh-CN" altLang="en-US" dirty="0"/>
                    </a:p>
                  </a:txBody>
                  <a:tcPr/>
                </a:tc>
                <a:tc>
                  <a:txBody>
                    <a:bodyPr/>
                    <a:lstStyle/>
                    <a:p>
                      <a:r>
                        <a:rPr lang="en-US" altLang="zh-CN" dirty="0"/>
                        <a:t>Internal task representation</a:t>
                      </a:r>
                      <a:endParaRPr lang="zh-CN" altLang="en-US" dirty="0"/>
                    </a:p>
                  </a:txBody>
                  <a:tcPr/>
                </a:tc>
                <a:tc>
                  <a:txBody>
                    <a:bodyPr/>
                    <a:lstStyle/>
                    <a:p>
                      <a:r>
                        <a:rPr lang="en-US" altLang="zh-CN" dirty="0"/>
                        <a:t>Optimize for fast adaptation</a:t>
                      </a:r>
                      <a:endParaRPr lang="zh-CN" altLang="en-US" dirty="0"/>
                    </a:p>
                  </a:txBody>
                  <a:tcPr/>
                </a:tc>
                <a:extLst>
                  <a:ext uri="{0D108BD9-81ED-4DB2-BD59-A6C34878D82A}">
                    <a16:rowId xmlns:a16="http://schemas.microsoft.com/office/drawing/2014/main" val="4154648556"/>
                  </a:ext>
                </a:extLst>
              </a:tr>
              <a:tr h="370840">
                <a:tc>
                  <a:txBody>
                    <a:bodyPr/>
                    <a:lstStyle/>
                    <a:p>
                      <a:r>
                        <a:rPr lang="en-US" altLang="zh-CN" dirty="0"/>
                        <a:t>Advantage</a:t>
                      </a:r>
                      <a:endParaRPr lang="zh-CN" altLang="en-US" dirty="0"/>
                    </a:p>
                  </a:txBody>
                  <a:tcPr/>
                </a:tc>
                <a:tc>
                  <a:txBody>
                    <a:bodyPr/>
                    <a:lstStyle/>
                    <a:p>
                      <a:r>
                        <a:rPr lang="en-US" altLang="zh-CN" dirty="0"/>
                        <a:t>Simple and effective</a:t>
                      </a:r>
                      <a:endParaRPr lang="zh-CN" altLang="en-US" dirty="0"/>
                    </a:p>
                  </a:txBody>
                  <a:tcPr/>
                </a:tc>
                <a:tc>
                  <a:txBody>
                    <a:bodyPr/>
                    <a:lstStyle/>
                    <a:p>
                      <a:r>
                        <a:rPr lang="en-US" altLang="zh-CN" dirty="0"/>
                        <a:t>Flexible</a:t>
                      </a:r>
                      <a:endParaRPr lang="zh-CN" altLang="en-US" dirty="0"/>
                    </a:p>
                  </a:txBody>
                  <a:tcPr/>
                </a:tc>
                <a:tc>
                  <a:txBody>
                    <a:bodyPr/>
                    <a:lstStyle/>
                    <a:p>
                      <a:r>
                        <a:rPr lang="en-US" altLang="zh-CN" dirty="0"/>
                        <a:t>More robust generalizability</a:t>
                      </a:r>
                      <a:endParaRPr lang="zh-CN" altLang="en-US" dirty="0"/>
                    </a:p>
                  </a:txBody>
                  <a:tcPr/>
                </a:tc>
                <a:extLst>
                  <a:ext uri="{0D108BD9-81ED-4DB2-BD59-A6C34878D82A}">
                    <a16:rowId xmlns:a16="http://schemas.microsoft.com/office/drawing/2014/main" val="58935613"/>
                  </a:ext>
                </a:extLst>
              </a:tr>
            </a:tbl>
          </a:graphicData>
        </a:graphic>
      </p:graphicFrame>
    </p:spTree>
    <p:extLst>
      <p:ext uri="{BB962C8B-B14F-4D97-AF65-F5344CB8AC3E}">
        <p14:creationId xmlns:p14="http://schemas.microsoft.com/office/powerpoint/2010/main" val="1941124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604655" y="2854036"/>
            <a:ext cx="6824304" cy="707886"/>
          </a:xfrm>
          <a:prstGeom prst="rect">
            <a:avLst/>
          </a:prstGeom>
          <a:noFill/>
        </p:spPr>
        <p:txBody>
          <a:bodyPr wrap="none" rtlCol="0">
            <a:spAutoFit/>
          </a:bodyPr>
          <a:lstStyle/>
          <a:p>
            <a:r>
              <a:rPr lang="en-US" altLang="zh-CN" sz="4000" b="1" dirty="0"/>
              <a:t>Metric based Meta-Learning</a:t>
            </a:r>
          </a:p>
        </p:txBody>
      </p:sp>
    </p:spTree>
    <p:extLst>
      <p:ext uri="{BB962C8B-B14F-4D97-AF65-F5344CB8AC3E}">
        <p14:creationId xmlns:p14="http://schemas.microsoft.com/office/powerpoint/2010/main" val="3546652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1025237" y="609600"/>
            <a:ext cx="1563248" cy="400110"/>
          </a:xfrm>
          <a:prstGeom prst="rect">
            <a:avLst/>
          </a:prstGeom>
          <a:noFill/>
        </p:spPr>
        <p:txBody>
          <a:bodyPr wrap="none" rtlCol="0">
            <a:spAutoFit/>
          </a:bodyPr>
          <a:lstStyle/>
          <a:p>
            <a:r>
              <a:rPr lang="en-US" altLang="zh-CN" sz="2000" b="1" dirty="0"/>
              <a:t>Approaches</a:t>
            </a:r>
          </a:p>
        </p:txBody>
      </p:sp>
      <p:graphicFrame>
        <p:nvGraphicFramePr>
          <p:cNvPr id="5" name="表格 4">
            <a:extLst>
              <a:ext uri="{FF2B5EF4-FFF2-40B4-BE49-F238E27FC236}">
                <a16:creationId xmlns:a16="http://schemas.microsoft.com/office/drawing/2014/main" id="{42948E5A-788B-458C-9ACB-3E42FC240465}"/>
              </a:ext>
            </a:extLst>
          </p:cNvPr>
          <p:cNvGraphicFramePr>
            <a:graphicFrameLocks noGrp="1"/>
          </p:cNvGraphicFramePr>
          <p:nvPr>
            <p:extLst>
              <p:ext uri="{D42A27DB-BD31-4B8C-83A1-F6EECF244321}">
                <p14:modId xmlns:p14="http://schemas.microsoft.com/office/powerpoint/2010/main" val="1508759979"/>
              </p:ext>
            </p:extLst>
          </p:nvPr>
        </p:nvGraphicFramePr>
        <p:xfrm>
          <a:off x="1025237" y="1865370"/>
          <a:ext cx="9744889" cy="2351405"/>
        </p:xfrm>
        <a:graphic>
          <a:graphicData uri="http://schemas.openxmlformats.org/drawingml/2006/table">
            <a:tbl>
              <a:tblPr firstRow="1" bandRow="1">
                <a:tableStyleId>{5C22544A-7EE6-4342-B048-85BDC9FD1C3A}</a:tableStyleId>
              </a:tblPr>
              <a:tblGrid>
                <a:gridCol w="1915884">
                  <a:extLst>
                    <a:ext uri="{9D8B030D-6E8A-4147-A177-3AD203B41FA5}">
                      <a16:colId xmlns:a16="http://schemas.microsoft.com/office/drawing/2014/main" val="3831872377"/>
                    </a:ext>
                  </a:extLst>
                </a:gridCol>
                <a:gridCol w="6853646">
                  <a:extLst>
                    <a:ext uri="{9D8B030D-6E8A-4147-A177-3AD203B41FA5}">
                      <a16:colId xmlns:a16="http://schemas.microsoft.com/office/drawing/2014/main" val="4152288899"/>
                    </a:ext>
                  </a:extLst>
                </a:gridCol>
                <a:gridCol w="975359">
                  <a:extLst>
                    <a:ext uri="{9D8B030D-6E8A-4147-A177-3AD203B41FA5}">
                      <a16:colId xmlns:a16="http://schemas.microsoft.com/office/drawing/2014/main" val="2978764199"/>
                    </a:ext>
                  </a:extLst>
                </a:gridCol>
              </a:tblGrid>
              <a:tr h="370840">
                <a:tc>
                  <a:txBody>
                    <a:bodyPr/>
                    <a:lstStyle/>
                    <a:p>
                      <a:pPr algn="ctr" fontAlgn="b"/>
                      <a:r>
                        <a:rPr lang="en-US" sz="1600" u="none" strike="noStrike" dirty="0">
                          <a:effectLst/>
                        </a:rPr>
                        <a:t>Name</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key-idea</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category</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3979097799"/>
                  </a:ext>
                </a:extLst>
              </a:tr>
              <a:tr h="370840">
                <a:tc>
                  <a:txBody>
                    <a:bodyPr/>
                    <a:lstStyle/>
                    <a:p>
                      <a:pPr algn="l" fontAlgn="ctr"/>
                      <a:r>
                        <a:rPr lang="en-US" sz="1600" u="none" strike="noStrike" dirty="0">
                          <a:effectLst/>
                        </a:rPr>
                        <a:t>Siamese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Two-input, shared-weight, class identity network</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800" u="none" strike="noStrike" dirty="0">
                          <a:effectLst/>
                        </a:rPr>
                        <a:t>Metric-</a:t>
                      </a:r>
                      <a:endParaRPr lang="en-US" altLang="zh-CN" sz="1800" b="0" i="0" u="none" strike="noStrike" dirty="0">
                        <a:solidFill>
                          <a:srgbClr val="000000"/>
                        </a:solidFill>
                        <a:effectLst/>
                        <a:latin typeface="等线" panose="02010600030101010101" pitchFamily="2" charset="-122"/>
                        <a:ea typeface="+mn-ea"/>
                      </a:endParaRPr>
                    </a:p>
                  </a:txBody>
                  <a:tcPr anchor="ctr"/>
                </a:tc>
                <a:extLst>
                  <a:ext uri="{0D108BD9-81ED-4DB2-BD59-A6C34878D82A}">
                    <a16:rowId xmlns:a16="http://schemas.microsoft.com/office/drawing/2014/main" val="1096516168"/>
                  </a:ext>
                </a:extLst>
              </a:tr>
              <a:tr h="370840">
                <a:tc>
                  <a:txBody>
                    <a:bodyPr/>
                    <a:lstStyle/>
                    <a:p>
                      <a:pPr algn="l" fontAlgn="ctr"/>
                      <a:r>
                        <a:rPr lang="en-US" sz="1600" u="none" strike="noStrike" dirty="0">
                          <a:effectLst/>
                        </a:rPr>
                        <a:t>Matching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Learn input embeddings for cosine-similarity weighted predictions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1001382499"/>
                  </a:ext>
                </a:extLst>
              </a:tr>
              <a:tr h="370840">
                <a:tc>
                  <a:txBody>
                    <a:bodyPr/>
                    <a:lstStyle/>
                    <a:p>
                      <a:pPr algn="l" fontAlgn="ctr"/>
                      <a:r>
                        <a:rPr lang="en-US" sz="1600" u="none" strike="noStrike" dirty="0">
                          <a:effectLst/>
                        </a:rPr>
                        <a:t>Prototypical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input embeddings for class prototype clustering</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3083445227"/>
                  </a:ext>
                </a:extLst>
              </a:tr>
              <a:tr h="370840">
                <a:tc>
                  <a:txBody>
                    <a:bodyPr/>
                    <a:lstStyle/>
                    <a:p>
                      <a:pPr algn="l" fontAlgn="ctr"/>
                      <a:r>
                        <a:rPr lang="en-US" sz="1600" u="none" strike="noStrike" dirty="0">
                          <a:effectLst/>
                        </a:rPr>
                        <a:t>Relation networks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learn input embeddings and similarity metric</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2995316540"/>
                  </a:ext>
                </a:extLst>
              </a:tr>
              <a:tr h="370840">
                <a:tc>
                  <a:txBody>
                    <a:bodyPr/>
                    <a:lstStyle/>
                    <a:p>
                      <a:pPr algn="l" fontAlgn="ctr"/>
                      <a:r>
                        <a:rPr lang="en-US" sz="1600" u="none" strike="noStrike" dirty="0">
                          <a:effectLst/>
                        </a:rPr>
                        <a:t>Attentive Recurrent Comparators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600" u="none" strike="noStrike" dirty="0">
                          <a:effectLst/>
                        </a:rPr>
                        <a:t>LSTM-based input fusion through interleaved glimpses</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vMerge="1">
                  <a:txBody>
                    <a:bodyPr/>
                    <a:lstStyle/>
                    <a:p>
                      <a:endParaRPr lang="zh-CN" altLang="en-US" dirty="0"/>
                    </a:p>
                  </a:txBody>
                  <a:tcPr/>
                </a:tc>
                <a:extLst>
                  <a:ext uri="{0D108BD9-81ED-4DB2-BD59-A6C34878D82A}">
                    <a16:rowId xmlns:a16="http://schemas.microsoft.com/office/drawing/2014/main" val="3537838840"/>
                  </a:ext>
                </a:extLst>
              </a:tr>
            </a:tbl>
          </a:graphicData>
        </a:graphic>
      </p:graphicFrame>
    </p:spTree>
    <p:extLst>
      <p:ext uri="{BB962C8B-B14F-4D97-AF65-F5344CB8AC3E}">
        <p14:creationId xmlns:p14="http://schemas.microsoft.com/office/powerpoint/2010/main" val="396362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21672" y="153436"/>
            <a:ext cx="3799438" cy="400110"/>
          </a:xfrm>
          <a:prstGeom prst="rect">
            <a:avLst/>
          </a:prstGeom>
          <a:noFill/>
        </p:spPr>
        <p:txBody>
          <a:bodyPr wrap="none" rtlCol="0">
            <a:spAutoFit/>
          </a:bodyPr>
          <a:lstStyle/>
          <a:p>
            <a:r>
              <a:rPr lang="en-US" altLang="zh-CN" sz="2000" b="1" dirty="0"/>
              <a:t>Metric-based Siamese network</a:t>
            </a:r>
          </a:p>
        </p:txBody>
      </p:sp>
      <p:pic>
        <p:nvPicPr>
          <p:cNvPr id="3" name="图片 2">
            <a:extLst>
              <a:ext uri="{FF2B5EF4-FFF2-40B4-BE49-F238E27FC236}">
                <a16:creationId xmlns:a16="http://schemas.microsoft.com/office/drawing/2014/main" id="{533B0D0C-BFED-4B97-B20A-304A84B993A8}"/>
              </a:ext>
            </a:extLst>
          </p:cNvPr>
          <p:cNvPicPr>
            <a:picLocks noChangeAspect="1"/>
          </p:cNvPicPr>
          <p:nvPr/>
        </p:nvPicPr>
        <p:blipFill>
          <a:blip r:embed="rId3"/>
          <a:stretch>
            <a:fillRect/>
          </a:stretch>
        </p:blipFill>
        <p:spPr>
          <a:xfrm>
            <a:off x="322090" y="1421199"/>
            <a:ext cx="6477000" cy="5153025"/>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7036984" y="682535"/>
                <a:ext cx="4416108" cy="1754326"/>
              </a:xfrm>
              <a:prstGeom prst="rect">
                <a:avLst/>
              </a:prstGeom>
              <a:solidFill>
                <a:schemeClr val="accent1">
                  <a:alpha val="5000"/>
                </a:schemeClr>
              </a:solidFill>
            </p:spPr>
            <p:txBody>
              <a:bodyPr wrap="square">
                <a:spAutoFit/>
              </a:bodyPr>
              <a:lstStyle/>
              <a:p>
                <a:r>
                  <a:rPr lang="en-US" altLang="zh-CN" dirty="0"/>
                  <a:t>A Siamese network consists of two networks </a:t>
                </a:r>
                <a14:m>
                  <m:oMath xmlns:m="http://schemas.openxmlformats.org/officeDocument/2006/math">
                    <m:r>
                      <a:rPr lang="en-US" altLang="zh-CN" b="0" i="1" smtClean="0">
                        <a:latin typeface="Cambria Math" panose="02040503050406030204" pitchFamily="18" charset="0"/>
                      </a:rPr>
                      <m:t>𝑓</m:t>
                    </m:r>
                  </m:oMath>
                </a14:m>
                <a:r>
                  <a:rPr lang="en-US" altLang="zh-CN" dirty="0"/>
                  <a:t> that share</a:t>
                </a:r>
                <a:r>
                  <a:rPr lang="zh-CN" altLang="en-US" dirty="0"/>
                  <a:t> </a:t>
                </a:r>
                <a:r>
                  <a:rPr lang="en-US" altLang="zh-CN" dirty="0"/>
                  <a:t>same weights</a:t>
                </a:r>
                <a14:m>
                  <m:oMath xmlns:m="http://schemas.openxmlformats.org/officeDocument/2006/math">
                    <m:r>
                      <a:rPr lang="en-US" altLang="zh-CN" b="0" i="0" smtClean="0">
                        <a:latin typeface="Cambria Math" panose="02040503050406030204" pitchFamily="18" charset="0"/>
                      </a:rPr>
                      <m:t> </m:t>
                    </m:r>
                    <m:r>
                      <a:rPr lang="zh-CN" altLang="en-US" b="0" i="1" smtClean="0">
                        <a:latin typeface="Cambria Math" panose="02040503050406030204" pitchFamily="18" charset="0"/>
                      </a:rPr>
                      <m:t>𝜃</m:t>
                    </m:r>
                  </m:oMath>
                </a14:m>
                <a:r>
                  <a:rPr lang="en-US" altLang="zh-CN" dirty="0"/>
                  <a:t>. It takes two inputs x1, x2, and computes two hidden states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0" smtClean="0">
                            <a:latin typeface="Cambria Math" panose="02040503050406030204" pitchFamily="18" charset="0"/>
                          </a:rPr>
                          <m:t>1</m:t>
                        </m:r>
                      </m:e>
                    </m:d>
                    <m:r>
                      <a:rPr lang="en-US" altLang="zh-CN" b="0" i="0" smtClean="0">
                        <a:latin typeface="Cambria Math" panose="02040503050406030204" pitchFamily="18" charset="0"/>
                      </a:rPr>
                      <m:t>,</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1" smtClean="0">
                            <a:latin typeface="Cambria Math" panose="02040503050406030204" pitchFamily="18" charset="0"/>
                          </a:rPr>
                          <m:t>2</m:t>
                        </m:r>
                      </m:e>
                    </m:d>
                  </m:oMath>
                </a14:m>
                <a:r>
                  <a:rPr lang="en-US" altLang="zh-CN" dirty="0"/>
                  <a:t>, corresponding to the activation patterns in the final hidden layers.</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7036984" y="682535"/>
                <a:ext cx="4416108" cy="1754326"/>
              </a:xfrm>
              <a:prstGeom prst="rect">
                <a:avLst/>
              </a:prstGeom>
              <a:blipFill>
                <a:blip r:embed="rId4"/>
                <a:stretch>
                  <a:fillRect l="-1103" t="-2083" r="-1517" b="-45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91F6AD1-6155-4423-AB35-6034222F3552}"/>
                  </a:ext>
                </a:extLst>
              </p:cNvPr>
              <p:cNvSpPr/>
              <p:nvPr/>
            </p:nvSpPr>
            <p:spPr>
              <a:xfrm>
                <a:off x="7036984" y="3959474"/>
                <a:ext cx="4610072" cy="923330"/>
              </a:xfrm>
              <a:prstGeom prst="rect">
                <a:avLst/>
              </a:prstGeom>
              <a:solidFill>
                <a:schemeClr val="accent2">
                  <a:alpha val="5000"/>
                </a:schemeClr>
              </a:solidFill>
            </p:spPr>
            <p:txBody>
              <a:bodyPr wrap="square">
                <a:spAutoFit/>
              </a:bodyPr>
              <a:lstStyle/>
              <a:p>
                <a:r>
                  <a:rPr lang="en-US" altLang="zh-CN" dirty="0"/>
                  <a:t>These hidden states are fed into a distance layer, which computes a distance vector </a:t>
                </a:r>
                <a14:m>
                  <m:oMath xmlns:m="http://schemas.openxmlformats.org/officeDocument/2006/math">
                    <m:r>
                      <a:rPr lang="en-US" altLang="zh-CN" b="0" i="1" smtClean="0">
                        <a:latin typeface="Cambria Math" panose="02040503050406030204" pitchFamily="18" charset="0"/>
                      </a:rPr>
                      <m:t>𝑑</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0" smtClean="0">
                            <a:latin typeface="Cambria Math" panose="02040503050406030204" pitchFamily="18" charset="0"/>
                          </a:rPr>
                          <m:t>1</m:t>
                        </m:r>
                      </m:e>
                    </m:d>
                    <m:r>
                      <a:rPr lang="en-US" altLang="zh-CN" b="0" i="0"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m:rPr>
                            <m:sty m:val="p"/>
                          </m:rPr>
                          <a:rPr lang="en-US" altLang="zh-CN" b="0" i="0" smtClean="0">
                            <a:latin typeface="Cambria Math" panose="02040503050406030204" pitchFamily="18" charset="0"/>
                          </a:rPr>
                          <m:t>x</m:t>
                        </m:r>
                        <m:r>
                          <a:rPr lang="en-US" altLang="zh-CN" b="0" i="1" smtClean="0">
                            <a:latin typeface="Cambria Math" panose="02040503050406030204" pitchFamily="18" charset="0"/>
                          </a:rPr>
                          <m:t>2</m:t>
                        </m:r>
                      </m:e>
                    </m:d>
                    <m:r>
                      <a:rPr lang="en-US" altLang="zh-CN" b="0" i="1" smtClean="0">
                        <a:latin typeface="Cambria Math" panose="02040503050406030204" pitchFamily="18" charset="0"/>
                      </a:rPr>
                      <m:t>|</m:t>
                    </m:r>
                  </m:oMath>
                </a14:m>
                <a:r>
                  <a:rPr lang="en-US" altLang="zh-CN" dirty="0"/>
                  <a:t>.</a:t>
                </a:r>
              </a:p>
            </p:txBody>
          </p:sp>
        </mc:Choice>
        <mc:Fallback xmlns="">
          <p:sp>
            <p:nvSpPr>
              <p:cNvPr id="6" name="矩形 5">
                <a:extLst>
                  <a:ext uri="{FF2B5EF4-FFF2-40B4-BE49-F238E27FC236}">
                    <a16:creationId xmlns:a16="http://schemas.microsoft.com/office/drawing/2014/main" id="{C91F6AD1-6155-4423-AB35-6034222F3552}"/>
                  </a:ext>
                </a:extLst>
              </p:cNvPr>
              <p:cNvSpPr>
                <a:spLocks noRot="1" noChangeAspect="1" noMove="1" noResize="1" noEditPoints="1" noAdjustHandles="1" noChangeArrowheads="1" noChangeShapeType="1" noTextEdit="1"/>
              </p:cNvSpPr>
              <p:nvPr/>
            </p:nvSpPr>
            <p:spPr>
              <a:xfrm>
                <a:off x="7036984" y="3959474"/>
                <a:ext cx="4610072" cy="923330"/>
              </a:xfrm>
              <a:prstGeom prst="rect">
                <a:avLst/>
              </a:prstGeom>
              <a:blipFill>
                <a:blip r:embed="rId5"/>
                <a:stretch>
                  <a:fillRect l="-1057" t="-3974" b="-9934"/>
                </a:stretch>
              </a:blipFill>
            </p:spPr>
            <p:txBody>
              <a:bodyPr/>
              <a:lstStyle/>
              <a:p>
                <a:r>
                  <a:rPr lang="zh-CN" altLang="en-US">
                    <a:noFill/>
                  </a:rPr>
                  <a:t> </a:t>
                </a:r>
              </a:p>
            </p:txBody>
          </p:sp>
        </mc:Fallback>
      </mc:AlternateContent>
      <p:sp>
        <p:nvSpPr>
          <p:cNvPr id="7" name="矩形 6">
            <a:extLst>
              <a:ext uri="{FF2B5EF4-FFF2-40B4-BE49-F238E27FC236}">
                <a16:creationId xmlns:a16="http://schemas.microsoft.com/office/drawing/2014/main" id="{0E50015B-BB54-4D06-9B84-E6083BC0028D}"/>
              </a:ext>
            </a:extLst>
          </p:cNvPr>
          <p:cNvSpPr/>
          <p:nvPr/>
        </p:nvSpPr>
        <p:spPr>
          <a:xfrm>
            <a:off x="322090" y="1226634"/>
            <a:ext cx="2800251" cy="5475249"/>
          </a:xfrm>
          <a:prstGeom prst="rect">
            <a:avLst/>
          </a:prstGeom>
          <a:solidFill>
            <a:schemeClr val="accent1">
              <a:alpha val="5000"/>
            </a:schemeClr>
          </a:solidFill>
          <a:effectLst>
            <a:outerShdw blurRad="50800" dist="50800" dir="5400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3C46FE2E-68A7-46C9-B394-558D30AAD8D6}"/>
              </a:ext>
            </a:extLst>
          </p:cNvPr>
          <p:cNvSpPr/>
          <p:nvPr/>
        </p:nvSpPr>
        <p:spPr>
          <a:xfrm>
            <a:off x="3560590" y="2719449"/>
            <a:ext cx="1937685" cy="3146961"/>
          </a:xfrm>
          <a:prstGeom prst="rect">
            <a:avLst/>
          </a:prstGeom>
          <a:solidFill>
            <a:schemeClr val="accent2">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86860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1" y="318051"/>
            <a:ext cx="4062331" cy="400110"/>
          </a:xfrm>
          <a:prstGeom prst="rect">
            <a:avLst/>
          </a:prstGeom>
          <a:noFill/>
        </p:spPr>
        <p:txBody>
          <a:bodyPr wrap="none" rtlCol="0">
            <a:spAutoFit/>
          </a:bodyPr>
          <a:lstStyle/>
          <a:p>
            <a:r>
              <a:rPr lang="en-US" altLang="zh-CN" sz="2000" b="1" dirty="0"/>
              <a:t>Metric-based Matching networks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6324246" y="518106"/>
                <a:ext cx="5574275" cy="1346522"/>
              </a:xfrm>
              <a:prstGeom prst="rect">
                <a:avLst/>
              </a:prstGeom>
              <a:solidFill>
                <a:schemeClr val="accent1">
                  <a:alpha val="5000"/>
                </a:schemeClr>
              </a:solidFill>
            </p:spPr>
            <p:txBody>
              <a:bodyPr wrap="square">
                <a:spAutoFit/>
              </a:bodyPr>
              <a:lstStyle/>
              <a:p>
                <a:pPr marL="285750" indent="-285750">
                  <a:buFont typeface="Wingdings" panose="05000000000000000000" pitchFamily="2" charset="2"/>
                  <a:buChar char="l"/>
                </a:pPr>
                <a:r>
                  <a:rPr lang="en-US" altLang="zh-CN" dirty="0"/>
                  <a:t>Matching networks leverage pair-wise comparisons between the given support set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rPr>
                          <m:t>𝑡𝑟</m:t>
                        </m:r>
                      </m:sup>
                    </m:sSubSup>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sSubSup>
                  </m:oMath>
                </a14:m>
                <a:r>
                  <a:rPr lang="en-US" altLang="zh-CN" dirty="0"/>
                  <a:t>(for a task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oMath>
                </a14:m>
                <a:r>
                  <a:rPr lang="en-US" altLang="zh-CN" dirty="0"/>
                  <a:t>), and new inputs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ea typeface="Cambria Math" panose="02040503050406030204" pitchFamily="18" charset="0"/>
                      </a:rPr>
                      <m:t>∈</m:t>
                    </m:r>
                    <m:sSubSup>
                      <m:sSubSupPr>
                        <m:ctrlPr>
                          <a:rPr lang="en-US" altLang="zh-CN" b="0" i="1" smtClean="0">
                            <a:latin typeface="Cambria Math" panose="02040503050406030204" pitchFamily="18" charset="0"/>
                            <a:ea typeface="Cambria Math" panose="02040503050406030204" pitchFamily="18" charset="0"/>
                          </a:rPr>
                        </m:ctrlPr>
                      </m:sSubSupPr>
                      <m:e>
                        <m:r>
                          <a:rPr lang="en-US" altLang="zh-CN" b="0" i="1" smtClean="0">
                            <a:latin typeface="Cambria Math" panose="02040503050406030204" pitchFamily="18" charset="0"/>
                            <a:ea typeface="Cambria Math" panose="02040503050406030204" pitchFamily="18" charset="0"/>
                          </a:rPr>
                          <m:t>𝐷</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ea typeface="Cambria Math" panose="02040503050406030204" pitchFamily="18" charset="0"/>
                          </a:rPr>
                          <m:t>𝑡𝑒𝑠𝑡</m:t>
                        </m:r>
                      </m:sup>
                    </m:sSubSup>
                  </m:oMath>
                </a14:m>
                <a:r>
                  <a:rPr lang="en-US" altLang="zh-CN" dirty="0"/>
                  <a:t> from the query set which we want to classify.</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6324246" y="518106"/>
                <a:ext cx="5574275" cy="1346522"/>
              </a:xfrm>
              <a:prstGeom prst="rect">
                <a:avLst/>
              </a:prstGeom>
              <a:blipFill>
                <a:blip r:embed="rId3"/>
                <a:stretch>
                  <a:fillRect l="-656" t="-2715" r="-984" b="-633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C91F6AD1-6155-4423-AB35-6034222F3552}"/>
                  </a:ext>
                </a:extLst>
              </p:cNvPr>
              <p:cNvSpPr/>
              <p:nvPr/>
            </p:nvSpPr>
            <p:spPr>
              <a:xfrm>
                <a:off x="6439253" y="2204122"/>
                <a:ext cx="5459268" cy="1755352"/>
              </a:xfrm>
              <a:prstGeom prst="rect">
                <a:avLst/>
              </a:prstGeom>
              <a:solidFill>
                <a:schemeClr val="accent2">
                  <a:alpha val="5000"/>
                </a:schemeClr>
              </a:solidFill>
            </p:spPr>
            <p:txBody>
              <a:bodyPr wrap="square">
                <a:spAutoFit/>
              </a:bodyPr>
              <a:lstStyle/>
              <a:p>
                <a:pPr marL="285750" indent="-285750">
                  <a:buFont typeface="Wingdings" panose="05000000000000000000" pitchFamily="2" charset="2"/>
                  <a:buChar char="l"/>
                </a:pPr>
                <a:r>
                  <a:rPr lang="en-US" altLang="zh-CN" dirty="0"/>
                  <a:t>They use a weighted combination of all example labels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oMath>
                </a14:m>
                <a:r>
                  <a:rPr lang="en-US" altLang="zh-CN" dirty="0"/>
                  <a:t> in the support set, based on the similarity of inputs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to new input </a:t>
                </a:r>
                <a14:m>
                  <m:oMath xmlns:m="http://schemas.openxmlformats.org/officeDocument/2006/math">
                    <m:r>
                      <a:rPr lang="en-US" altLang="zh-CN" b="0" i="1" smtClean="0">
                        <a:latin typeface="Cambria Math" panose="02040503050406030204" pitchFamily="18" charset="0"/>
                      </a:rPr>
                      <m:t>𝑥</m:t>
                    </m:r>
                  </m:oMath>
                </a14:m>
                <a:r>
                  <a:rPr lang="en-US" altLang="zh-CN" dirty="0"/>
                  <a:t>. More specifically, predictions are computed as follows </a:t>
                </a: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𝑦</m:t>
                        </m:r>
                      </m:e>
                    </m:acc>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𝑚</m:t>
                        </m:r>
                      </m:sup>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e>
                    </m:nary>
                  </m:oMath>
                </a14:m>
                <a:r>
                  <a:rPr lang="en-US" altLang="zh-CN" dirty="0"/>
                  <a:t>, where </a:t>
                </a:r>
                <a14:m>
                  <m:oMath xmlns:m="http://schemas.openxmlformats.org/officeDocument/2006/math">
                    <m:r>
                      <a:rPr lang="en-US" altLang="zh-CN" b="0" i="1" smtClean="0">
                        <a:latin typeface="Cambria Math" panose="02040503050406030204" pitchFamily="18" charset="0"/>
                      </a:rPr>
                      <m:t>𝑎</m:t>
                    </m:r>
                  </m:oMath>
                </a14:m>
                <a:r>
                  <a:rPr lang="en-US" altLang="zh-CN" dirty="0"/>
                  <a:t> is a non-trainable similarity kernel.</a:t>
                </a:r>
              </a:p>
            </p:txBody>
          </p:sp>
        </mc:Choice>
        <mc:Fallback xmlns="">
          <p:sp>
            <p:nvSpPr>
              <p:cNvPr id="6" name="矩形 5">
                <a:extLst>
                  <a:ext uri="{FF2B5EF4-FFF2-40B4-BE49-F238E27FC236}">
                    <a16:creationId xmlns:a16="http://schemas.microsoft.com/office/drawing/2014/main" id="{C91F6AD1-6155-4423-AB35-6034222F3552}"/>
                  </a:ext>
                </a:extLst>
              </p:cNvPr>
              <p:cNvSpPr>
                <a:spLocks noRot="1" noChangeAspect="1" noMove="1" noResize="1" noEditPoints="1" noAdjustHandles="1" noChangeArrowheads="1" noChangeShapeType="1" noTextEdit="1"/>
              </p:cNvSpPr>
              <p:nvPr/>
            </p:nvSpPr>
            <p:spPr>
              <a:xfrm>
                <a:off x="6439253" y="2204122"/>
                <a:ext cx="5459268" cy="1755352"/>
              </a:xfrm>
              <a:prstGeom prst="rect">
                <a:avLst/>
              </a:prstGeom>
              <a:blipFill>
                <a:blip r:embed="rId4"/>
                <a:stretch>
                  <a:fillRect l="-893" t="-2083" r="-893" b="-22569"/>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914A4BBF-B144-4788-B2C4-EE50054F56E1}"/>
              </a:ext>
            </a:extLst>
          </p:cNvPr>
          <p:cNvPicPr>
            <a:picLocks noChangeAspect="1"/>
          </p:cNvPicPr>
          <p:nvPr/>
        </p:nvPicPr>
        <p:blipFill>
          <a:blip r:embed="rId5"/>
          <a:stretch>
            <a:fillRect/>
          </a:stretch>
        </p:blipFill>
        <p:spPr>
          <a:xfrm>
            <a:off x="0" y="1902074"/>
            <a:ext cx="6381750" cy="4114800"/>
          </a:xfrm>
          <a:prstGeom prst="rect">
            <a:avLst/>
          </a:prstGeom>
        </p:spPr>
      </p:pic>
      <p:sp>
        <p:nvSpPr>
          <p:cNvPr id="9" name="矩形 8">
            <a:extLst>
              <a:ext uri="{FF2B5EF4-FFF2-40B4-BE49-F238E27FC236}">
                <a16:creationId xmlns:a16="http://schemas.microsoft.com/office/drawing/2014/main" id="{3C46FE2E-68A7-46C9-B394-558D30AAD8D6}"/>
              </a:ext>
            </a:extLst>
          </p:cNvPr>
          <p:cNvSpPr/>
          <p:nvPr/>
        </p:nvSpPr>
        <p:spPr>
          <a:xfrm>
            <a:off x="4062331" y="2302367"/>
            <a:ext cx="2020813" cy="3714507"/>
          </a:xfrm>
          <a:prstGeom prst="rect">
            <a:avLst/>
          </a:prstGeom>
          <a:solidFill>
            <a:schemeClr val="accent2">
              <a:alpha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D1391D3D-FB5E-88CA-4856-D904A7084A22}"/>
                  </a:ext>
                </a:extLst>
              </p:cNvPr>
              <p:cNvSpPr txBox="1"/>
              <p:nvPr/>
            </p:nvSpPr>
            <p:spPr>
              <a:xfrm>
                <a:off x="6439253" y="4298968"/>
                <a:ext cx="5459268" cy="1077218"/>
              </a:xfrm>
              <a:prstGeom prst="rect">
                <a:avLst/>
              </a:prstGeom>
              <a:noFill/>
            </p:spPr>
            <p:txBody>
              <a:bodyPr wrap="square">
                <a:spAutoFit/>
              </a:bodyPr>
              <a:lstStyle/>
              <a:p>
                <a:pPr marL="285750" indent="-285750">
                  <a:buFont typeface="Wingdings" panose="05000000000000000000" pitchFamily="2" charset="2"/>
                  <a:buChar char="l"/>
                </a:pPr>
                <a:r>
                  <a:rPr lang="en-US" altLang="zh-CN" dirty="0"/>
                  <a:t>The Matching networks training objectives:</a:t>
                </a:r>
              </a:p>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rPr>
                        <m:t>𝑎𝑟𝑔</m:t>
                      </m:r>
                      <m:func>
                        <m:funcPr>
                          <m:ctrlPr>
                            <a:rPr lang="en-US" altLang="zh-CN" b="0" i="1" smtClean="0">
                              <a:latin typeface="Cambria Math" panose="02040503050406030204" pitchFamily="18" charset="0"/>
                            </a:rPr>
                          </m:ctrlPr>
                        </m:funcPr>
                        <m:fName>
                          <m:limLow>
                            <m:limLowPr>
                              <m:ctrlPr>
                                <a:rPr lang="en-US" altLang="zh-CN" b="0" i="1" smtClean="0">
                                  <a:latin typeface="Cambria Math" panose="02040503050406030204" pitchFamily="18" charset="0"/>
                                </a:rPr>
                              </m:ctrlPr>
                            </m:limLowPr>
                            <m:e>
                              <m:r>
                                <m:rPr>
                                  <m:sty m:val="p"/>
                                </m:rPr>
                                <a:rPr lang="en-US" altLang="zh-CN" b="0" i="0" smtClean="0">
                                  <a:latin typeface="Cambria Math" panose="02040503050406030204" pitchFamily="18" charset="0"/>
                                </a:rPr>
                                <m:t>max</m:t>
                              </m:r>
                            </m:e>
                            <m:lim>
                              <m:r>
                                <a:rPr lang="zh-CN" altLang="en-US" b="0" i="1" smtClean="0">
                                  <a:latin typeface="Cambria Math" panose="02040503050406030204" pitchFamily="18" charset="0"/>
                                </a:rPr>
                                <m:t>𝜃</m:t>
                              </m:r>
                            </m:lim>
                          </m:limLow>
                        </m:fName>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r>
                                <a:rPr lang="en-US" altLang="zh-CN" b="0" i="1" smtClean="0">
                                  <a:latin typeface="Cambria Math" panose="02040503050406030204" pitchFamily="18" charset="0"/>
                                </a:rPr>
                                <m:t>𝑆</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r>
                                <a:rPr lang="en-US" altLang="zh-CN" b="0" i="1" smtClean="0">
                                  <a:latin typeface="Cambria Math" panose="02040503050406030204" pitchFamily="18" charset="0"/>
                                </a:rPr>
                                <m:t>,</m:t>
                              </m:r>
                              <m:r>
                                <a:rPr lang="en-US" altLang="zh-CN" b="0" i="1" smtClean="0">
                                  <a:latin typeface="Cambria Math" panose="02040503050406030204" pitchFamily="18" charset="0"/>
                                </a:rPr>
                                <m:t>𝐵</m:t>
                              </m:r>
                              <m:r>
                                <a:rPr lang="en-US" altLang="zh-CN" b="0" i="1" smtClean="0">
                                  <a:latin typeface="Cambria Math" panose="02040503050406030204" pitchFamily="18" charset="0"/>
                                </a:rPr>
                                <m:t>~</m:t>
                              </m:r>
                              <m:r>
                                <a:rPr lang="en-US" altLang="zh-CN" b="0" i="1" smtClean="0">
                                  <a:latin typeface="Cambria Math" panose="02040503050406030204" pitchFamily="18" charset="0"/>
                                </a:rPr>
                                <m:t>𝐿</m:t>
                              </m:r>
                            </m:sub>
                          </m:sSub>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r>
                                <m:rPr>
                                  <m:brk m:alnAt="7"/>
                                </m:rP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zh-CN" altLang="en-US" b="0" i="1" smtClean="0">
                                  <a:latin typeface="Cambria Math" panose="02040503050406030204" pitchFamily="18" charset="0"/>
                                </a:rPr>
                                <m:t>𝜖</m:t>
                              </m:r>
                              <m:r>
                                <a:rPr lang="en-US" altLang="zh-CN" b="0" i="1" smtClean="0">
                                  <a:latin typeface="Cambria Math" panose="02040503050406030204" pitchFamily="18" charset="0"/>
                                </a:rPr>
                                <m:t>𝐵</m:t>
                              </m:r>
                            </m:sub>
                            <m:sup/>
                            <m:e>
                              <m:r>
                                <a:rPr lang="en-US" altLang="zh-CN" b="0" i="1" smtClean="0">
                                  <a:latin typeface="Cambria Math" panose="02040503050406030204" pitchFamily="18" charset="0"/>
                                </a:rPr>
                                <m:t>𝑙𝑜𝑔</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𝑃</m:t>
                                  </m:r>
                                </m:e>
                                <m:sub>
                                  <m:r>
                                    <a:rPr lang="zh-CN" altLang="en-US" b="0" i="1" smtClean="0">
                                      <a:latin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𝑆</m:t>
                              </m:r>
                              <m:r>
                                <a:rPr lang="en-US" altLang="zh-CN" b="0" i="1" smtClean="0">
                                  <a:latin typeface="Cambria Math" panose="02040503050406030204" pitchFamily="18" charset="0"/>
                                </a:rPr>
                                <m:t>)</m:t>
                              </m:r>
                            </m:e>
                          </m:nary>
                          <m:r>
                            <a:rPr lang="en-US" altLang="zh-CN" b="0" i="1" smtClean="0">
                              <a:latin typeface="Cambria Math" panose="02040503050406030204" pitchFamily="18" charset="0"/>
                            </a:rPr>
                            <m:t>]]</m:t>
                          </m:r>
                        </m:e>
                      </m:func>
                    </m:oMath>
                  </m:oMathPara>
                </a14:m>
                <a:endParaRPr lang="en-US" altLang="zh-CN" dirty="0"/>
              </a:p>
            </p:txBody>
          </p:sp>
        </mc:Choice>
        <mc:Fallback xmlns="">
          <p:sp>
            <p:nvSpPr>
              <p:cNvPr id="7" name="文本框 6">
                <a:extLst>
                  <a:ext uri="{FF2B5EF4-FFF2-40B4-BE49-F238E27FC236}">
                    <a16:creationId xmlns:a16="http://schemas.microsoft.com/office/drawing/2014/main" id="{D1391D3D-FB5E-88CA-4856-D904A7084A22}"/>
                  </a:ext>
                </a:extLst>
              </p:cNvPr>
              <p:cNvSpPr txBox="1">
                <a:spLocks noRot="1" noChangeAspect="1" noMove="1" noResize="1" noEditPoints="1" noAdjustHandles="1" noChangeArrowheads="1" noChangeShapeType="1" noTextEdit="1"/>
              </p:cNvSpPr>
              <p:nvPr/>
            </p:nvSpPr>
            <p:spPr>
              <a:xfrm>
                <a:off x="6439253" y="4298968"/>
                <a:ext cx="5459268" cy="1077218"/>
              </a:xfrm>
              <a:prstGeom prst="rect">
                <a:avLst/>
              </a:prstGeom>
              <a:blipFill>
                <a:blip r:embed="rId6"/>
                <a:stretch>
                  <a:fillRect l="-670" t="-28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7857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30430" y="249382"/>
            <a:ext cx="4370107" cy="400110"/>
          </a:xfrm>
          <a:prstGeom prst="rect">
            <a:avLst/>
          </a:prstGeom>
          <a:noFill/>
        </p:spPr>
        <p:txBody>
          <a:bodyPr wrap="none" rtlCol="0">
            <a:spAutoFit/>
          </a:bodyPr>
          <a:lstStyle/>
          <a:p>
            <a:r>
              <a:rPr lang="en-US" altLang="zh-CN" sz="2000" b="1" dirty="0"/>
              <a:t>Metric-based Prototypical networks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5993824" y="1444129"/>
                <a:ext cx="5667746" cy="3969741"/>
              </a:xfrm>
              <a:prstGeom prst="rect">
                <a:avLst/>
              </a:prstGeom>
              <a:solidFill>
                <a:schemeClr val="accent1">
                  <a:alpha val="5000"/>
                </a:schemeClr>
              </a:solidFill>
            </p:spPr>
            <p:txBody>
              <a:bodyPr wrap="square">
                <a:spAutoFit/>
              </a:bodyPr>
              <a:lstStyle/>
              <a:p>
                <a:r>
                  <a:rPr lang="en-US" altLang="zh-CN" dirty="0"/>
                  <a:t>Prototypical networks compare new inputs to class prototypes (centroids), which are single vector representations of classes in some embedding space.</a:t>
                </a:r>
              </a:p>
              <a:p>
                <a:endParaRPr lang="en-US" altLang="zh-CN" dirty="0"/>
              </a:p>
              <a:p>
                <a:r>
                  <a:rPr lang="en-US" altLang="zh-CN" dirty="0"/>
                  <a:t>The underlying idea of class prototypes is that for a task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oMath>
                </a14:m>
                <a:r>
                  <a:rPr lang="en-US" altLang="zh-CN" dirty="0"/>
                  <a:t>, there exists an embedding function that maps the support set onto a space where class instances cluster nicely around the corresponding class prototypes. Then , for a new input </a:t>
                </a:r>
                <a14:m>
                  <m:oMath xmlns:m="http://schemas.openxmlformats.org/officeDocument/2006/math">
                    <m:r>
                      <a:rPr lang="en-US" altLang="zh-CN" b="0" i="1" smtClean="0">
                        <a:latin typeface="Cambria Math" panose="02040503050406030204" pitchFamily="18" charset="0"/>
                      </a:rPr>
                      <m:t>𝑥</m:t>
                    </m:r>
                  </m:oMath>
                </a14:m>
                <a:r>
                  <a:rPr lang="en-US" altLang="zh-CN" dirty="0"/>
                  <a:t>, the class of the prototype nearest to that input will be predicted.</a:t>
                </a:r>
              </a:p>
              <a:p>
                <a:endParaRPr lang="en-US" altLang="zh-CN" dirty="0"/>
              </a:p>
              <a:p>
                <a:r>
                  <a:rPr lang="en-US" altLang="zh-CN" dirty="0"/>
                  <a:t>Prototypical networks compute class probabilities as follows: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𝑝</m:t>
                        </m:r>
                      </m:e>
                      <m:sub>
                        <m:r>
                          <a:rPr lang="zh-CN" altLang="en-US"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𝑦</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e>
                      <m:e>
                        <m:r>
                          <a:rPr lang="en-US" altLang="zh-CN" b="0" i="1" smtClean="0">
                            <a:latin typeface="Cambria Math" panose="02040503050406030204" pitchFamily="18" charset="0"/>
                          </a:rPr>
                          <m:t>𝑥</m:t>
                        </m:r>
                        <m:r>
                          <a:rPr lang="en-US" altLang="zh-CN" b="0" i="1" smtClean="0">
                            <a:latin typeface="Cambria Math" panose="02040503050406030204" pitchFamily="18" charset="0"/>
                          </a:rPr>
                          <m:t>, </m:t>
                        </m:r>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rPr>
                              <m:t>𝑡𝑟</m:t>
                            </m:r>
                          </m:sup>
                        </m:sSubSup>
                      </m:e>
                    </m:d>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m:t>
                        </m:r>
                        <m:r>
                          <a:rPr lang="en-US" altLang="zh-CN" b="0" i="1" smtClean="0">
                            <a:latin typeface="Cambria Math" panose="02040503050406030204" pitchFamily="18" charset="0"/>
                          </a:rPr>
                          <m:t>𝑑</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𝑘</m:t>
                                </m:r>
                              </m:sub>
                            </m:sSub>
                          </m:e>
                        </m:d>
                        <m:r>
                          <a:rPr lang="en-US" altLang="zh-CN" b="0" i="1" smtClean="0">
                            <a:latin typeface="Cambria Math" panose="02040503050406030204" pitchFamily="18" charset="0"/>
                          </a:rPr>
                          <m:t>]</m:t>
                        </m:r>
                      </m:num>
                      <m:den>
                        <m:nary>
                          <m:naryPr>
                            <m:chr m:val="∑"/>
                            <m:supHide m:val="on"/>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sub>
                          <m:sup/>
                          <m:e>
                            <m:r>
                              <m:rPr>
                                <m:sty m:val="p"/>
                              </m:rPr>
                              <a:rPr lang="en-US" altLang="zh-CN" b="0" i="0" smtClean="0">
                                <a:latin typeface="Cambria Math" panose="02040503050406030204" pitchFamily="18" charset="0"/>
                              </a:rPr>
                              <m:t>exp</m:t>
                            </m:r>
                            <m:r>
                              <a:rPr lang="en-US" altLang="zh-CN" b="0" i="1" smtClean="0">
                                <a:latin typeface="Cambria Math" panose="02040503050406030204" pitchFamily="18" charset="0"/>
                              </a:rPr>
                              <m:t>⁡[</m:t>
                            </m:r>
                          </m:e>
                        </m:nary>
                        <m:r>
                          <a:rPr lang="en-US" altLang="zh-CN" b="0" i="1" smtClean="0">
                            <a:latin typeface="Cambria Math" panose="02040503050406030204" pitchFamily="18" charset="0"/>
                          </a:rPr>
                          <m:t>−</m:t>
                        </m:r>
                        <m:r>
                          <a:rPr lang="en-US" altLang="zh-CN" b="0" i="1" smtClean="0">
                            <a:latin typeface="Cambria Math" panose="02040503050406030204" pitchFamily="18" charset="0"/>
                          </a:rPr>
                          <m:t>𝑑</m:t>
                        </m:r>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𝑥</m:t>
                                </m:r>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𝑐</m:t>
                                </m:r>
                              </m:e>
                              <m: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sub>
                            </m:sSub>
                          </m:e>
                        </m:d>
                        <m:r>
                          <a:rPr lang="en-US" altLang="zh-CN" b="0" i="1" smtClean="0">
                            <a:latin typeface="Cambria Math" panose="02040503050406030204" pitchFamily="18" charset="0"/>
                          </a:rPr>
                          <m:t>]</m:t>
                        </m:r>
                      </m:den>
                    </m:f>
                  </m:oMath>
                </a14:m>
                <a:endParaRPr lang="en-US" altLang="zh-CN" dirty="0"/>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5993824" y="1444129"/>
                <a:ext cx="5667746" cy="3969741"/>
              </a:xfrm>
              <a:prstGeom prst="rect">
                <a:avLst/>
              </a:prstGeom>
              <a:blipFill>
                <a:blip r:embed="rId3"/>
                <a:stretch>
                  <a:fillRect l="-860" t="-922" r="-1828" b="-10445"/>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34D9F330-10F7-48E1-AA51-631D4B62F84F}"/>
              </a:ext>
            </a:extLst>
          </p:cNvPr>
          <p:cNvPicPr>
            <a:picLocks noChangeAspect="1"/>
          </p:cNvPicPr>
          <p:nvPr/>
        </p:nvPicPr>
        <p:blipFill>
          <a:blip r:embed="rId4"/>
          <a:stretch>
            <a:fillRect/>
          </a:stretch>
        </p:blipFill>
        <p:spPr>
          <a:xfrm>
            <a:off x="530430" y="1852999"/>
            <a:ext cx="5094515" cy="3152002"/>
          </a:xfrm>
          <a:prstGeom prst="rect">
            <a:avLst/>
          </a:prstGeom>
        </p:spPr>
      </p:pic>
    </p:spTree>
    <p:extLst>
      <p:ext uri="{BB962C8B-B14F-4D97-AF65-F5344CB8AC3E}">
        <p14:creationId xmlns:p14="http://schemas.microsoft.com/office/powerpoint/2010/main" val="1808975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33094" y="230910"/>
            <a:ext cx="3919663" cy="400110"/>
          </a:xfrm>
          <a:prstGeom prst="rect">
            <a:avLst/>
          </a:prstGeom>
          <a:noFill/>
        </p:spPr>
        <p:txBody>
          <a:bodyPr wrap="none" rtlCol="0">
            <a:spAutoFit/>
          </a:bodyPr>
          <a:lstStyle/>
          <a:p>
            <a:r>
              <a:rPr lang="en-US" altLang="zh-CN" sz="2000" b="1" dirty="0"/>
              <a:t>Metric-based Relation networks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7087736" y="1788391"/>
                <a:ext cx="4291464" cy="2911759"/>
              </a:xfrm>
              <a:prstGeom prst="rect">
                <a:avLst/>
              </a:prstGeom>
              <a:solidFill>
                <a:schemeClr val="accent1">
                  <a:alpha val="5000"/>
                </a:schemeClr>
              </a:solidFill>
            </p:spPr>
            <p:txBody>
              <a:bodyPr wrap="square">
                <a:spAutoFit/>
              </a:bodyPr>
              <a:lstStyle/>
              <a:p>
                <a:r>
                  <a:rPr lang="en-US" altLang="zh-CN" dirty="0"/>
                  <a:t>Relation networks employ a trainable similarity metric, instead of a pre-defined one. </a:t>
                </a:r>
              </a:p>
              <a:p>
                <a:endParaRPr lang="en-US" altLang="zh-CN" dirty="0"/>
              </a:p>
              <a:p>
                <a:r>
                  <a:rPr lang="en-US" altLang="zh-CN" dirty="0"/>
                  <a:t>The embedding network/module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𝜑</m:t>
                        </m:r>
                      </m:sub>
                    </m:sSub>
                  </m:oMath>
                </a14:m>
                <a:r>
                  <a:rPr lang="en-US" altLang="zh-CN" dirty="0"/>
                  <a:t> is responsible for embedding inputs, and the relation network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r>
                          <a:rPr lang="zh-CN" altLang="en-US" b="0" i="1" smtClean="0">
                            <a:latin typeface="Cambria Math" panose="02040503050406030204" pitchFamily="18" charset="0"/>
                          </a:rPr>
                          <m:t>𝜙</m:t>
                        </m:r>
                      </m:sub>
                    </m:sSub>
                  </m:oMath>
                </a14:m>
                <a:r>
                  <a:rPr lang="en-US" altLang="zh-CN" dirty="0"/>
                  <a:t> computes similarity scores between new inputs </a:t>
                </a:r>
                <a14:m>
                  <m:oMath xmlns:m="http://schemas.openxmlformats.org/officeDocument/2006/math">
                    <m:r>
                      <a:rPr lang="en-US" altLang="zh-CN" b="0" i="1" smtClean="0">
                        <a:latin typeface="Cambria Math" panose="02040503050406030204" pitchFamily="18" charset="0"/>
                      </a:rPr>
                      <m:t>𝑥</m:t>
                    </m:r>
                  </m:oMath>
                </a14:m>
                <a:r>
                  <a:rPr lang="en-US" altLang="zh-CN" dirty="0"/>
                  <a:t> and example inputs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of which we know the labels.</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7087736" y="1788391"/>
                <a:ext cx="4291464" cy="2911759"/>
              </a:xfrm>
              <a:prstGeom prst="rect">
                <a:avLst/>
              </a:prstGeom>
              <a:blipFill>
                <a:blip r:embed="rId3"/>
                <a:stretch>
                  <a:fillRect l="-1278" t="-1046" r="-852" b="-2301"/>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D4D0B245-8A18-4769-8926-0FEE462A153F}"/>
              </a:ext>
            </a:extLst>
          </p:cNvPr>
          <p:cNvPicPr>
            <a:picLocks noChangeAspect="1"/>
          </p:cNvPicPr>
          <p:nvPr/>
        </p:nvPicPr>
        <p:blipFill>
          <a:blip r:embed="rId4"/>
          <a:stretch>
            <a:fillRect/>
          </a:stretch>
        </p:blipFill>
        <p:spPr>
          <a:xfrm>
            <a:off x="333094" y="1648980"/>
            <a:ext cx="6381166" cy="3190583"/>
          </a:xfrm>
          <a:prstGeom prst="rect">
            <a:avLst/>
          </a:prstGeom>
        </p:spPr>
      </p:pic>
    </p:spTree>
    <p:extLst>
      <p:ext uri="{BB962C8B-B14F-4D97-AF65-F5344CB8AC3E}">
        <p14:creationId xmlns:p14="http://schemas.microsoft.com/office/powerpoint/2010/main" val="2378724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60218" y="147781"/>
            <a:ext cx="5570756" cy="400110"/>
          </a:xfrm>
          <a:prstGeom prst="rect">
            <a:avLst/>
          </a:prstGeom>
          <a:noFill/>
        </p:spPr>
        <p:txBody>
          <a:bodyPr wrap="none" rtlCol="0">
            <a:spAutoFit/>
          </a:bodyPr>
          <a:lstStyle/>
          <a:p>
            <a:r>
              <a:rPr lang="en-US" altLang="zh-CN" sz="2000" b="1" dirty="0"/>
              <a:t>Metric-based Attentive recurrent comparators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CD4353F3-7F10-4386-9948-DF4649BADE21}"/>
                  </a:ext>
                </a:extLst>
              </p:cNvPr>
              <p:cNvSpPr/>
              <p:nvPr/>
            </p:nvSpPr>
            <p:spPr>
              <a:xfrm>
                <a:off x="6206260" y="949070"/>
                <a:ext cx="5667746" cy="5400453"/>
              </a:xfrm>
              <a:prstGeom prst="rect">
                <a:avLst/>
              </a:prstGeom>
              <a:solidFill>
                <a:schemeClr val="accent1">
                  <a:alpha val="5000"/>
                </a:schemeClr>
              </a:solidFill>
            </p:spPr>
            <p:txBody>
              <a:bodyPr wrap="square">
                <a:spAutoFit/>
              </a:bodyPr>
              <a:lstStyle/>
              <a:p>
                <a:r>
                  <a:rPr lang="en-US" altLang="zh-CN" dirty="0"/>
                  <a:t>Attentive recurrent comparators is inspired by humans would make a decision concerning the similarity of objects. That is we shift our attention from one object to the other, and move back and forth to take glimpses of different parts of both objects. </a:t>
                </a:r>
              </a:p>
              <a:p>
                <a:endParaRPr lang="en-US" altLang="zh-CN" dirty="0"/>
              </a:p>
              <a:p>
                <a:r>
                  <a:rPr lang="en-US" altLang="zh-CN" dirty="0"/>
                  <a:t>Given two inputs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and</a:t>
                </a:r>
                <a:r>
                  <a:rPr lang="en-US" altLang="zh-CN" b="0" dirty="0"/>
                  <a:t> </a:t>
                </a:r>
                <a14:m>
                  <m:oMath xmlns:m="http://schemas.openxmlformats.org/officeDocument/2006/math">
                    <m:r>
                      <a:rPr lang="en-US" altLang="zh-CN" b="0" i="1" smtClean="0">
                        <a:latin typeface="Cambria Math" panose="02040503050406030204" pitchFamily="18" charset="0"/>
                      </a:rPr>
                      <m:t>𝑥</m:t>
                    </m:r>
                  </m:oMath>
                </a14:m>
                <a:r>
                  <a:rPr lang="en-US" altLang="zh-CN" dirty="0"/>
                  <a:t>, we feed them in interleaved fashion repeatedly into a recurrent neural network (controller):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0"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0" smtClean="0">
                        <a:latin typeface="Cambria Math" panose="02040503050406030204" pitchFamily="18" charset="0"/>
                      </a:rPr>
                      <m:t>,</m:t>
                    </m:r>
                    <m:r>
                      <a:rPr lang="en-US" altLang="zh-CN" b="0" i="1" smtClean="0">
                        <a:latin typeface="Cambria Math" panose="02040503050406030204" pitchFamily="18" charset="0"/>
                      </a:rPr>
                      <m:t>𝑥</m:t>
                    </m:r>
                  </m:oMath>
                </a14:m>
                <a:r>
                  <a:rPr lang="en-US" altLang="zh-CN" dirty="0"/>
                  <a:t>. Thus, the image at time step </a:t>
                </a:r>
                <a14:m>
                  <m:oMath xmlns:m="http://schemas.openxmlformats.org/officeDocument/2006/math">
                    <m:r>
                      <a:rPr lang="en-US" altLang="zh-CN" i="1" dirty="0" smtClean="0">
                        <a:latin typeface="Cambria Math" panose="02040503050406030204" pitchFamily="18" charset="0"/>
                      </a:rPr>
                      <m:t>𝑡</m:t>
                    </m:r>
                  </m:oMath>
                </a14:m>
                <a:r>
                  <a:rPr lang="en-US" altLang="zh-CN" dirty="0"/>
                  <a:t> is given by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oMath>
                </a14:m>
                <a:r>
                  <a:rPr lang="en-US" altLang="zh-CN" dirty="0"/>
                  <a:t> if </a:t>
                </a:r>
                <a14:m>
                  <m:oMath xmlns:m="http://schemas.openxmlformats.org/officeDocument/2006/math">
                    <m:r>
                      <a:rPr lang="en-US" altLang="zh-CN" i="1" dirty="0" smtClean="0">
                        <a:latin typeface="Cambria Math" panose="02040503050406030204" pitchFamily="18" charset="0"/>
                      </a:rPr>
                      <m:t>𝑡</m:t>
                    </m:r>
                  </m:oMath>
                </a14:m>
                <a:r>
                  <a:rPr lang="en-US" altLang="zh-CN" dirty="0"/>
                  <a:t> is even else </a:t>
                </a:r>
                <a14:m>
                  <m:oMath xmlns:m="http://schemas.openxmlformats.org/officeDocument/2006/math">
                    <m:r>
                      <a:rPr lang="en-US" altLang="zh-CN" b="0" i="1" smtClean="0">
                        <a:latin typeface="Cambria Math" panose="02040503050406030204" pitchFamily="18" charset="0"/>
                      </a:rPr>
                      <m:t>𝑥</m:t>
                    </m:r>
                  </m:oMath>
                </a14:m>
                <a:r>
                  <a:rPr lang="en-US" altLang="zh-CN" dirty="0"/>
                  <a:t>. Then, at each time step </a:t>
                </a:r>
                <a14:m>
                  <m:oMath xmlns:m="http://schemas.openxmlformats.org/officeDocument/2006/math">
                    <m:r>
                      <a:rPr lang="en-US" altLang="zh-CN" b="0" i="1" smtClean="0">
                        <a:latin typeface="Cambria Math" panose="02040503050406030204" pitchFamily="18" charset="0"/>
                      </a:rPr>
                      <m:t>𝑡</m:t>
                    </m:r>
                  </m:oMath>
                </a14:m>
                <a:r>
                  <a:rPr lang="en-US" altLang="zh-CN" dirty="0"/>
                  <a:t>, the attention mechanism focuses on a square region of the current image: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𝐺</m:t>
                        </m:r>
                      </m:e>
                      <m:sub>
                        <m:r>
                          <a:rPr lang="en-US" altLang="zh-CN" b="0" i="1" smtClean="0">
                            <a:latin typeface="Cambria Math" panose="02040503050406030204" pitchFamily="18" charset="0"/>
                          </a:rPr>
                          <m:t>𝑡</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𝑎𝑡𝑡𝑒𝑛𝑑</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𝐼</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where </a:t>
                </a:r>
                <a14:m>
                  <m:oMath xmlns:m="http://schemas.openxmlformats.org/officeDocument/2006/math">
                    <m:sSub>
                      <m:sSubPr>
                        <m:ctrlPr>
                          <a:rPr lang="en-US" altLang="zh-CN" i="1" smtClean="0">
                            <a:latin typeface="Cambria Math" panose="02040503050406030204" pitchFamily="18" charset="0"/>
                          </a:rPr>
                        </m:ctrlPr>
                      </m:sSubPr>
                      <m:e>
                        <m:r>
                          <m:rPr>
                            <m:sty m:val="p"/>
                          </m:rPr>
                          <a:rPr lang="el-GR" altLang="zh-CN" i="1" smtClean="0">
                            <a:latin typeface="Cambria Math" panose="02040503050406030204" pitchFamily="18" charset="0"/>
                            <a:ea typeface="Cambria Math" panose="02040503050406030204" pitchFamily="18" charset="0"/>
                          </a:rPr>
                          <m:t>Ω</m:t>
                        </m:r>
                      </m:e>
                      <m:sub>
                        <m:r>
                          <a:rPr lang="en-US" altLang="zh-CN" b="0" i="1" smtClean="0">
                            <a:latin typeface="Cambria Math" panose="02040503050406030204" pitchFamily="18" charset="0"/>
                          </a:rPr>
                          <m:t>𝑖</m:t>
                        </m:r>
                      </m:sub>
                    </m:sSub>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𝑊</m:t>
                        </m:r>
                      </m:e>
                      <m:sub>
                        <m:r>
                          <a:rPr lang="en-US" altLang="zh-CN" b="0" i="1" smtClean="0">
                            <a:latin typeface="Cambria Math" panose="02040503050406030204" pitchFamily="18" charset="0"/>
                            <a:ea typeface="Cambria Math" panose="02040503050406030204" pitchFamily="18" charset="0"/>
                          </a:rPr>
                          <m:t>𝑔</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oMath>
                </a14:m>
                <a:r>
                  <a:rPr lang="en-US" altLang="zh-CN" dirty="0"/>
                  <a:t> are attention parameters, which are compared from the previous hidden state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oMath>
                </a14:m>
                <a:r>
                  <a:rPr lang="en-US" altLang="zh-CN" dirty="0"/>
                  <a:t>. </a:t>
                </a:r>
              </a:p>
              <a:p>
                <a:endParaRPr lang="en-US" altLang="zh-CN" dirty="0"/>
              </a:p>
              <a:p>
                <a:r>
                  <a:rPr lang="en-US" altLang="zh-CN" dirty="0"/>
                  <a:t>The entire sequence consists of g glimpses per image. After this sequence is fed into the recurrent neural network, the final hidden state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h</m:t>
                        </m:r>
                      </m:e>
                      <m:sub>
                        <m:r>
                          <a:rPr lang="en-US" altLang="zh-CN" b="0" i="1" smtClean="0">
                            <a:latin typeface="Cambria Math" panose="02040503050406030204" pitchFamily="18" charset="0"/>
                            <a:ea typeface="Cambria Math" panose="02040503050406030204" pitchFamily="18" charset="0"/>
                          </a:rPr>
                          <m:t>2</m:t>
                        </m:r>
                        <m:r>
                          <a:rPr lang="en-US" altLang="zh-CN" b="0" i="1" smtClean="0">
                            <a:latin typeface="Cambria Math" panose="02040503050406030204" pitchFamily="18" charset="0"/>
                            <a:ea typeface="Cambria Math" panose="02040503050406030204" pitchFamily="18" charset="0"/>
                          </a:rPr>
                          <m:t>𝑔</m:t>
                        </m:r>
                      </m:sub>
                    </m:sSub>
                  </m:oMath>
                </a14:m>
                <a:r>
                  <a:rPr lang="en-US" altLang="zh-CN" dirty="0"/>
                  <a:t> is used as a combined representation of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relative</m:t>
                    </m:r>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to</m:t>
                    </m:r>
                    <m:r>
                      <a:rPr lang="en-US" altLang="zh-CN" b="0" i="0" smtClean="0">
                        <a:latin typeface="Cambria Math" panose="02040503050406030204" pitchFamily="18" charset="0"/>
                      </a:rPr>
                      <m:t> </m:t>
                    </m:r>
                    <m:r>
                      <a:rPr lang="en-US" altLang="zh-CN" b="0" i="1" smtClean="0">
                        <a:latin typeface="Cambria Math" panose="02040503050406030204" pitchFamily="18" charset="0"/>
                      </a:rPr>
                      <m:t>𝑥</m:t>
                    </m:r>
                  </m:oMath>
                </a14:m>
                <a:r>
                  <a:rPr lang="en-US" altLang="zh-CN" dirty="0"/>
                  <a:t>.</a:t>
                </a:r>
              </a:p>
            </p:txBody>
          </p:sp>
        </mc:Choice>
        <mc:Fallback xmlns="">
          <p:sp>
            <p:nvSpPr>
              <p:cNvPr id="5" name="矩形 4">
                <a:extLst>
                  <a:ext uri="{FF2B5EF4-FFF2-40B4-BE49-F238E27FC236}">
                    <a16:creationId xmlns:a16="http://schemas.microsoft.com/office/drawing/2014/main" id="{CD4353F3-7F10-4386-9948-DF4649BADE21}"/>
                  </a:ext>
                </a:extLst>
              </p:cNvPr>
              <p:cNvSpPr>
                <a:spLocks noRot="1" noChangeAspect="1" noMove="1" noResize="1" noEditPoints="1" noAdjustHandles="1" noChangeArrowheads="1" noChangeShapeType="1" noTextEdit="1"/>
              </p:cNvSpPr>
              <p:nvPr/>
            </p:nvSpPr>
            <p:spPr>
              <a:xfrm>
                <a:off x="6206260" y="949070"/>
                <a:ext cx="5667746" cy="5400453"/>
              </a:xfrm>
              <a:prstGeom prst="rect">
                <a:avLst/>
              </a:prstGeom>
              <a:blipFill>
                <a:blip r:embed="rId3"/>
                <a:stretch>
                  <a:fillRect l="-860" t="-677" r="-860" b="-790"/>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41C772CB-847C-4F57-A4A2-6E24649F834A}"/>
              </a:ext>
            </a:extLst>
          </p:cNvPr>
          <p:cNvPicPr>
            <a:picLocks noChangeAspect="1"/>
          </p:cNvPicPr>
          <p:nvPr/>
        </p:nvPicPr>
        <p:blipFill>
          <a:blip r:embed="rId4"/>
          <a:stretch>
            <a:fillRect/>
          </a:stretch>
        </p:blipFill>
        <p:spPr>
          <a:xfrm>
            <a:off x="500959" y="1097744"/>
            <a:ext cx="5069797" cy="4662511"/>
          </a:xfrm>
          <a:prstGeom prst="rect">
            <a:avLst/>
          </a:prstGeom>
        </p:spPr>
      </p:pic>
    </p:spTree>
    <p:extLst>
      <p:ext uri="{BB962C8B-B14F-4D97-AF65-F5344CB8AC3E}">
        <p14:creationId xmlns:p14="http://schemas.microsoft.com/office/powerpoint/2010/main" val="1361146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775741" y="480291"/>
            <a:ext cx="3211135" cy="400110"/>
          </a:xfrm>
          <a:prstGeom prst="rect">
            <a:avLst/>
          </a:prstGeom>
          <a:noFill/>
        </p:spPr>
        <p:txBody>
          <a:bodyPr wrap="none" rtlCol="0">
            <a:spAutoFit/>
          </a:bodyPr>
          <a:lstStyle/>
          <a:p>
            <a:r>
              <a:rPr lang="en-US" altLang="zh-CN" sz="2000" b="1" dirty="0"/>
              <a:t>Metric-based Conclusions</a:t>
            </a:r>
          </a:p>
        </p:txBody>
      </p:sp>
      <p:sp>
        <p:nvSpPr>
          <p:cNvPr id="3" name="矩形 2">
            <a:extLst>
              <a:ext uri="{FF2B5EF4-FFF2-40B4-BE49-F238E27FC236}">
                <a16:creationId xmlns:a16="http://schemas.microsoft.com/office/drawing/2014/main" id="{7AFBBC38-ADA8-4857-B3C8-CF6BF610A0F5}"/>
              </a:ext>
            </a:extLst>
          </p:cNvPr>
          <p:cNvSpPr/>
          <p:nvPr/>
        </p:nvSpPr>
        <p:spPr>
          <a:xfrm>
            <a:off x="775741" y="1321010"/>
            <a:ext cx="10366919" cy="3693319"/>
          </a:xfrm>
          <a:prstGeom prst="rect">
            <a:avLst/>
          </a:prstGeom>
        </p:spPr>
        <p:txBody>
          <a:bodyPr wrap="square">
            <a:spAutoFit/>
          </a:bodyPr>
          <a:lstStyle/>
          <a:p>
            <a:pPr marL="285750" indent="-285750">
              <a:buFont typeface="Wingdings" panose="05000000000000000000" pitchFamily="2" charset="2"/>
              <a:buChar char="l"/>
            </a:pPr>
            <a:r>
              <a:rPr lang="zh-CN" altLang="en-US" dirty="0"/>
              <a:t>The metric-based techniques </a:t>
            </a:r>
            <a:r>
              <a:rPr lang="zh-CN" altLang="en-US" dirty="0">
                <a:solidFill>
                  <a:srgbClr val="FF0000"/>
                </a:solidFill>
              </a:rPr>
              <a:t>meta-learn an informative feature space </a:t>
            </a:r>
            <a:r>
              <a:rPr lang="en-US" altLang="zh-CN" dirty="0">
                <a:solidFill>
                  <a:srgbClr val="FF0000"/>
                </a:solidFill>
              </a:rPr>
              <a:t>and similarity measure </a:t>
            </a:r>
            <a:r>
              <a:rPr lang="zh-CN" altLang="en-US" dirty="0"/>
              <a:t>that can be used to compute class predictions based on input similarity scores.</a:t>
            </a:r>
            <a:endParaRPr lang="en-US" altLang="zh-CN" dirty="0"/>
          </a:p>
          <a:p>
            <a:endParaRPr lang="en-US" altLang="zh-CN" dirty="0"/>
          </a:p>
          <a:p>
            <a:pPr marL="285750" indent="-285750">
              <a:buFont typeface="Wingdings" panose="05000000000000000000" pitchFamily="2" charset="2"/>
              <a:buChar char="l"/>
            </a:pPr>
            <a:r>
              <a:rPr lang="en-US" altLang="zh-CN" dirty="0"/>
              <a:t>Key advantages of these metric-based techniques are that (</a:t>
            </a:r>
            <a:r>
              <a:rPr lang="en-US" altLang="zh-CN" dirty="0" err="1"/>
              <a:t>i</a:t>
            </a:r>
            <a:r>
              <a:rPr lang="en-US" altLang="zh-CN" dirty="0"/>
              <a:t>) the underlying idea of similarity-based predictions is conceptually simple, and (ii) they can be fast at test-time when  tasks are small, as the networks do not need to make task-specific adjustments. However,  when tasks at meta-test time become more distant from the tasks that were used at meta-train time, metric-learning techniques are unable to absorb new task information into the  network weights. Consequently, performance may </a:t>
            </a:r>
            <a:r>
              <a:rPr lang="en-US" altLang="zh-CN" dirty="0" err="1"/>
              <a:t>sufer</a:t>
            </a:r>
            <a:r>
              <a:rPr lang="en-US" altLang="zh-CN" dirty="0"/>
              <a:t>.  </a:t>
            </a:r>
          </a:p>
          <a:p>
            <a:endParaRPr lang="en-US" altLang="zh-CN" dirty="0"/>
          </a:p>
          <a:p>
            <a:pPr marL="285750" indent="-285750">
              <a:buFont typeface="Wingdings" panose="05000000000000000000" pitchFamily="2" charset="2"/>
              <a:buChar char="l"/>
            </a:pPr>
            <a:r>
              <a:rPr lang="en-US" altLang="zh-CN" dirty="0"/>
              <a:t>When tasks become larger, pair-wise comparisons may become computationally expensive. Lastly, most metric-based techniques rely on the presence of labeled  examples, which make them inapplicable outside of supervised learning settings.</a:t>
            </a:r>
            <a:endParaRPr lang="zh-CN" altLang="en-US" dirty="0"/>
          </a:p>
        </p:txBody>
      </p:sp>
    </p:spTree>
    <p:extLst>
      <p:ext uri="{BB962C8B-B14F-4D97-AF65-F5344CB8AC3E}">
        <p14:creationId xmlns:p14="http://schemas.microsoft.com/office/powerpoint/2010/main" val="381058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0" y="195470"/>
            <a:ext cx="3799438" cy="400110"/>
          </a:xfrm>
          <a:prstGeom prst="rect">
            <a:avLst/>
          </a:prstGeom>
          <a:noFill/>
        </p:spPr>
        <p:txBody>
          <a:bodyPr wrap="none" rtlCol="0">
            <a:spAutoFit/>
          </a:bodyPr>
          <a:lstStyle/>
          <a:p>
            <a:r>
              <a:rPr lang="en-US" altLang="zh-CN" sz="2000" b="1" dirty="0"/>
              <a:t>Keywords for machine learning</a:t>
            </a:r>
            <a:endParaRPr lang="zh-CN" altLang="en-US" sz="2000" b="1" dirty="0"/>
          </a:p>
        </p:txBody>
      </p:sp>
      <p:sp>
        <p:nvSpPr>
          <p:cNvPr id="2" name="矩形 1">
            <a:extLst>
              <a:ext uri="{FF2B5EF4-FFF2-40B4-BE49-F238E27FC236}">
                <a16:creationId xmlns:a16="http://schemas.microsoft.com/office/drawing/2014/main" id="{1DEAD239-99E4-4E7F-8F43-EFD5E7C52C8B}"/>
              </a:ext>
            </a:extLst>
          </p:cNvPr>
          <p:cNvSpPr/>
          <p:nvPr/>
        </p:nvSpPr>
        <p:spPr>
          <a:xfrm>
            <a:off x="1227949" y="1996406"/>
            <a:ext cx="1134722" cy="369332"/>
          </a:xfrm>
          <a:prstGeom prst="rect">
            <a:avLst/>
          </a:prstGeom>
        </p:spPr>
        <p:txBody>
          <a:bodyPr wrap="square">
            <a:spAutoFit/>
          </a:bodyPr>
          <a:lstStyle/>
          <a:p>
            <a:r>
              <a:rPr lang="en-US" altLang="zh-CN" dirty="0">
                <a:solidFill>
                  <a:srgbClr val="FF0000"/>
                </a:solidFill>
              </a:rPr>
              <a:t>CHANGE</a:t>
            </a:r>
            <a:endParaRPr lang="zh-CN" altLang="en-US" dirty="0">
              <a:solidFill>
                <a:srgbClr val="FF0000"/>
              </a:solidFill>
            </a:endParaRPr>
          </a:p>
        </p:txBody>
      </p:sp>
      <p:sp>
        <p:nvSpPr>
          <p:cNvPr id="6" name="矩形 5">
            <a:extLst>
              <a:ext uri="{FF2B5EF4-FFF2-40B4-BE49-F238E27FC236}">
                <a16:creationId xmlns:a16="http://schemas.microsoft.com/office/drawing/2014/main" id="{D07F9DD6-A763-0627-A993-73E43FBECF42}"/>
              </a:ext>
            </a:extLst>
          </p:cNvPr>
          <p:cNvSpPr/>
          <p:nvPr/>
        </p:nvSpPr>
        <p:spPr>
          <a:xfrm>
            <a:off x="3565235" y="1287459"/>
            <a:ext cx="1554976" cy="369332"/>
          </a:xfrm>
          <a:prstGeom prst="rect">
            <a:avLst/>
          </a:prstGeom>
        </p:spPr>
        <p:txBody>
          <a:bodyPr wrap="square">
            <a:spAutoFit/>
          </a:bodyPr>
          <a:lstStyle/>
          <a:p>
            <a:r>
              <a:rPr lang="en-US" altLang="zh-CN" dirty="0">
                <a:solidFill>
                  <a:schemeClr val="accent5"/>
                </a:solidFill>
              </a:rPr>
              <a:t>EXPERIENCE</a:t>
            </a:r>
            <a:endParaRPr lang="zh-CN" altLang="en-US" dirty="0">
              <a:solidFill>
                <a:schemeClr val="accent5"/>
              </a:solidFill>
            </a:endParaRPr>
          </a:p>
        </p:txBody>
      </p:sp>
      <p:sp>
        <p:nvSpPr>
          <p:cNvPr id="8" name="矩形 7">
            <a:extLst>
              <a:ext uri="{FF2B5EF4-FFF2-40B4-BE49-F238E27FC236}">
                <a16:creationId xmlns:a16="http://schemas.microsoft.com/office/drawing/2014/main" id="{E428026E-74D2-408E-F45A-D8FA92C1D2F8}"/>
              </a:ext>
            </a:extLst>
          </p:cNvPr>
          <p:cNvSpPr/>
          <p:nvPr/>
        </p:nvSpPr>
        <p:spPr>
          <a:xfrm>
            <a:off x="6223613" y="1811740"/>
            <a:ext cx="1554976" cy="369332"/>
          </a:xfrm>
          <a:prstGeom prst="rect">
            <a:avLst/>
          </a:prstGeom>
        </p:spPr>
        <p:txBody>
          <a:bodyPr wrap="square">
            <a:spAutoFit/>
          </a:bodyPr>
          <a:lstStyle/>
          <a:p>
            <a:r>
              <a:rPr lang="en-US" altLang="zh-CN" dirty="0">
                <a:solidFill>
                  <a:schemeClr val="accent2"/>
                </a:solidFill>
              </a:rPr>
              <a:t>EVALUATION</a:t>
            </a:r>
            <a:endParaRPr lang="zh-CN" altLang="en-US" dirty="0">
              <a:solidFill>
                <a:schemeClr val="accent2"/>
              </a:solidFill>
            </a:endParaRPr>
          </a:p>
        </p:txBody>
      </p:sp>
      <p:sp>
        <p:nvSpPr>
          <p:cNvPr id="10" name="矩形 9">
            <a:extLst>
              <a:ext uri="{FF2B5EF4-FFF2-40B4-BE49-F238E27FC236}">
                <a16:creationId xmlns:a16="http://schemas.microsoft.com/office/drawing/2014/main" id="{51598BE6-E6AD-0A0F-AD31-4879CC99D59C}"/>
              </a:ext>
            </a:extLst>
          </p:cNvPr>
          <p:cNvSpPr/>
          <p:nvPr/>
        </p:nvSpPr>
        <p:spPr>
          <a:xfrm>
            <a:off x="9126879" y="2691908"/>
            <a:ext cx="1554976" cy="646331"/>
          </a:xfrm>
          <a:prstGeom prst="rect">
            <a:avLst/>
          </a:prstGeom>
        </p:spPr>
        <p:txBody>
          <a:bodyPr wrap="square">
            <a:spAutoFit/>
          </a:bodyPr>
          <a:lstStyle/>
          <a:p>
            <a:r>
              <a:rPr lang="en-US" altLang="zh-CN" dirty="0"/>
              <a:t>SUPERVISED (FUNCTION)</a:t>
            </a:r>
            <a:endParaRPr lang="zh-CN" altLang="en-US" dirty="0"/>
          </a:p>
        </p:txBody>
      </p:sp>
      <p:sp>
        <p:nvSpPr>
          <p:cNvPr id="12" name="矩形 11">
            <a:extLst>
              <a:ext uri="{FF2B5EF4-FFF2-40B4-BE49-F238E27FC236}">
                <a16:creationId xmlns:a16="http://schemas.microsoft.com/office/drawing/2014/main" id="{8CE29F69-EF09-4B17-628D-4544F2573418}"/>
              </a:ext>
            </a:extLst>
          </p:cNvPr>
          <p:cNvSpPr/>
          <p:nvPr/>
        </p:nvSpPr>
        <p:spPr>
          <a:xfrm>
            <a:off x="5587263" y="3076048"/>
            <a:ext cx="1916545" cy="923330"/>
          </a:xfrm>
          <a:prstGeom prst="rect">
            <a:avLst/>
          </a:prstGeom>
        </p:spPr>
        <p:txBody>
          <a:bodyPr wrap="square">
            <a:spAutoFit/>
          </a:bodyPr>
          <a:lstStyle/>
          <a:p>
            <a:r>
              <a:rPr lang="en-US" altLang="zh-CN" dirty="0">
                <a:solidFill>
                  <a:srgbClr val="FF0000"/>
                </a:solidFill>
              </a:rPr>
              <a:t>UNSUPERVISED (DISTRIBUTION, ASSOCIATE RULE)</a:t>
            </a:r>
            <a:endParaRPr lang="zh-CN" altLang="en-US" dirty="0">
              <a:solidFill>
                <a:srgbClr val="FF0000"/>
              </a:solidFill>
            </a:endParaRPr>
          </a:p>
        </p:txBody>
      </p:sp>
      <p:sp>
        <p:nvSpPr>
          <p:cNvPr id="14" name="矩形 13">
            <a:extLst>
              <a:ext uri="{FF2B5EF4-FFF2-40B4-BE49-F238E27FC236}">
                <a16:creationId xmlns:a16="http://schemas.microsoft.com/office/drawing/2014/main" id="{CFE8D72D-A6B2-A42E-6792-5566DC8D939B}"/>
              </a:ext>
            </a:extLst>
          </p:cNvPr>
          <p:cNvSpPr/>
          <p:nvPr/>
        </p:nvSpPr>
        <p:spPr>
          <a:xfrm>
            <a:off x="8355642" y="4926735"/>
            <a:ext cx="2136867" cy="369332"/>
          </a:xfrm>
          <a:prstGeom prst="rect">
            <a:avLst/>
          </a:prstGeom>
        </p:spPr>
        <p:txBody>
          <a:bodyPr wrap="square">
            <a:spAutoFit/>
          </a:bodyPr>
          <a:lstStyle/>
          <a:p>
            <a:r>
              <a:rPr lang="en-US" altLang="zh-CN" dirty="0">
                <a:solidFill>
                  <a:schemeClr val="accent2">
                    <a:lumMod val="75000"/>
                  </a:schemeClr>
                </a:solidFill>
              </a:rPr>
              <a:t>REINFORCEMENT</a:t>
            </a:r>
            <a:endParaRPr lang="zh-CN" altLang="en-US" dirty="0">
              <a:solidFill>
                <a:schemeClr val="accent2">
                  <a:lumMod val="75000"/>
                </a:schemeClr>
              </a:solidFill>
            </a:endParaRPr>
          </a:p>
        </p:txBody>
      </p:sp>
      <p:sp>
        <p:nvSpPr>
          <p:cNvPr id="16" name="矩形 15">
            <a:extLst>
              <a:ext uri="{FF2B5EF4-FFF2-40B4-BE49-F238E27FC236}">
                <a16:creationId xmlns:a16="http://schemas.microsoft.com/office/drawing/2014/main" id="{F8F28769-BF6E-05F9-C6A1-7659D22EC409}"/>
              </a:ext>
            </a:extLst>
          </p:cNvPr>
          <p:cNvSpPr/>
          <p:nvPr/>
        </p:nvSpPr>
        <p:spPr>
          <a:xfrm>
            <a:off x="2814259" y="2429717"/>
            <a:ext cx="2034961" cy="646331"/>
          </a:xfrm>
          <a:prstGeom prst="rect">
            <a:avLst/>
          </a:prstGeom>
        </p:spPr>
        <p:txBody>
          <a:bodyPr wrap="square">
            <a:spAutoFit/>
          </a:bodyPr>
          <a:lstStyle/>
          <a:p>
            <a:r>
              <a:rPr lang="en-US" altLang="zh-CN" dirty="0">
                <a:solidFill>
                  <a:schemeClr val="accent6">
                    <a:lumMod val="75000"/>
                  </a:schemeClr>
                </a:solidFill>
              </a:rPr>
              <a:t>OBJECTIVENESS (LOSS)</a:t>
            </a:r>
            <a:endParaRPr lang="zh-CN" altLang="en-US" dirty="0">
              <a:solidFill>
                <a:schemeClr val="accent6">
                  <a:lumMod val="75000"/>
                </a:schemeClr>
              </a:solidFill>
            </a:endParaRPr>
          </a:p>
        </p:txBody>
      </p:sp>
      <p:sp>
        <p:nvSpPr>
          <p:cNvPr id="18" name="矩形 17">
            <a:extLst>
              <a:ext uri="{FF2B5EF4-FFF2-40B4-BE49-F238E27FC236}">
                <a16:creationId xmlns:a16="http://schemas.microsoft.com/office/drawing/2014/main" id="{65CBEAD7-1B15-CE79-B52F-44F72BC18ECE}"/>
              </a:ext>
            </a:extLst>
          </p:cNvPr>
          <p:cNvSpPr/>
          <p:nvPr/>
        </p:nvSpPr>
        <p:spPr>
          <a:xfrm>
            <a:off x="1944561" y="3818675"/>
            <a:ext cx="1887178" cy="646331"/>
          </a:xfrm>
          <a:prstGeom prst="rect">
            <a:avLst/>
          </a:prstGeom>
        </p:spPr>
        <p:txBody>
          <a:bodyPr wrap="square">
            <a:spAutoFit/>
          </a:bodyPr>
          <a:lstStyle/>
          <a:p>
            <a:r>
              <a:rPr lang="en-US" altLang="zh-CN" dirty="0">
                <a:solidFill>
                  <a:srgbClr val="7030A0"/>
                </a:solidFill>
              </a:rPr>
              <a:t>OPTMIZATION (SEARCH)</a:t>
            </a:r>
            <a:endParaRPr lang="zh-CN" altLang="en-US" dirty="0">
              <a:solidFill>
                <a:srgbClr val="7030A0"/>
              </a:solidFill>
            </a:endParaRPr>
          </a:p>
        </p:txBody>
      </p:sp>
      <p:sp>
        <p:nvSpPr>
          <p:cNvPr id="20" name="矩形 19">
            <a:extLst>
              <a:ext uri="{FF2B5EF4-FFF2-40B4-BE49-F238E27FC236}">
                <a16:creationId xmlns:a16="http://schemas.microsoft.com/office/drawing/2014/main" id="{B3797EA9-B673-B201-65A8-5D82AE661841}"/>
              </a:ext>
            </a:extLst>
          </p:cNvPr>
          <p:cNvSpPr/>
          <p:nvPr/>
        </p:nvSpPr>
        <p:spPr>
          <a:xfrm>
            <a:off x="4598815" y="4924210"/>
            <a:ext cx="2492338" cy="646331"/>
          </a:xfrm>
          <a:prstGeom prst="rect">
            <a:avLst/>
          </a:prstGeom>
        </p:spPr>
        <p:txBody>
          <a:bodyPr wrap="square">
            <a:spAutoFit/>
          </a:bodyPr>
          <a:lstStyle/>
          <a:p>
            <a:r>
              <a:rPr lang="en-US" altLang="zh-CN" dirty="0">
                <a:solidFill>
                  <a:srgbClr val="00B050"/>
                </a:solidFill>
              </a:rPr>
              <a:t>OVERFITTING (GENERALIZATION)</a:t>
            </a:r>
            <a:endParaRPr lang="zh-CN" altLang="en-US" dirty="0">
              <a:solidFill>
                <a:srgbClr val="00B050"/>
              </a:solidFill>
            </a:endParaRPr>
          </a:p>
        </p:txBody>
      </p:sp>
      <p:sp>
        <p:nvSpPr>
          <p:cNvPr id="5" name="矩形 4">
            <a:extLst>
              <a:ext uri="{FF2B5EF4-FFF2-40B4-BE49-F238E27FC236}">
                <a16:creationId xmlns:a16="http://schemas.microsoft.com/office/drawing/2014/main" id="{2D5ED87F-FEDC-29D8-7999-A98E362EEFA5}"/>
              </a:ext>
            </a:extLst>
          </p:cNvPr>
          <p:cNvSpPr/>
          <p:nvPr/>
        </p:nvSpPr>
        <p:spPr>
          <a:xfrm>
            <a:off x="1227949" y="5111401"/>
            <a:ext cx="2106378" cy="646331"/>
          </a:xfrm>
          <a:prstGeom prst="rect">
            <a:avLst/>
          </a:prstGeom>
        </p:spPr>
        <p:txBody>
          <a:bodyPr wrap="square">
            <a:spAutoFit/>
          </a:bodyPr>
          <a:lstStyle/>
          <a:p>
            <a:r>
              <a:rPr lang="en-US" altLang="zh-CN" dirty="0">
                <a:solidFill>
                  <a:srgbClr val="C00000"/>
                </a:solidFill>
              </a:rPr>
              <a:t>REPRESENTATION (OBJECT)</a:t>
            </a:r>
            <a:endParaRPr lang="zh-CN" altLang="en-US" dirty="0">
              <a:solidFill>
                <a:srgbClr val="C00000"/>
              </a:solidFill>
            </a:endParaRPr>
          </a:p>
        </p:txBody>
      </p:sp>
    </p:spTree>
    <p:extLst>
      <p:ext uri="{BB962C8B-B14F-4D97-AF65-F5344CB8AC3E}">
        <p14:creationId xmlns:p14="http://schemas.microsoft.com/office/powerpoint/2010/main" val="793206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515304" y="3075057"/>
            <a:ext cx="6939720" cy="707886"/>
          </a:xfrm>
          <a:prstGeom prst="rect">
            <a:avLst/>
          </a:prstGeom>
          <a:noFill/>
        </p:spPr>
        <p:txBody>
          <a:bodyPr wrap="none" rtlCol="0">
            <a:spAutoFit/>
          </a:bodyPr>
          <a:lstStyle/>
          <a:p>
            <a:r>
              <a:rPr lang="en-US" altLang="zh-CN" sz="4000" b="1" dirty="0"/>
              <a:t>Model-based Meta-Learning</a:t>
            </a:r>
          </a:p>
        </p:txBody>
      </p:sp>
    </p:spTree>
    <p:extLst>
      <p:ext uri="{BB962C8B-B14F-4D97-AF65-F5344CB8AC3E}">
        <p14:creationId xmlns:p14="http://schemas.microsoft.com/office/powerpoint/2010/main" val="2806821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69818" y="618836"/>
            <a:ext cx="1563248" cy="400110"/>
          </a:xfrm>
          <a:prstGeom prst="rect">
            <a:avLst/>
          </a:prstGeom>
          <a:noFill/>
        </p:spPr>
        <p:txBody>
          <a:bodyPr wrap="none" rtlCol="0">
            <a:spAutoFit/>
          </a:bodyPr>
          <a:lstStyle/>
          <a:p>
            <a:r>
              <a:rPr lang="en-US" altLang="zh-CN" sz="2000" b="1" dirty="0"/>
              <a:t>Approaches</a:t>
            </a:r>
          </a:p>
        </p:txBody>
      </p:sp>
      <p:graphicFrame>
        <p:nvGraphicFramePr>
          <p:cNvPr id="3" name="表格 2">
            <a:extLst>
              <a:ext uri="{FF2B5EF4-FFF2-40B4-BE49-F238E27FC236}">
                <a16:creationId xmlns:a16="http://schemas.microsoft.com/office/drawing/2014/main" id="{F577486C-3FC7-4A65-BE9C-7E146014F0CB}"/>
              </a:ext>
            </a:extLst>
          </p:cNvPr>
          <p:cNvGraphicFramePr>
            <a:graphicFrameLocks noGrp="1"/>
          </p:cNvGraphicFramePr>
          <p:nvPr>
            <p:extLst>
              <p:ext uri="{D42A27DB-BD31-4B8C-83A1-F6EECF244321}">
                <p14:modId xmlns:p14="http://schemas.microsoft.com/office/powerpoint/2010/main" val="161709505"/>
              </p:ext>
            </p:extLst>
          </p:nvPr>
        </p:nvGraphicFramePr>
        <p:xfrm>
          <a:off x="1708728" y="2109258"/>
          <a:ext cx="8451273" cy="2552276"/>
        </p:xfrm>
        <a:graphic>
          <a:graphicData uri="http://schemas.openxmlformats.org/drawingml/2006/table">
            <a:tbl>
              <a:tblPr firstRow="1" bandRow="1">
                <a:tableStyleId>{5C22544A-7EE6-4342-B048-85BDC9FD1C3A}</a:tableStyleId>
              </a:tblPr>
              <a:tblGrid>
                <a:gridCol w="2041236">
                  <a:extLst>
                    <a:ext uri="{9D8B030D-6E8A-4147-A177-3AD203B41FA5}">
                      <a16:colId xmlns:a16="http://schemas.microsoft.com/office/drawing/2014/main" val="1503016192"/>
                    </a:ext>
                  </a:extLst>
                </a:gridCol>
                <a:gridCol w="5015345">
                  <a:extLst>
                    <a:ext uri="{9D8B030D-6E8A-4147-A177-3AD203B41FA5}">
                      <a16:colId xmlns:a16="http://schemas.microsoft.com/office/drawing/2014/main" val="4142862156"/>
                    </a:ext>
                  </a:extLst>
                </a:gridCol>
                <a:gridCol w="1394692">
                  <a:extLst>
                    <a:ext uri="{9D8B030D-6E8A-4147-A177-3AD203B41FA5}">
                      <a16:colId xmlns:a16="http://schemas.microsoft.com/office/drawing/2014/main" val="2136766909"/>
                    </a:ext>
                  </a:extLst>
                </a:gridCol>
              </a:tblGrid>
              <a:tr h="370840">
                <a:tc>
                  <a:txBody>
                    <a:bodyPr/>
                    <a:lstStyle/>
                    <a:p>
                      <a:pPr algn="ctr" fontAlgn="b"/>
                      <a:r>
                        <a:rPr lang="en-US" sz="1600" u="none" strike="noStrike" dirty="0">
                          <a:effectLst/>
                        </a:rPr>
                        <a:t>Name</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key-idea</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ctr" fontAlgn="ctr"/>
                      <a:r>
                        <a:rPr lang="en-US" sz="1600" u="none" strike="noStrike" dirty="0">
                          <a:effectLst/>
                        </a:rPr>
                        <a:t>category</a:t>
                      </a:r>
                      <a:endParaRPr lang="en-US" sz="16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extLst>
                  <a:ext uri="{0D108BD9-81ED-4DB2-BD59-A6C34878D82A}">
                    <a16:rowId xmlns:a16="http://schemas.microsoft.com/office/drawing/2014/main" val="1212034615"/>
                  </a:ext>
                </a:extLst>
              </a:tr>
              <a:tr h="370840">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Recurrent meta-learning</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Deploy Recurrent networks as meta-model</a:t>
                      </a:r>
                    </a:p>
                  </a:txBody>
                  <a:tcPr marL="9525" marR="9525" marT="9525" marB="0" anchor="ctr"/>
                </a:tc>
                <a:tc rowSpan="6">
                  <a:txBody>
                    <a:bodyPr/>
                    <a:lstStyle/>
                    <a:p>
                      <a:pPr algn="ctr"/>
                      <a:r>
                        <a:rPr lang="en-US" altLang="zh-CN" dirty="0"/>
                        <a:t>Model-</a:t>
                      </a:r>
                      <a:endParaRPr lang="zh-CN" altLang="en-US" dirty="0"/>
                    </a:p>
                  </a:txBody>
                  <a:tcPr anchor="ctr"/>
                </a:tc>
                <a:extLst>
                  <a:ext uri="{0D108BD9-81ED-4DB2-BD59-A6C34878D82A}">
                    <a16:rowId xmlns:a16="http://schemas.microsoft.com/office/drawing/2014/main" val="3451356149"/>
                  </a:ext>
                </a:extLst>
              </a:tr>
              <a:tr h="370840">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MANNs</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External short-term memory module for fast learning</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3631542046"/>
                  </a:ext>
                </a:extLst>
              </a:tr>
              <a:tr h="414443">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Meta networks</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Fast reparameterization of base-learner by distinct meta-learner</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2421174733"/>
                  </a:ext>
                </a:extLst>
              </a:tr>
              <a:tr h="349038">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SNAIL</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Attention mechanism coupled with temporal convolutions</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2297832076"/>
                  </a:ext>
                </a:extLst>
              </a:tr>
              <a:tr h="370840">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CNP</a:t>
                      </a: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Condition predictive model on embedded contextual task data</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1501838453"/>
                  </a:ext>
                </a:extLst>
              </a:tr>
              <a:tr h="305435">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Neural </a:t>
                      </a:r>
                      <a:r>
                        <a:rPr lang="en-US" altLang="zh-CN" sz="1400" dirty="0"/>
                        <a:t>statistician</a:t>
                      </a:r>
                      <a:endParaRPr lang="en-US" sz="1400" b="0" i="0" u="none" strike="noStrike" dirty="0">
                        <a:solidFill>
                          <a:srgbClr val="000000"/>
                        </a:solidFill>
                        <a:effectLst/>
                        <a:latin typeface="等线" panose="02010600030101010101" pitchFamily="2" charset="-122"/>
                        <a:ea typeface="等线" panose="02010600030101010101" pitchFamily="2" charset="-122"/>
                      </a:endParaRPr>
                    </a:p>
                  </a:txBody>
                  <a:tcPr marL="9525" marR="9525" marT="9525" marB="0" anchor="ctr"/>
                </a:tc>
                <a:tc>
                  <a:txBody>
                    <a:bodyPr/>
                    <a:lstStyle/>
                    <a:p>
                      <a:pPr algn="l" fontAlgn="ctr"/>
                      <a:r>
                        <a:rPr lang="en-US" sz="1400" b="0" i="0" u="none" strike="noStrike" dirty="0">
                          <a:solidFill>
                            <a:srgbClr val="000000"/>
                          </a:solidFill>
                          <a:effectLst/>
                          <a:latin typeface="等线" panose="02010600030101010101" pitchFamily="2" charset="-122"/>
                          <a:ea typeface="等线" panose="02010600030101010101" pitchFamily="2" charset="-122"/>
                        </a:rPr>
                        <a:t>Similarity between latent task embeddings</a:t>
                      </a:r>
                    </a:p>
                  </a:txBody>
                  <a:tcPr marL="9525" marR="9525" marT="9525" marB="0" anchor="ctr"/>
                </a:tc>
                <a:tc vMerge="1">
                  <a:txBody>
                    <a:bodyPr/>
                    <a:lstStyle/>
                    <a:p>
                      <a:pPr algn="ctr"/>
                      <a:endParaRPr lang="zh-CN" altLang="en-US" dirty="0"/>
                    </a:p>
                  </a:txBody>
                  <a:tcPr anchor="ctr"/>
                </a:tc>
                <a:extLst>
                  <a:ext uri="{0D108BD9-81ED-4DB2-BD59-A6C34878D82A}">
                    <a16:rowId xmlns:a16="http://schemas.microsoft.com/office/drawing/2014/main" val="2169528189"/>
                  </a:ext>
                </a:extLst>
              </a:tr>
            </a:tbl>
          </a:graphicData>
        </a:graphic>
      </p:graphicFrame>
    </p:spTree>
    <p:extLst>
      <p:ext uri="{BB962C8B-B14F-4D97-AF65-F5344CB8AC3E}">
        <p14:creationId xmlns:p14="http://schemas.microsoft.com/office/powerpoint/2010/main" val="1680486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09600" y="184727"/>
            <a:ext cx="4697120" cy="400110"/>
          </a:xfrm>
          <a:prstGeom prst="rect">
            <a:avLst/>
          </a:prstGeom>
          <a:noFill/>
        </p:spPr>
        <p:txBody>
          <a:bodyPr wrap="none" rtlCol="0">
            <a:spAutoFit/>
          </a:bodyPr>
          <a:lstStyle/>
          <a:p>
            <a:r>
              <a:rPr lang="en-US" altLang="zh-CN" sz="2000" b="1" dirty="0"/>
              <a:t>Model-based Recurrent meta-learning</a:t>
            </a:r>
          </a:p>
        </p:txBody>
      </p:sp>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923330"/>
          </a:xfrm>
          <a:prstGeom prst="rect">
            <a:avLst/>
          </a:prstGeom>
        </p:spPr>
        <p:txBody>
          <a:bodyPr wrap="square">
            <a:spAutoFit/>
          </a:bodyPr>
          <a:lstStyle/>
          <a:p>
            <a:pPr marL="285750" indent="-285750">
              <a:buFont typeface="Wingdings" panose="05000000000000000000" pitchFamily="2" charset="2"/>
              <a:buChar char="l"/>
            </a:pPr>
            <a:r>
              <a:rPr lang="en-US" altLang="zh-CN" dirty="0">
                <a:solidFill>
                  <a:srgbClr val="FF0000"/>
                </a:solidFill>
              </a:rPr>
              <a:t>Recurrent meta-learners </a:t>
            </a:r>
            <a:r>
              <a:rPr lang="en-US" altLang="zh-CN" dirty="0"/>
              <a:t>serves as dynamic task embedding storage. </a:t>
            </a:r>
          </a:p>
          <a:p>
            <a:pPr marL="285750" indent="-285750">
              <a:buFont typeface="Wingdings" panose="05000000000000000000" pitchFamily="2" charset="2"/>
              <a:buChar char="l"/>
            </a:pPr>
            <a:r>
              <a:rPr lang="en-US" altLang="zh-CN" dirty="0"/>
              <a:t>The </a:t>
            </a:r>
            <a:r>
              <a:rPr lang="en-US" altLang="zh-CN" dirty="0">
                <a:solidFill>
                  <a:srgbClr val="FF0000"/>
                </a:solidFill>
              </a:rPr>
              <a:t>internal dynamics </a:t>
            </a:r>
            <a:r>
              <a:rPr lang="en-US" altLang="zh-CN" dirty="0"/>
              <a:t>of the chosen RNN allows for fast adaptation to new tasks, while the algorithm used to train the RNN gradually accumulates knowledge about the task structure</a:t>
            </a:r>
            <a:endParaRPr lang="zh-CN" altLang="en-US" dirty="0"/>
          </a:p>
        </p:txBody>
      </p:sp>
      <p:pic>
        <p:nvPicPr>
          <p:cNvPr id="3" name="图片 2">
            <a:extLst>
              <a:ext uri="{FF2B5EF4-FFF2-40B4-BE49-F238E27FC236}">
                <a16:creationId xmlns:a16="http://schemas.microsoft.com/office/drawing/2014/main" id="{9CC229D9-3D1C-40DD-9E2D-940C56E71871}"/>
              </a:ext>
            </a:extLst>
          </p:cNvPr>
          <p:cNvPicPr>
            <a:picLocks noChangeAspect="1"/>
          </p:cNvPicPr>
          <p:nvPr/>
        </p:nvPicPr>
        <p:blipFill>
          <a:blip r:embed="rId3"/>
          <a:stretch>
            <a:fillRect/>
          </a:stretch>
        </p:blipFill>
        <p:spPr>
          <a:xfrm>
            <a:off x="685334" y="2083985"/>
            <a:ext cx="10366919" cy="2903482"/>
          </a:xfrm>
          <a:prstGeom prst="rect">
            <a:avLst/>
          </a:prstGeom>
        </p:spPr>
      </p:pic>
      <p:sp>
        <p:nvSpPr>
          <p:cNvPr id="6" name="矩形 5">
            <a:extLst>
              <a:ext uri="{FF2B5EF4-FFF2-40B4-BE49-F238E27FC236}">
                <a16:creationId xmlns:a16="http://schemas.microsoft.com/office/drawing/2014/main" id="{04F80DE3-7275-4B82-8A55-24E2779DA782}"/>
              </a:ext>
            </a:extLst>
          </p:cNvPr>
          <p:cNvSpPr/>
          <p:nvPr/>
        </p:nvSpPr>
        <p:spPr>
          <a:xfrm>
            <a:off x="685335" y="5224426"/>
            <a:ext cx="10366919" cy="923330"/>
          </a:xfrm>
          <a:prstGeom prst="rect">
            <a:avLst/>
          </a:prstGeom>
        </p:spPr>
        <p:txBody>
          <a:bodyPr wrap="square">
            <a:spAutoFit/>
          </a:bodyPr>
          <a:lstStyle/>
          <a:p>
            <a:r>
              <a:rPr lang="en-US" altLang="zh-CN" dirty="0"/>
              <a:t>Given a task, the environmental variables (state, action, reward, termination flag, etc.) fed into an RNN at every time step. Then, the RNN outputs an action and a hidden state. The goal of meta-learning is to maximize the expected reward in each trial.</a:t>
            </a:r>
            <a:endParaRPr lang="zh-CN" altLang="en-US" dirty="0"/>
          </a:p>
        </p:txBody>
      </p:sp>
    </p:spTree>
    <p:extLst>
      <p:ext uri="{BB962C8B-B14F-4D97-AF65-F5344CB8AC3E}">
        <p14:creationId xmlns:p14="http://schemas.microsoft.com/office/powerpoint/2010/main" val="3369057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85337" y="188671"/>
            <a:ext cx="3005951"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MANNs-1</a:t>
            </a:r>
            <a:endParaRPr lang="en-US" altLang="zh-CN" sz="2000" b="1" dirty="0">
              <a:solidFill>
                <a:srgbClr val="000000"/>
              </a:solidFill>
              <a:latin typeface="等线" panose="02010600030101010101" pitchFamily="2" charset="-122"/>
            </a:endParaRPr>
          </a:p>
        </p:txBody>
      </p:sp>
      <p:sp>
        <p:nvSpPr>
          <p:cNvPr id="3" name="矩形 2">
            <a:extLst>
              <a:ext uri="{FF2B5EF4-FFF2-40B4-BE49-F238E27FC236}">
                <a16:creationId xmlns:a16="http://schemas.microsoft.com/office/drawing/2014/main" id="{0B3CDC29-F1B9-4A4A-9FB3-653B8AC56FEA}"/>
              </a:ext>
            </a:extLst>
          </p:cNvPr>
          <p:cNvSpPr/>
          <p:nvPr/>
        </p:nvSpPr>
        <p:spPr>
          <a:xfrm>
            <a:off x="685337" y="776005"/>
            <a:ext cx="10366919" cy="646331"/>
          </a:xfrm>
          <a:prstGeom prst="rect">
            <a:avLst/>
          </a:prstGeom>
        </p:spPr>
        <p:txBody>
          <a:bodyPr wrap="square">
            <a:spAutoFit/>
          </a:bodyPr>
          <a:lstStyle/>
          <a:p>
            <a:pPr marL="285750" indent="-285750">
              <a:buFont typeface="Wingdings" panose="05000000000000000000" pitchFamily="2" charset="2"/>
              <a:buChar char="l"/>
            </a:pPr>
            <a:r>
              <a:rPr lang="en-US" altLang="zh-CN" dirty="0"/>
              <a:t>The key idea of </a:t>
            </a:r>
            <a:r>
              <a:rPr lang="en-US" altLang="zh-CN" dirty="0">
                <a:solidFill>
                  <a:srgbClr val="FF0000"/>
                </a:solidFill>
              </a:rPr>
              <a:t>memory-augmented neural networks (MANNs)</a:t>
            </a:r>
            <a:r>
              <a:rPr lang="en-US" altLang="zh-CN" dirty="0"/>
              <a:t> is to enable neural networks to learn quickly with the help of an external memory. </a:t>
            </a:r>
            <a:endParaRPr lang="zh-CN" altLang="en-US" dirty="0"/>
          </a:p>
        </p:txBody>
      </p:sp>
      <p:pic>
        <p:nvPicPr>
          <p:cNvPr id="2" name="图片 1">
            <a:extLst>
              <a:ext uri="{FF2B5EF4-FFF2-40B4-BE49-F238E27FC236}">
                <a16:creationId xmlns:a16="http://schemas.microsoft.com/office/drawing/2014/main" id="{8523B31B-DFD6-4632-BE11-D53AE19B565A}"/>
              </a:ext>
            </a:extLst>
          </p:cNvPr>
          <p:cNvPicPr>
            <a:picLocks noChangeAspect="1"/>
          </p:cNvPicPr>
          <p:nvPr/>
        </p:nvPicPr>
        <p:blipFill>
          <a:blip r:embed="rId3"/>
          <a:stretch>
            <a:fillRect/>
          </a:stretch>
        </p:blipFill>
        <p:spPr>
          <a:xfrm>
            <a:off x="1043801" y="1832485"/>
            <a:ext cx="5008292" cy="2026737"/>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5E95231-3412-44ED-BA20-D850F45A7814}"/>
                  </a:ext>
                </a:extLst>
              </p:cNvPr>
              <p:cNvSpPr/>
              <p:nvPr/>
            </p:nvSpPr>
            <p:spPr>
              <a:xfrm>
                <a:off x="685337" y="4451912"/>
                <a:ext cx="10733512" cy="1200329"/>
              </a:xfrm>
              <a:prstGeom prst="rect">
                <a:avLst/>
              </a:prstGeom>
            </p:spPr>
            <p:txBody>
              <a:bodyPr wrap="square">
                <a:spAutoFit/>
              </a:bodyPr>
              <a:lstStyle/>
              <a:p>
                <a:r>
                  <a:rPr lang="en-US" altLang="zh-CN" dirty="0"/>
                  <a:t>The data from a task is processed as a sequence, i.e., data are fed into the network one by one. The support set is fed into the memory-augmented neural network first. Afterwards, the query set is processed. During the meta-train phase, training tasks can be fed into the network in arbitrary order. At each time step, the model receives input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zh-CN" altLang="en-US" dirty="0"/>
                  <a:t> </a:t>
                </a:r>
                <a:r>
                  <a:rPr lang="en-US" altLang="zh-CN" dirty="0"/>
                  <a:t>with the label of the previous input, i.e.,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𝑡</m:t>
                        </m:r>
                        <m:r>
                          <a:rPr lang="en-US" altLang="zh-CN" b="0" i="1" smtClean="0">
                            <a:latin typeface="Cambria Math" panose="02040503050406030204" pitchFamily="18" charset="0"/>
                          </a:rPr>
                          <m:t>−1</m:t>
                        </m:r>
                      </m:sub>
                    </m:sSub>
                  </m:oMath>
                </a14:m>
                <a:r>
                  <a:rPr lang="en-US" altLang="zh-CN" dirty="0"/>
                  <a:t>. </a:t>
                </a:r>
                <a:endParaRPr lang="zh-CN" altLang="en-US" dirty="0"/>
              </a:p>
            </p:txBody>
          </p:sp>
        </mc:Choice>
        <mc:Fallback xmlns="">
          <p:sp>
            <p:nvSpPr>
              <p:cNvPr id="5" name="矩形 4">
                <a:extLst>
                  <a:ext uri="{FF2B5EF4-FFF2-40B4-BE49-F238E27FC236}">
                    <a16:creationId xmlns:a16="http://schemas.microsoft.com/office/drawing/2014/main" id="{65E95231-3412-44ED-BA20-D850F45A7814}"/>
                  </a:ext>
                </a:extLst>
              </p:cNvPr>
              <p:cNvSpPr>
                <a:spLocks noRot="1" noChangeAspect="1" noMove="1" noResize="1" noEditPoints="1" noAdjustHandles="1" noChangeArrowheads="1" noChangeShapeType="1" noTextEdit="1"/>
              </p:cNvSpPr>
              <p:nvPr/>
            </p:nvSpPr>
            <p:spPr>
              <a:xfrm>
                <a:off x="685337" y="4451912"/>
                <a:ext cx="10733512" cy="1200329"/>
              </a:xfrm>
              <a:prstGeom prst="rect">
                <a:avLst/>
              </a:prstGeom>
              <a:blipFill>
                <a:blip r:embed="rId4"/>
                <a:stretch>
                  <a:fillRect l="-454" t="-2538" r="-1022" b="-7107"/>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070AF7A-4A09-4895-8848-59DADA01256D}"/>
              </a:ext>
            </a:extLst>
          </p:cNvPr>
          <p:cNvPicPr>
            <a:picLocks noChangeAspect="1"/>
          </p:cNvPicPr>
          <p:nvPr/>
        </p:nvPicPr>
        <p:blipFill>
          <a:blip r:embed="rId5"/>
          <a:stretch>
            <a:fillRect/>
          </a:stretch>
        </p:blipFill>
        <p:spPr>
          <a:xfrm>
            <a:off x="6770255" y="1667424"/>
            <a:ext cx="3533177" cy="2023200"/>
          </a:xfrm>
          <a:prstGeom prst="rect">
            <a:avLst/>
          </a:prstGeom>
        </p:spPr>
      </p:pic>
    </p:spTree>
    <p:extLst>
      <p:ext uri="{BB962C8B-B14F-4D97-AF65-F5344CB8AC3E}">
        <p14:creationId xmlns:p14="http://schemas.microsoft.com/office/powerpoint/2010/main" val="25011791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85337" y="207144"/>
            <a:ext cx="3005951"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MANNs-2</a:t>
            </a:r>
            <a:endParaRPr lang="en-US" altLang="zh-CN" sz="2000" b="1" dirty="0">
              <a:solidFill>
                <a:srgbClr val="000000"/>
              </a:solidFill>
              <a:latin typeface="等线" panose="02010600030101010101" pitchFamily="2" charset="-122"/>
            </a:endParaRPr>
          </a:p>
        </p:txBody>
      </p:sp>
      <p:pic>
        <p:nvPicPr>
          <p:cNvPr id="2" name="图片 1">
            <a:extLst>
              <a:ext uri="{FF2B5EF4-FFF2-40B4-BE49-F238E27FC236}">
                <a16:creationId xmlns:a16="http://schemas.microsoft.com/office/drawing/2014/main" id="{8523B31B-DFD6-4632-BE11-D53AE19B565A}"/>
              </a:ext>
            </a:extLst>
          </p:cNvPr>
          <p:cNvPicPr>
            <a:picLocks noChangeAspect="1"/>
          </p:cNvPicPr>
          <p:nvPr/>
        </p:nvPicPr>
        <p:blipFill>
          <a:blip r:embed="rId3"/>
          <a:stretch>
            <a:fillRect/>
          </a:stretch>
        </p:blipFill>
        <p:spPr>
          <a:xfrm>
            <a:off x="805410" y="1152471"/>
            <a:ext cx="5008292" cy="2026737"/>
          </a:xfrm>
          <a:prstGeom prst="rect">
            <a:avLst/>
          </a:prstGeom>
        </p:spPr>
      </p:pic>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5E95231-3412-44ED-BA20-D850F45A7814}"/>
                  </a:ext>
                </a:extLst>
              </p:cNvPr>
              <p:cNvSpPr/>
              <p:nvPr/>
            </p:nvSpPr>
            <p:spPr>
              <a:xfrm>
                <a:off x="685337" y="3724426"/>
                <a:ext cx="10733512" cy="1477328"/>
              </a:xfrm>
              <a:prstGeom prst="rect">
                <a:avLst/>
              </a:prstGeom>
            </p:spPr>
            <p:txBody>
              <a:bodyPr wrap="square">
                <a:spAutoFit/>
              </a:bodyPr>
              <a:lstStyle/>
              <a:p>
                <a:r>
                  <a:rPr lang="en-US" altLang="zh-CN" dirty="0"/>
                  <a:t>In short, previously obtained knowledge is leveraged to aid the classification of new inputs. Given an input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𝑡</m:t>
                        </m:r>
                      </m:sub>
                    </m:sSub>
                  </m:oMath>
                </a14:m>
                <a:r>
                  <a:rPr lang="zh-CN" altLang="en-US" dirty="0"/>
                  <a:t> </a:t>
                </a:r>
                <a:r>
                  <a:rPr lang="en-US" altLang="zh-CN" dirty="0"/>
                  <a:t>at time </a:t>
                </a:r>
                <a14:m>
                  <m:oMath xmlns:m="http://schemas.openxmlformats.org/officeDocument/2006/math">
                    <m:r>
                      <a:rPr lang="en-US" altLang="zh-CN" b="0" i="1" smtClean="0">
                        <a:latin typeface="Cambria Math" panose="02040503050406030204" pitchFamily="18" charset="0"/>
                      </a:rPr>
                      <m:t>𝑡</m:t>
                    </m:r>
                  </m:oMath>
                </a14:m>
                <a:r>
                  <a:rPr lang="en-US" altLang="zh-CN" dirty="0"/>
                  <a:t>, the controller generates a key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oMath>
                </a14:m>
                <a:r>
                  <a:rPr lang="en-US" altLang="zh-CN" dirty="0"/>
                  <a:t>, which can be stored in memory matrix </a:t>
                </a:r>
                <a14:m>
                  <m:oMath xmlns:m="http://schemas.openxmlformats.org/officeDocument/2006/math">
                    <m:r>
                      <a:rPr lang="en-US" altLang="zh-CN" b="0" i="1" smtClean="0">
                        <a:latin typeface="Cambria Math" panose="02040503050406030204" pitchFamily="18" charset="0"/>
                      </a:rPr>
                      <m:t>𝑀</m:t>
                    </m:r>
                  </m:oMath>
                </a14:m>
                <a:r>
                  <a:rPr lang="zh-CN" altLang="en-US" dirty="0"/>
                  <a:t> </a:t>
                </a:r>
                <a:r>
                  <a:rPr lang="en-US" altLang="zh-CN" dirty="0"/>
                  <a:t>and can be used to retrieve previous representations from memory matrix </a:t>
                </a:r>
                <a14:m>
                  <m:oMath xmlns:m="http://schemas.openxmlformats.org/officeDocument/2006/math">
                    <m:r>
                      <a:rPr lang="en-US" altLang="zh-CN" b="0" i="1" smtClean="0">
                        <a:latin typeface="Cambria Math" panose="02040503050406030204" pitchFamily="18" charset="0"/>
                      </a:rPr>
                      <m:t>𝑀</m:t>
                    </m:r>
                  </m:oMath>
                </a14:m>
                <a:r>
                  <a:rPr lang="en-US" altLang="zh-CN" dirty="0"/>
                  <a:t>. When reading from memory, the aim is to produce a linear combination of stored keys in memory matrix </a:t>
                </a:r>
                <a14:m>
                  <m:oMath xmlns:m="http://schemas.openxmlformats.org/officeDocument/2006/math">
                    <m:r>
                      <a:rPr lang="en-US" altLang="zh-CN" b="0" i="1" smtClean="0">
                        <a:latin typeface="Cambria Math" panose="02040503050406030204" pitchFamily="18" charset="0"/>
                      </a:rPr>
                      <m:t>𝑀</m:t>
                    </m:r>
                  </m:oMath>
                </a14:m>
                <a:r>
                  <a:rPr lang="en-US" altLang="zh-CN" dirty="0"/>
                  <a:t>, giving greater weight to those which have a larger cosine similarity with the current key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𝑘</m:t>
                        </m:r>
                      </m:e>
                      <m:sub>
                        <m:r>
                          <a:rPr lang="en-US" altLang="zh-CN" b="0" i="1" smtClean="0">
                            <a:latin typeface="Cambria Math" panose="02040503050406030204" pitchFamily="18" charset="0"/>
                          </a:rPr>
                          <m:t>𝑡</m:t>
                        </m:r>
                      </m:sub>
                    </m:sSub>
                  </m:oMath>
                </a14:m>
                <a:r>
                  <a:rPr lang="en-US" altLang="zh-CN" dirty="0"/>
                  <a:t>. </a:t>
                </a:r>
                <a:endParaRPr lang="zh-CN" altLang="en-US" dirty="0"/>
              </a:p>
            </p:txBody>
          </p:sp>
        </mc:Choice>
        <mc:Fallback xmlns="">
          <p:sp>
            <p:nvSpPr>
              <p:cNvPr id="5" name="矩形 4">
                <a:extLst>
                  <a:ext uri="{FF2B5EF4-FFF2-40B4-BE49-F238E27FC236}">
                    <a16:creationId xmlns:a16="http://schemas.microsoft.com/office/drawing/2014/main" id="{65E95231-3412-44ED-BA20-D850F45A7814}"/>
                  </a:ext>
                </a:extLst>
              </p:cNvPr>
              <p:cNvSpPr>
                <a:spLocks noRot="1" noChangeAspect="1" noMove="1" noResize="1" noEditPoints="1" noAdjustHandles="1" noChangeArrowheads="1" noChangeShapeType="1" noTextEdit="1"/>
              </p:cNvSpPr>
              <p:nvPr/>
            </p:nvSpPr>
            <p:spPr>
              <a:xfrm>
                <a:off x="685337" y="3724426"/>
                <a:ext cx="10733512" cy="1477328"/>
              </a:xfrm>
              <a:prstGeom prst="rect">
                <a:avLst/>
              </a:prstGeom>
              <a:blipFill>
                <a:blip r:embed="rId4"/>
                <a:stretch>
                  <a:fillRect l="-454" t="-2479" r="-568" b="-5785"/>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0070AF7A-4A09-4895-8848-59DADA01256D}"/>
              </a:ext>
            </a:extLst>
          </p:cNvPr>
          <p:cNvPicPr>
            <a:picLocks noChangeAspect="1"/>
          </p:cNvPicPr>
          <p:nvPr/>
        </p:nvPicPr>
        <p:blipFill>
          <a:blip r:embed="rId5"/>
          <a:stretch>
            <a:fillRect/>
          </a:stretch>
        </p:blipFill>
        <p:spPr>
          <a:xfrm>
            <a:off x="6604000" y="1225735"/>
            <a:ext cx="3533177" cy="2023200"/>
          </a:xfrm>
          <a:prstGeom prst="rect">
            <a:avLst/>
          </a:prstGeom>
        </p:spPr>
      </p:pic>
    </p:spTree>
    <p:extLst>
      <p:ext uri="{BB962C8B-B14F-4D97-AF65-F5344CB8AC3E}">
        <p14:creationId xmlns:p14="http://schemas.microsoft.com/office/powerpoint/2010/main" val="2375509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87927" y="122811"/>
            <a:ext cx="3829895"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Meta networks-1</a:t>
            </a:r>
            <a:endParaRPr lang="en-US" altLang="zh-CN" sz="2000" b="1" dirty="0">
              <a:solidFill>
                <a:srgbClr val="000000"/>
              </a:solidFill>
              <a:latin typeface="等线" panose="02010600030101010101" pitchFamily="2" charset="-122"/>
            </a:endParaRPr>
          </a:p>
        </p:txBody>
      </p:sp>
      <p:pic>
        <p:nvPicPr>
          <p:cNvPr id="2" name="图片 1">
            <a:extLst>
              <a:ext uri="{FF2B5EF4-FFF2-40B4-BE49-F238E27FC236}">
                <a16:creationId xmlns:a16="http://schemas.microsoft.com/office/drawing/2014/main" id="{EC645C89-6065-454B-B0D9-A7423E7AE9FB}"/>
              </a:ext>
            </a:extLst>
          </p:cNvPr>
          <p:cNvPicPr>
            <a:picLocks noChangeAspect="1"/>
          </p:cNvPicPr>
          <p:nvPr/>
        </p:nvPicPr>
        <p:blipFill>
          <a:blip r:embed="rId3"/>
          <a:stretch>
            <a:fillRect/>
          </a:stretch>
        </p:blipFill>
        <p:spPr>
          <a:xfrm>
            <a:off x="129310" y="750151"/>
            <a:ext cx="4516582" cy="2864307"/>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71F8042D-B4F5-42B1-9711-D40B626CC644}"/>
                  </a:ext>
                </a:extLst>
              </p:cNvPr>
              <p:cNvSpPr/>
              <p:nvPr/>
            </p:nvSpPr>
            <p:spPr>
              <a:xfrm>
                <a:off x="4816883" y="2234589"/>
                <a:ext cx="6904062" cy="3490571"/>
              </a:xfrm>
              <a:prstGeom prst="rect">
                <a:avLst/>
              </a:prstGeom>
            </p:spPr>
            <p:txBody>
              <a:bodyPr wrap="square">
                <a:spAutoFit/>
              </a:bodyPr>
              <a:lstStyle/>
              <a:p>
                <a:pPr marL="285750" indent="-285750">
                  <a:buFont typeface="Wingdings" panose="05000000000000000000" pitchFamily="2" charset="2"/>
                  <a:buChar char="l"/>
                </a:pPr>
                <a:r>
                  <a:rPr lang="zh-CN" altLang="en-US" dirty="0"/>
                  <a:t>Meta networks are divided into two distinct subsystems (consisting of neural networks), i.e., </a:t>
                </a:r>
                <a:r>
                  <a:rPr lang="zh-CN" altLang="en-US" dirty="0">
                    <a:solidFill>
                      <a:srgbClr val="FF0000"/>
                    </a:solidFill>
                  </a:rPr>
                  <a:t>the base- and meta-learner</a:t>
                </a:r>
                <a:r>
                  <a:rPr lang="zh-CN" altLang="en-US" dirty="0"/>
                  <a:t>.</a:t>
                </a:r>
                <a:endParaRPr lang="en-US" altLang="zh-CN" dirty="0"/>
              </a:p>
              <a:p>
                <a:endParaRPr lang="en-US" altLang="zh-CN" dirty="0"/>
              </a:p>
              <a:p>
                <a:pPr marL="285750" indent="-285750">
                  <a:buFont typeface="Wingdings" panose="05000000000000000000" pitchFamily="2" charset="2"/>
                  <a:buChar char="l"/>
                </a:pPr>
                <a:r>
                  <a:rPr lang="en-US" altLang="zh-CN" dirty="0"/>
                  <a:t>The base-learner is responsible for performing tasks, and for providing the meta-learner with </a:t>
                </a:r>
                <a:r>
                  <a:rPr lang="en-US" altLang="zh-CN" dirty="0">
                    <a:solidFill>
                      <a:srgbClr val="FF0000"/>
                    </a:solidFill>
                  </a:rPr>
                  <a:t>meta-information, such as loss gradients</a:t>
                </a:r>
                <a:r>
                  <a:rPr lang="en-US" altLang="zh-CN" dirty="0"/>
                  <a:t>. The meta-learner can then compute fast task-specific weights for itself and the base-learner.</a:t>
                </a:r>
              </a:p>
              <a:p>
                <a:endParaRPr lang="en-US" altLang="zh-CN" dirty="0"/>
              </a:p>
              <a:p>
                <a:pPr marL="285750" indent="-285750">
                  <a:buFont typeface="Wingdings" panose="05000000000000000000" pitchFamily="2" charset="2"/>
                  <a:buChar char="l"/>
                </a:pPr>
                <a:r>
                  <a:rPr lang="en-US" altLang="zh-CN" dirty="0"/>
                  <a:t>The meta-learner consists of </a:t>
                </a:r>
                <a:r>
                  <a:rPr lang="en-US" altLang="zh-CN" dirty="0">
                    <a:solidFill>
                      <a:srgbClr val="FF0000"/>
                    </a:solidFill>
                  </a:rPr>
                  <a:t>neural networks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zh-CN" altLang="en-US" i="1" smtClean="0">
                            <a:latin typeface="Cambria Math" panose="02040503050406030204" pitchFamily="18" charset="0"/>
                          </a:rPr>
                          <m:t>𝜙</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zh-CN" altLang="en-US" b="0" i="1" smtClean="0">
                            <a:latin typeface="Cambria Math" panose="02040503050406030204" pitchFamily="18" charset="0"/>
                          </a:rPr>
                          <m:t>𝜑</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zh-CN" altLang="el-GR" b="0" i="1" smtClean="0">
                            <a:latin typeface="Cambria Math" panose="02040503050406030204" pitchFamily="18" charset="0"/>
                            <a:ea typeface="Cambria Math" panose="02040503050406030204" pitchFamily="18" charset="0"/>
                          </a:rPr>
                          <m:t>𝜓</m:t>
                        </m:r>
                      </m:sub>
                    </m:sSub>
                  </m:oMath>
                </a14:m>
                <a:r>
                  <a:rPr lang="en-US" altLang="zh-CN" dirty="0"/>
                  <a:t>. Network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𝑢</m:t>
                        </m:r>
                      </m:e>
                      <m:sub>
                        <m:r>
                          <a:rPr lang="zh-CN" altLang="en-US" i="1" smtClean="0">
                            <a:latin typeface="Cambria Math" panose="02040503050406030204" pitchFamily="18" charset="0"/>
                          </a:rPr>
                          <m:t>𝜙</m:t>
                        </m:r>
                      </m:sub>
                    </m:sSub>
                  </m:oMath>
                </a14:m>
                <a:r>
                  <a:rPr lang="zh-CN" altLang="en-US" dirty="0"/>
                  <a:t> </a:t>
                </a:r>
                <a:r>
                  <a:rPr lang="en-US" altLang="zh-CN" dirty="0"/>
                  <a:t>is used as an input representation function. Network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zh-CN" altLang="en-US" b="0" i="1" smtClean="0">
                            <a:latin typeface="Cambria Math" panose="02040503050406030204" pitchFamily="18" charset="0"/>
                          </a:rPr>
                          <m:t>𝜑</m:t>
                        </m:r>
                      </m:sub>
                    </m:sSub>
                    <m:r>
                      <a:rPr lang="en-US" altLang="zh-CN" b="0" i="1" smtClean="0">
                        <a:latin typeface="Cambria Math" panose="02040503050406030204" pitchFamily="18" charset="0"/>
                      </a:rPr>
                      <m:t>, </m:t>
                    </m:r>
                    <m:r>
                      <a:rPr lang="en-US" altLang="zh-CN" b="0" i="1" smtClean="0">
                        <a:latin typeface="Cambria Math" panose="02040503050406030204" pitchFamily="18" charset="0"/>
                      </a:rPr>
                      <m:t>𝑎𝑛𝑑</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𝑑</m:t>
                        </m:r>
                      </m:e>
                      <m:sub>
                        <m:r>
                          <a:rPr lang="zh-CN" altLang="el-GR" b="0" i="1" smtClean="0">
                            <a:latin typeface="Cambria Math" panose="02040503050406030204" pitchFamily="18" charset="0"/>
                            <a:ea typeface="Cambria Math" panose="02040503050406030204" pitchFamily="18" charset="0"/>
                          </a:rPr>
                          <m:t>𝜓</m:t>
                        </m:r>
                      </m:sub>
                    </m:sSub>
                  </m:oMath>
                </a14:m>
                <a:r>
                  <a:rPr lang="zh-CN" altLang="en-US" dirty="0"/>
                  <a:t> </a:t>
                </a:r>
                <a:r>
                  <a:rPr lang="en-US" altLang="zh-CN" dirty="0"/>
                  <a:t>are used to compute task-specific weights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𝜙</m:t>
                        </m:r>
                      </m:e>
                      <m:sup>
                        <m:r>
                          <a:rPr lang="en-US" altLang="zh-CN" b="0" i="1" smtClean="0">
                            <a:latin typeface="Cambria Math" panose="02040503050406030204" pitchFamily="18" charset="0"/>
                          </a:rPr>
                          <m:t>∗</m:t>
                        </m:r>
                      </m:sup>
                    </m:sSup>
                  </m:oMath>
                </a14:m>
                <a:r>
                  <a:rPr lang="zh-CN" altLang="en-US" dirty="0"/>
                  <a:t> </a:t>
                </a:r>
                <a:r>
                  <a:rPr lang="en-US" altLang="zh-CN" dirty="0"/>
                  <a:t>and example-level fast weights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oMath>
                </a14:m>
                <a:r>
                  <a:rPr lang="en-US" altLang="zh-CN" dirty="0"/>
                  <a:t>. </a:t>
                </a:r>
              </a:p>
            </p:txBody>
          </p:sp>
        </mc:Choice>
        <mc:Fallback xmlns="">
          <p:sp>
            <p:nvSpPr>
              <p:cNvPr id="3" name="矩形 2">
                <a:extLst>
                  <a:ext uri="{FF2B5EF4-FFF2-40B4-BE49-F238E27FC236}">
                    <a16:creationId xmlns:a16="http://schemas.microsoft.com/office/drawing/2014/main" id="{71F8042D-B4F5-42B1-9711-D40B626CC644}"/>
                  </a:ext>
                </a:extLst>
              </p:cNvPr>
              <p:cNvSpPr>
                <a:spLocks noRot="1" noChangeAspect="1" noMove="1" noResize="1" noEditPoints="1" noAdjustHandles="1" noChangeArrowheads="1" noChangeShapeType="1" noTextEdit="1"/>
              </p:cNvSpPr>
              <p:nvPr/>
            </p:nvSpPr>
            <p:spPr>
              <a:xfrm>
                <a:off x="4816883" y="2234589"/>
                <a:ext cx="6904062" cy="3490571"/>
              </a:xfrm>
              <a:prstGeom prst="rect">
                <a:avLst/>
              </a:prstGeom>
              <a:blipFill>
                <a:blip r:embed="rId4"/>
                <a:stretch>
                  <a:fillRect l="-530" t="-1049" r="-353" b="-1923"/>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66B9D9F0-EB6D-45A2-8912-E8C68F9F6BD1}"/>
              </a:ext>
            </a:extLst>
          </p:cNvPr>
          <p:cNvPicPr>
            <a:picLocks noChangeAspect="1"/>
          </p:cNvPicPr>
          <p:nvPr/>
        </p:nvPicPr>
        <p:blipFill>
          <a:blip r:embed="rId5"/>
          <a:stretch>
            <a:fillRect/>
          </a:stretch>
        </p:blipFill>
        <p:spPr>
          <a:xfrm>
            <a:off x="893080" y="3657600"/>
            <a:ext cx="2582115" cy="3096062"/>
          </a:xfrm>
          <a:prstGeom prst="rect">
            <a:avLst/>
          </a:prstGeom>
        </p:spPr>
      </p:pic>
    </p:spTree>
    <p:extLst>
      <p:ext uri="{BB962C8B-B14F-4D97-AF65-F5344CB8AC3E}">
        <p14:creationId xmlns:p14="http://schemas.microsoft.com/office/powerpoint/2010/main" val="4162317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58618" y="199643"/>
            <a:ext cx="3829895" cy="400110"/>
          </a:xfrm>
          <a:prstGeom prst="rect">
            <a:avLst/>
          </a:prstGeom>
          <a:noFill/>
        </p:spPr>
        <p:txBody>
          <a:bodyPr wrap="none" rtlCol="0">
            <a:spAutoFit/>
          </a:bodyPr>
          <a:lstStyle/>
          <a:p>
            <a:r>
              <a:rPr lang="en-US" altLang="zh-CN" sz="2000" b="1" dirty="0"/>
              <a:t>Model-based </a:t>
            </a:r>
            <a:r>
              <a:rPr lang="en-US" altLang="zh-CN" sz="2000" b="1" u="none" strike="noStrike" dirty="0">
                <a:effectLst/>
              </a:rPr>
              <a:t>Meta networks-2</a:t>
            </a:r>
            <a:endParaRPr lang="en-US" altLang="zh-CN" sz="2000" b="1" dirty="0">
              <a:solidFill>
                <a:srgbClr val="000000"/>
              </a:solidFill>
              <a:latin typeface="等线" panose="02010600030101010101" pitchFamily="2" charset="-122"/>
            </a:endParaRPr>
          </a:p>
        </p:txBody>
      </p:sp>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71F8042D-B4F5-42B1-9711-D40B626CC644}"/>
                  </a:ext>
                </a:extLst>
              </p:cNvPr>
              <p:cNvSpPr/>
              <p:nvPr/>
            </p:nvSpPr>
            <p:spPr>
              <a:xfrm>
                <a:off x="5498774" y="437796"/>
                <a:ext cx="6249881" cy="5982407"/>
              </a:xfrm>
              <a:prstGeom prst="rect">
                <a:avLst/>
              </a:prstGeom>
            </p:spPr>
            <p:txBody>
              <a:bodyPr wrap="square">
                <a:spAutoFit/>
              </a:bodyPr>
              <a:lstStyle/>
              <a:p>
                <a:r>
                  <a:rPr lang="en-US" altLang="zh-CN" dirty="0">
                    <a:solidFill>
                      <a:srgbClr val="FF0000"/>
                    </a:solidFill>
                  </a:rPr>
                  <a:t>Inner (6~11): </a:t>
                </a:r>
                <a:r>
                  <a:rPr lang="en-US" altLang="zh-CN" dirty="0"/>
                  <a:t>Meta networks iterate over every example </a:t>
                </a:r>
                <a14:m>
                  <m:oMath xmlns:m="http://schemas.openxmlformats.org/officeDocument/2006/math">
                    <m:r>
                      <a:rPr lang="en-US" altLang="zh-CN" b="0" i="0"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i="1">
                            <a:latin typeface="Cambria Math" panose="02040503050406030204" pitchFamily="18" charset="0"/>
                          </a:rPr>
                          <m:t>𝑖</m:t>
                        </m:r>
                      </m:sub>
                    </m:sSub>
                    <m:r>
                      <a:rPr lang="en-US" altLang="zh-CN" b="0" i="1" smtClean="0">
                        <a:latin typeface="Cambria Math" panose="02040503050406030204" pitchFamily="18" charset="0"/>
                      </a:rPr>
                      <m:t>)</m:t>
                    </m:r>
                  </m:oMath>
                </a14:m>
                <a:r>
                  <a:rPr lang="en-US" altLang="zh-CN" dirty="0"/>
                  <a:t> in the support set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sub>
                      <m:sup>
                        <m:r>
                          <a:rPr lang="en-US" altLang="zh-CN" b="0" i="1" smtClean="0">
                            <a:latin typeface="Cambria Math" panose="02040503050406030204" pitchFamily="18" charset="0"/>
                          </a:rPr>
                          <m:t>𝑡𝑟</m:t>
                        </m:r>
                      </m:sup>
                    </m:sSubSup>
                  </m:oMath>
                </a14:m>
                <a:r>
                  <a:rPr lang="en-US" altLang="zh-CN" dirty="0"/>
                  <a:t>. The base-learner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𝑏</m:t>
                        </m:r>
                      </m:e>
                      <m:sub>
                        <m:r>
                          <a:rPr lang="zh-CN" altLang="en-US" i="1" smtClean="0">
                            <a:latin typeface="Cambria Math" panose="02040503050406030204" pitchFamily="18" charset="0"/>
                          </a:rPr>
                          <m:t>𝜃</m:t>
                        </m:r>
                      </m:sub>
                    </m:sSub>
                  </m:oMath>
                </a14:m>
                <a:r>
                  <a:rPr lang="en-US" altLang="zh-CN" dirty="0"/>
                  <a:t> attempts to make class predictions for these examples, resulting in loss values </a:t>
                </a:r>
                <a14:m>
                  <m:oMath xmlns:m="http://schemas.openxmlformats.org/officeDocument/2006/math">
                    <m:sSub>
                      <m:sSubPr>
                        <m:ctrlPr>
                          <a:rPr lang="en-US" altLang="zh-CN" i="1">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𝑖</m:t>
                        </m:r>
                      </m:sub>
                    </m:sSub>
                  </m:oMath>
                </a14:m>
                <a:r>
                  <a:rPr lang="en-US" altLang="zh-CN" dirty="0"/>
                  <a:t> . The gradients of these losses are used to compute fast weights for example </a:t>
                </a:r>
                <a14:m>
                  <m:oMath xmlns:m="http://schemas.openxmlformats.org/officeDocument/2006/math">
                    <m:r>
                      <a:rPr lang="en-US" altLang="zh-CN" i="1">
                        <a:latin typeface="Cambria Math" panose="02040503050406030204" pitchFamily="18" charset="0"/>
                      </a:rPr>
                      <m:t>𝑖</m:t>
                    </m:r>
                  </m:oMath>
                </a14:m>
                <a:r>
                  <a:rPr lang="en-US" altLang="zh-CN" dirty="0"/>
                  <a:t>, which are then stored in the </a:t>
                </a:r>
                <a14:m>
                  <m:oMath xmlns:m="http://schemas.openxmlformats.org/officeDocument/2006/math">
                    <m:r>
                      <a:rPr lang="en-US" altLang="zh-CN" i="1">
                        <a:latin typeface="Cambria Math" panose="02040503050406030204" pitchFamily="18" charset="0"/>
                      </a:rPr>
                      <m:t>𝑖</m:t>
                    </m:r>
                  </m:oMath>
                </a14:m>
                <a:r>
                  <a:rPr lang="en-US" altLang="zh-CN" dirty="0"/>
                  <a:t>-</a:t>
                </a:r>
                <a:r>
                  <a:rPr lang="en-US" altLang="zh-CN" dirty="0" err="1"/>
                  <a:t>th</a:t>
                </a:r>
                <a:r>
                  <a:rPr lang="en-US" altLang="zh-CN" dirty="0"/>
                  <a:t> row of memory matrix M. Additionally, input representations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i="1">
                            <a:latin typeface="Cambria Math" panose="02040503050406030204" pitchFamily="18" charset="0"/>
                          </a:rPr>
                          <m:t>𝑖</m:t>
                        </m:r>
                      </m:sub>
                    </m:sSub>
                  </m:oMath>
                </a14:m>
                <a:r>
                  <a:rPr lang="en-US" altLang="zh-CN" dirty="0"/>
                  <a:t> are computed and stored in memory matrix R. </a:t>
                </a:r>
              </a:p>
              <a:p>
                <a:endParaRPr lang="en-US" altLang="zh-CN" dirty="0"/>
              </a:p>
              <a:p>
                <a:r>
                  <a:rPr lang="en-US" altLang="zh-CN" dirty="0">
                    <a:solidFill>
                      <a:srgbClr val="FF0000"/>
                    </a:solidFill>
                  </a:rPr>
                  <a:t>Outer (14~18): </a:t>
                </a:r>
                <a:r>
                  <a:rPr lang="en-US" altLang="zh-CN" dirty="0"/>
                  <a:t>Meta networks iterate over every example </a:t>
                </a:r>
                <a14:m>
                  <m:oMath xmlns:m="http://schemas.openxmlformats.org/officeDocument/2006/math">
                    <m:r>
                      <a:rPr lang="en-US" altLang="zh-CN">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i="1">
                        <a:latin typeface="Cambria Math" panose="02040503050406030204" pitchFamily="18" charset="0"/>
                      </a:rPr>
                      <m:t>)</m:t>
                    </m:r>
                  </m:oMath>
                </a14:m>
                <a:r>
                  <a:rPr lang="en-US" altLang="zh-CN" dirty="0"/>
                  <a:t>, and compute a representation </a:t>
                </a:r>
                <a14:m>
                  <m:oMath xmlns:m="http://schemas.openxmlformats.org/officeDocument/2006/math">
                    <m:r>
                      <a:rPr lang="en-US" altLang="zh-CN" i="1">
                        <a:latin typeface="Cambria Math" panose="02040503050406030204" pitchFamily="18" charset="0"/>
                      </a:rPr>
                      <m:t>𝑟</m:t>
                    </m:r>
                  </m:oMath>
                </a14:m>
                <a:r>
                  <a:rPr lang="en-US" altLang="zh-CN" dirty="0"/>
                  <a:t> of it. This representation is matched against the representations of the support set, which are stored in memory matrix R. This matching gives a similarity vector </a:t>
                </a:r>
                <a14:m>
                  <m:oMath xmlns:m="http://schemas.openxmlformats.org/officeDocument/2006/math">
                    <m:r>
                      <a:rPr lang="en-US" altLang="zh-CN" b="0" i="1" smtClean="0">
                        <a:latin typeface="Cambria Math" panose="02040503050406030204" pitchFamily="18" charset="0"/>
                      </a:rPr>
                      <m:t>𝑎</m:t>
                    </m:r>
                  </m:oMath>
                </a14:m>
                <a:r>
                  <a:rPr lang="en-US" altLang="zh-CN" dirty="0"/>
                  <a:t>, where every entry </a:t>
                </a:r>
                <a14:m>
                  <m:oMath xmlns:m="http://schemas.openxmlformats.org/officeDocument/2006/math">
                    <m:r>
                      <a:rPr lang="en-US" altLang="zh-CN" b="0" i="1" smtClean="0">
                        <a:latin typeface="Cambria Math" panose="02040503050406030204" pitchFamily="18" charset="0"/>
                      </a:rPr>
                      <m:t>𝑘</m:t>
                    </m:r>
                  </m:oMath>
                </a14:m>
                <a:r>
                  <a:rPr lang="en-US" altLang="zh-CN" dirty="0"/>
                  <a:t> denotes the similarity between input representation </a:t>
                </a:r>
                <a14:m>
                  <m:oMath xmlns:m="http://schemas.openxmlformats.org/officeDocument/2006/math">
                    <m:r>
                      <a:rPr lang="en-US" altLang="zh-CN" i="1">
                        <a:latin typeface="Cambria Math" panose="02040503050406030204" pitchFamily="18" charset="0"/>
                      </a:rPr>
                      <m:t>𝑟</m:t>
                    </m:r>
                  </m:oMath>
                </a14:m>
                <a:r>
                  <a:rPr lang="en-US" altLang="zh-CN" dirty="0"/>
                  <a:t> and the </a:t>
                </a:r>
                <a14:m>
                  <m:oMath xmlns:m="http://schemas.openxmlformats.org/officeDocument/2006/math">
                    <m:r>
                      <a:rPr lang="en-US" altLang="zh-CN" i="1">
                        <a:latin typeface="Cambria Math" panose="02040503050406030204" pitchFamily="18" charset="0"/>
                      </a:rPr>
                      <m:t>𝑘</m:t>
                    </m:r>
                  </m:oMath>
                </a14:m>
                <a:r>
                  <a:rPr lang="en-US" altLang="zh-CN" dirty="0"/>
                  <a:t>-</a:t>
                </a:r>
                <a:r>
                  <a:rPr lang="en-US" altLang="zh-CN" dirty="0" err="1"/>
                  <a:t>th</a:t>
                </a:r>
                <a:r>
                  <a:rPr lang="en-US" altLang="zh-CN" dirty="0"/>
                  <a:t> row in memory matrix R, i.e., </a:t>
                </a:r>
                <a14:m>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en-US" altLang="zh-CN" dirty="0"/>
                  <a:t>. A </a:t>
                </a:r>
                <a:r>
                  <a:rPr lang="en-US" altLang="zh-CN" dirty="0" err="1"/>
                  <a:t>softmax</a:t>
                </a:r>
                <a:r>
                  <a:rPr lang="en-US" altLang="zh-CN" dirty="0"/>
                  <a:t> over this similarity vector is performed to normalize the entries. The resulting vector is used to compute a linear combination of weights that were generated for inputs in the support set. These weights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𝜃</m:t>
                        </m:r>
                      </m:e>
                      <m:sup>
                        <m:r>
                          <a:rPr lang="en-US" altLang="zh-CN" b="0" i="1" smtClean="0">
                            <a:latin typeface="Cambria Math" panose="02040503050406030204" pitchFamily="18" charset="0"/>
                          </a:rPr>
                          <m:t>∗</m:t>
                        </m:r>
                      </m:sup>
                    </m:sSup>
                  </m:oMath>
                </a14:m>
                <a:r>
                  <a:rPr lang="en-US" altLang="zh-CN" dirty="0"/>
                  <a:t> are specific for input </a:t>
                </a:r>
                <a14:m>
                  <m:oMath xmlns:m="http://schemas.openxmlformats.org/officeDocument/2006/math">
                    <m:r>
                      <a:rPr lang="en-US" altLang="zh-CN" i="1">
                        <a:latin typeface="Cambria Math" panose="02040503050406030204" pitchFamily="18" charset="0"/>
                      </a:rPr>
                      <m:t>𝑥</m:t>
                    </m:r>
                  </m:oMath>
                </a14:m>
                <a:r>
                  <a:rPr lang="en-US" altLang="zh-CN" dirty="0"/>
                  <a:t> in the query set, and can be used by base learner to make predictions for that input.</a:t>
                </a:r>
              </a:p>
            </p:txBody>
          </p:sp>
        </mc:Choice>
        <mc:Fallback xmlns="">
          <p:sp>
            <p:nvSpPr>
              <p:cNvPr id="3" name="矩形 2">
                <a:extLst>
                  <a:ext uri="{FF2B5EF4-FFF2-40B4-BE49-F238E27FC236}">
                    <a16:creationId xmlns:a16="http://schemas.microsoft.com/office/drawing/2014/main" id="{71F8042D-B4F5-42B1-9711-D40B626CC644}"/>
                  </a:ext>
                </a:extLst>
              </p:cNvPr>
              <p:cNvSpPr>
                <a:spLocks noRot="1" noChangeAspect="1" noMove="1" noResize="1" noEditPoints="1" noAdjustHandles="1" noChangeArrowheads="1" noChangeShapeType="1" noTextEdit="1"/>
              </p:cNvSpPr>
              <p:nvPr/>
            </p:nvSpPr>
            <p:spPr>
              <a:xfrm>
                <a:off x="5498774" y="437796"/>
                <a:ext cx="6249881" cy="5982407"/>
              </a:xfrm>
              <a:prstGeom prst="rect">
                <a:avLst/>
              </a:prstGeom>
              <a:blipFill>
                <a:blip r:embed="rId3"/>
                <a:stretch>
                  <a:fillRect l="-780" t="-612" r="-1463" b="-71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E05EB2F-54D3-477F-AD92-A47068C65FE6}"/>
              </a:ext>
            </a:extLst>
          </p:cNvPr>
          <p:cNvPicPr>
            <a:picLocks noChangeAspect="1"/>
          </p:cNvPicPr>
          <p:nvPr/>
        </p:nvPicPr>
        <p:blipFill>
          <a:blip r:embed="rId4"/>
          <a:stretch>
            <a:fillRect/>
          </a:stretch>
        </p:blipFill>
        <p:spPr>
          <a:xfrm>
            <a:off x="143033" y="1396257"/>
            <a:ext cx="5268130" cy="3429000"/>
          </a:xfrm>
          <a:prstGeom prst="rect">
            <a:avLst/>
          </a:prstGeom>
        </p:spPr>
      </p:pic>
    </p:spTree>
    <p:extLst>
      <p:ext uri="{BB962C8B-B14F-4D97-AF65-F5344CB8AC3E}">
        <p14:creationId xmlns:p14="http://schemas.microsoft.com/office/powerpoint/2010/main" val="28540131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24464" y="108479"/>
            <a:ext cx="7069564" cy="400110"/>
          </a:xfrm>
          <a:prstGeom prst="rect">
            <a:avLst/>
          </a:prstGeom>
          <a:noFill/>
        </p:spPr>
        <p:txBody>
          <a:bodyPr wrap="none" rtlCol="0">
            <a:spAutoFit/>
          </a:bodyPr>
          <a:lstStyle/>
          <a:p>
            <a:r>
              <a:rPr lang="en-US" altLang="zh-CN" sz="2000" b="1" dirty="0"/>
              <a:t>Model-based Simple neural attentive meta-learner (</a:t>
            </a:r>
            <a:r>
              <a:rPr lang="en-US" altLang="zh-CN" sz="2000" b="1" u="none" strike="noStrike" dirty="0">
                <a:effectLst/>
              </a:rPr>
              <a:t>SNAIL)</a:t>
            </a:r>
            <a:endParaRPr lang="en-US" altLang="zh-CN" sz="2000" b="1" dirty="0">
              <a:solidFill>
                <a:srgbClr val="000000"/>
              </a:solidFill>
              <a:latin typeface="等线" panose="02010600030101010101" pitchFamily="2" charset="-122"/>
            </a:endParaRPr>
          </a:p>
        </p:txBody>
      </p:sp>
      <p:sp>
        <p:nvSpPr>
          <p:cNvPr id="2" name="矩形 1">
            <a:extLst>
              <a:ext uri="{FF2B5EF4-FFF2-40B4-BE49-F238E27FC236}">
                <a16:creationId xmlns:a16="http://schemas.microsoft.com/office/drawing/2014/main" id="{9D1AB822-3F8C-4C3F-A955-80CE13CC7ADB}"/>
              </a:ext>
            </a:extLst>
          </p:cNvPr>
          <p:cNvSpPr/>
          <p:nvPr/>
        </p:nvSpPr>
        <p:spPr>
          <a:xfrm>
            <a:off x="5857917" y="606673"/>
            <a:ext cx="6120905" cy="3416320"/>
          </a:xfrm>
          <a:prstGeom prst="rect">
            <a:avLst/>
          </a:prstGeom>
        </p:spPr>
        <p:txBody>
          <a:bodyPr wrap="square">
            <a:spAutoFit/>
          </a:bodyPr>
          <a:lstStyle/>
          <a:p>
            <a:pPr marL="285750" indent="-285750">
              <a:buFont typeface="Wingdings" panose="05000000000000000000" pitchFamily="2" charset="2"/>
              <a:buChar char="l"/>
            </a:pPr>
            <a:r>
              <a:rPr lang="en-US" altLang="zh-CN" dirty="0"/>
              <a:t>SNAIL consists of three building blocks. The first is the </a:t>
            </a:r>
            <a:r>
              <a:rPr lang="en-US" altLang="zh-CN" dirty="0" err="1">
                <a:solidFill>
                  <a:srgbClr val="FF0000"/>
                </a:solidFill>
              </a:rPr>
              <a:t>DenseBlock</a:t>
            </a:r>
            <a:r>
              <a:rPr lang="en-US" altLang="zh-CN" dirty="0">
                <a:solidFill>
                  <a:srgbClr val="FF0000"/>
                </a:solidFill>
              </a:rPr>
              <a:t>,</a:t>
            </a:r>
            <a:r>
              <a:rPr lang="en-US" altLang="zh-CN" dirty="0"/>
              <a:t> which applies a single 1D convolution to the input, and concatenates the result. The second is a </a:t>
            </a:r>
            <a:r>
              <a:rPr lang="en-US" altLang="zh-CN" dirty="0" err="1">
                <a:solidFill>
                  <a:srgbClr val="FF0000"/>
                </a:solidFill>
              </a:rPr>
              <a:t>TCBlock</a:t>
            </a:r>
            <a:r>
              <a:rPr lang="en-US" altLang="zh-CN" dirty="0"/>
              <a:t> (Temporal convolutions), which is simply a series of </a:t>
            </a:r>
            <a:r>
              <a:rPr lang="en-US" altLang="zh-CN" dirty="0" err="1">
                <a:solidFill>
                  <a:srgbClr val="FF0000"/>
                </a:solidFill>
              </a:rPr>
              <a:t>DenseBlocks</a:t>
            </a:r>
            <a:r>
              <a:rPr lang="en-US" altLang="zh-CN" dirty="0">
                <a:solidFill>
                  <a:srgbClr val="FF0000"/>
                </a:solidFill>
              </a:rPr>
              <a:t> </a:t>
            </a:r>
            <a:r>
              <a:rPr lang="en-US" altLang="zh-CN" dirty="0"/>
              <a:t>with an exponentially increasing dilation rate of the temporal convolutions. Note that the dilation is nothing but the temporal distance between two nodes in a network. The third block is the </a:t>
            </a:r>
            <a:r>
              <a:rPr lang="en-US" altLang="zh-CN" dirty="0" err="1"/>
              <a:t>AttentionBlock</a:t>
            </a:r>
            <a:r>
              <a:rPr lang="en-US" altLang="zh-CN" dirty="0"/>
              <a:t>, which learns to focus on the important parts of prior experience.</a:t>
            </a:r>
          </a:p>
          <a:p>
            <a:endParaRPr lang="en-US" altLang="zh-CN" dirty="0"/>
          </a:p>
          <a:p>
            <a:pPr marL="285750" indent="-285750">
              <a:buFont typeface="Wingdings" panose="05000000000000000000" pitchFamily="2" charset="2"/>
              <a:buChar char="l"/>
            </a:pPr>
            <a:r>
              <a:rPr lang="en-US" altLang="zh-CN" dirty="0"/>
              <a:t>in this example, two blocks of TC layers (orange) are interleaved with two causal attention layers (green). </a:t>
            </a:r>
            <a:endParaRPr lang="zh-CN" altLang="en-US" dirty="0"/>
          </a:p>
        </p:txBody>
      </p:sp>
      <p:pic>
        <p:nvPicPr>
          <p:cNvPr id="3" name="图片 2">
            <a:extLst>
              <a:ext uri="{FF2B5EF4-FFF2-40B4-BE49-F238E27FC236}">
                <a16:creationId xmlns:a16="http://schemas.microsoft.com/office/drawing/2014/main" id="{EA50AE82-851E-4723-B65F-CF9BA6890258}"/>
              </a:ext>
            </a:extLst>
          </p:cNvPr>
          <p:cNvPicPr>
            <a:picLocks noChangeAspect="1"/>
          </p:cNvPicPr>
          <p:nvPr/>
        </p:nvPicPr>
        <p:blipFill>
          <a:blip r:embed="rId3"/>
          <a:stretch>
            <a:fillRect/>
          </a:stretch>
        </p:blipFill>
        <p:spPr>
          <a:xfrm>
            <a:off x="701776" y="674918"/>
            <a:ext cx="4563747" cy="3279829"/>
          </a:xfrm>
          <a:prstGeom prst="rect">
            <a:avLst/>
          </a:prstGeom>
        </p:spPr>
      </p:pic>
      <p:pic>
        <p:nvPicPr>
          <p:cNvPr id="5" name="图片 4">
            <a:extLst>
              <a:ext uri="{FF2B5EF4-FFF2-40B4-BE49-F238E27FC236}">
                <a16:creationId xmlns:a16="http://schemas.microsoft.com/office/drawing/2014/main" id="{EE060573-34E9-40F4-8816-C5A8BA60F375}"/>
              </a:ext>
            </a:extLst>
          </p:cNvPr>
          <p:cNvPicPr>
            <a:picLocks noChangeAspect="1"/>
          </p:cNvPicPr>
          <p:nvPr/>
        </p:nvPicPr>
        <p:blipFill>
          <a:blip r:embed="rId4"/>
          <a:stretch>
            <a:fillRect/>
          </a:stretch>
        </p:blipFill>
        <p:spPr>
          <a:xfrm>
            <a:off x="195765" y="4191754"/>
            <a:ext cx="5237743" cy="1028601"/>
          </a:xfrm>
          <a:prstGeom prst="rect">
            <a:avLst/>
          </a:prstGeom>
        </p:spPr>
      </p:pic>
      <p:pic>
        <p:nvPicPr>
          <p:cNvPr id="6" name="图片 5">
            <a:extLst>
              <a:ext uri="{FF2B5EF4-FFF2-40B4-BE49-F238E27FC236}">
                <a16:creationId xmlns:a16="http://schemas.microsoft.com/office/drawing/2014/main" id="{3D1FF83C-DE21-490B-8048-73F1BFD69F15}"/>
              </a:ext>
            </a:extLst>
          </p:cNvPr>
          <p:cNvPicPr>
            <a:picLocks noChangeAspect="1"/>
          </p:cNvPicPr>
          <p:nvPr/>
        </p:nvPicPr>
        <p:blipFill>
          <a:blip r:embed="rId5"/>
          <a:stretch>
            <a:fillRect/>
          </a:stretch>
        </p:blipFill>
        <p:spPr>
          <a:xfrm>
            <a:off x="195765" y="5347936"/>
            <a:ext cx="5305059" cy="1030971"/>
          </a:xfrm>
          <a:prstGeom prst="rect">
            <a:avLst/>
          </a:prstGeom>
        </p:spPr>
      </p:pic>
      <p:pic>
        <p:nvPicPr>
          <p:cNvPr id="7" name="图片 6">
            <a:extLst>
              <a:ext uri="{FF2B5EF4-FFF2-40B4-BE49-F238E27FC236}">
                <a16:creationId xmlns:a16="http://schemas.microsoft.com/office/drawing/2014/main" id="{BDA14AFC-9698-4F13-A5D1-B8A5870C7C1E}"/>
              </a:ext>
            </a:extLst>
          </p:cNvPr>
          <p:cNvPicPr>
            <a:picLocks noChangeAspect="1"/>
          </p:cNvPicPr>
          <p:nvPr/>
        </p:nvPicPr>
        <p:blipFill>
          <a:blip r:embed="rId6"/>
          <a:stretch>
            <a:fillRect/>
          </a:stretch>
        </p:blipFill>
        <p:spPr>
          <a:xfrm>
            <a:off x="5857917" y="4706055"/>
            <a:ext cx="5305059" cy="1748595"/>
          </a:xfrm>
          <a:prstGeom prst="rect">
            <a:avLst/>
          </a:prstGeom>
        </p:spPr>
      </p:pic>
    </p:spTree>
    <p:extLst>
      <p:ext uri="{BB962C8B-B14F-4D97-AF65-F5344CB8AC3E}">
        <p14:creationId xmlns:p14="http://schemas.microsoft.com/office/powerpoint/2010/main" val="128896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57200" y="289704"/>
            <a:ext cx="5915402" cy="400110"/>
          </a:xfrm>
          <a:prstGeom prst="rect">
            <a:avLst/>
          </a:prstGeom>
          <a:noFill/>
        </p:spPr>
        <p:txBody>
          <a:bodyPr wrap="none" rtlCol="0">
            <a:spAutoFit/>
          </a:bodyPr>
          <a:lstStyle/>
          <a:p>
            <a:r>
              <a:rPr lang="en-US" altLang="zh-CN" sz="2000" b="1" dirty="0"/>
              <a:t>Model-based Conditional neural processes (</a:t>
            </a:r>
            <a:r>
              <a:rPr lang="en-US" altLang="zh-CN" sz="2000" b="1" u="none" strike="noStrike" dirty="0">
                <a:effectLst/>
              </a:rPr>
              <a:t>CNP)</a:t>
            </a:r>
            <a:endParaRPr lang="en-US" altLang="zh-CN" sz="2000" b="1" dirty="0">
              <a:solidFill>
                <a:srgbClr val="000000"/>
              </a:solidFill>
              <a:latin typeface="等线" panose="02010600030101010101" pitchFamily="2" charset="-122"/>
            </a:endParaRP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832624AD-3CFF-436D-960A-0E4B9E785461}"/>
                  </a:ext>
                </a:extLst>
              </p:cNvPr>
              <p:cNvSpPr/>
              <p:nvPr/>
            </p:nvSpPr>
            <p:spPr>
              <a:xfrm>
                <a:off x="457200" y="969819"/>
                <a:ext cx="11277600" cy="1623521"/>
              </a:xfrm>
              <a:prstGeom prst="rect">
                <a:avLst/>
              </a:prstGeom>
            </p:spPr>
            <p:txBody>
              <a:bodyPr wrap="square">
                <a:spAutoFit/>
              </a:bodyPr>
              <a:lstStyle/>
              <a:p>
                <a:r>
                  <a:rPr lang="en-US" altLang="zh-CN" dirty="0"/>
                  <a:t>CNP aggregates the support set into a single </a:t>
                </a:r>
                <a:r>
                  <a:rPr lang="en-US" altLang="zh-CN" dirty="0">
                    <a:solidFill>
                      <a:srgbClr val="FF0000"/>
                    </a:solidFill>
                  </a:rPr>
                  <a:t>aggregated latent representation</a:t>
                </a:r>
                <a:r>
                  <a:rPr lang="en-US" altLang="zh-CN" dirty="0"/>
                  <a:t>. As we can see, the conditional neural process operates in three phases on task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𝒯</m:t>
                        </m:r>
                      </m:e>
                      <m:sub>
                        <m:r>
                          <a:rPr lang="en-US" altLang="zh-CN" b="0" i="1" smtClean="0">
                            <a:latin typeface="Cambria Math" panose="02040503050406030204" pitchFamily="18" charset="0"/>
                          </a:rPr>
                          <m:t>𝑗</m:t>
                        </m:r>
                      </m:sub>
                    </m:sSub>
                  </m:oMath>
                </a14:m>
                <a:r>
                  <a:rPr lang="en-US" altLang="zh-CN" dirty="0"/>
                  <a:t>. First, it observes the support set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𝒯</m:t>
                            </m:r>
                          </m:e>
                          <m:sub>
                            <m:r>
                              <a:rPr lang="en-US" altLang="zh-CN" i="1">
                                <a:latin typeface="Cambria Math" panose="02040503050406030204" pitchFamily="18" charset="0"/>
                              </a:rPr>
                              <m:t>𝑗</m:t>
                            </m:r>
                          </m:sub>
                        </m:sSub>
                      </m:sub>
                      <m:sup>
                        <m:r>
                          <a:rPr lang="en-US" altLang="zh-CN" b="0" i="1" smtClean="0">
                            <a:latin typeface="Cambria Math" panose="02040503050406030204" pitchFamily="18" charset="0"/>
                          </a:rPr>
                          <m:t>𝑡𝑟</m:t>
                        </m:r>
                      </m:sup>
                    </m:sSubSup>
                  </m:oMath>
                </a14:m>
                <a:r>
                  <a:rPr lang="en-US" altLang="zh-CN" dirty="0"/>
                  <a:t>, including the ground-truth outputs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𝑦</m:t>
                        </m:r>
                      </m:e>
                      <m:sub>
                        <m:r>
                          <a:rPr lang="en-US" altLang="zh-CN" b="0" i="1" smtClean="0">
                            <a:latin typeface="Cambria Math" panose="02040503050406030204" pitchFamily="18" charset="0"/>
                          </a:rPr>
                          <m:t>𝑖</m:t>
                        </m:r>
                      </m:sub>
                    </m:sSub>
                  </m:oMath>
                </a14:m>
                <a:r>
                  <a:rPr lang="en-US" altLang="zh-CN" dirty="0"/>
                  <a:t>. Second, these representations are aggregated using operator a to produce a single representation </a:t>
                </a:r>
                <a14:m>
                  <m:oMath xmlns:m="http://schemas.openxmlformats.org/officeDocument/2006/math">
                    <m:r>
                      <a:rPr lang="en-US" altLang="zh-CN" i="1">
                        <a:latin typeface="Cambria Math" panose="02040503050406030204" pitchFamily="18" charset="0"/>
                      </a:rPr>
                      <m:t>𝑟</m:t>
                    </m:r>
                  </m:oMath>
                </a14:m>
                <a:r>
                  <a:rPr lang="zh-CN" altLang="en-US" dirty="0"/>
                  <a:t> </a:t>
                </a:r>
                <a:r>
                  <a:rPr lang="en-US" altLang="zh-CN" dirty="0"/>
                  <a:t>of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𝐷</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𝒯</m:t>
                            </m:r>
                          </m:e>
                          <m:sub>
                            <m:r>
                              <a:rPr lang="en-US" altLang="zh-CN" i="1">
                                <a:latin typeface="Cambria Math" panose="02040503050406030204" pitchFamily="18" charset="0"/>
                              </a:rPr>
                              <m:t>𝑗</m:t>
                            </m:r>
                          </m:sub>
                        </m:sSub>
                      </m:sub>
                      <m:sup>
                        <m:r>
                          <a:rPr lang="en-US" altLang="zh-CN" i="1">
                            <a:latin typeface="Cambria Math" panose="02040503050406030204" pitchFamily="18" charset="0"/>
                          </a:rPr>
                          <m:t>𝑡𝑟</m:t>
                        </m:r>
                      </m:sup>
                    </m:sSubSup>
                  </m:oMath>
                </a14:m>
                <a:r>
                  <a:rPr lang="en-US" altLang="zh-CN" dirty="0"/>
                  <a:t>. Third, a neural network </a:t>
                </a:r>
                <a14:m>
                  <m:oMath xmlns:m="http://schemas.openxmlformats.org/officeDocument/2006/math">
                    <m:sSub>
                      <m:sSubPr>
                        <m:ctrlPr>
                          <a:rPr lang="en-US" altLang="zh-CN" i="1">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ℊ</m:t>
                        </m:r>
                      </m:e>
                      <m:sub>
                        <m:r>
                          <a:rPr lang="zh-CN" altLang="en-US" i="1" smtClean="0">
                            <a:latin typeface="Cambria Math" panose="02040503050406030204" pitchFamily="18" charset="0"/>
                          </a:rPr>
                          <m:t>𝜙</m:t>
                        </m:r>
                      </m:sub>
                    </m:sSub>
                  </m:oMath>
                </a14:m>
                <a:r>
                  <a:rPr lang="zh-CN" altLang="en-US" dirty="0"/>
                  <a:t> </a:t>
                </a:r>
                <a:r>
                  <a:rPr lang="en-US" altLang="zh-CN" dirty="0"/>
                  <a:t>processes this single representation </a:t>
                </a:r>
                <a14:m>
                  <m:oMath xmlns:m="http://schemas.openxmlformats.org/officeDocument/2006/math">
                    <m:r>
                      <a:rPr lang="en-US" altLang="zh-CN" i="1">
                        <a:latin typeface="Cambria Math" panose="02040503050406030204" pitchFamily="18" charset="0"/>
                      </a:rPr>
                      <m:t>𝑟</m:t>
                    </m:r>
                  </m:oMath>
                </a14:m>
                <a:r>
                  <a:rPr lang="en-US" altLang="zh-CN" dirty="0"/>
                  <a:t>, new inputs </a:t>
                </a:r>
                <a14:m>
                  <m:oMath xmlns:m="http://schemas.openxmlformats.org/officeDocument/2006/math">
                    <m:r>
                      <a:rPr lang="en-US" altLang="zh-CN" b="0" i="1" smtClean="0">
                        <a:latin typeface="Cambria Math" panose="02040503050406030204" pitchFamily="18" charset="0"/>
                      </a:rPr>
                      <m:t>𝑥</m:t>
                    </m:r>
                  </m:oMath>
                </a14:m>
                <a:r>
                  <a:rPr lang="en-US" altLang="zh-CN" dirty="0"/>
                  <a:t>, and produces predictions </a:t>
                </a:r>
                <a14:m>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𝑦</m:t>
                        </m:r>
                      </m:e>
                    </m:acc>
                  </m:oMath>
                </a14:m>
                <a:r>
                  <a:rPr lang="en-US" altLang="zh-CN" dirty="0"/>
                  <a:t>.</a:t>
                </a:r>
                <a:endParaRPr lang="zh-CN" altLang="en-US" dirty="0"/>
              </a:p>
            </p:txBody>
          </p:sp>
        </mc:Choice>
        <mc:Fallback xmlns="">
          <p:sp>
            <p:nvSpPr>
              <p:cNvPr id="2" name="矩形 1">
                <a:extLst>
                  <a:ext uri="{FF2B5EF4-FFF2-40B4-BE49-F238E27FC236}">
                    <a16:creationId xmlns:a16="http://schemas.microsoft.com/office/drawing/2014/main" id="{832624AD-3CFF-436D-960A-0E4B9E785461}"/>
                  </a:ext>
                </a:extLst>
              </p:cNvPr>
              <p:cNvSpPr>
                <a:spLocks noRot="1" noChangeAspect="1" noMove="1" noResize="1" noEditPoints="1" noAdjustHandles="1" noChangeArrowheads="1" noChangeShapeType="1" noTextEdit="1"/>
              </p:cNvSpPr>
              <p:nvPr/>
            </p:nvSpPr>
            <p:spPr>
              <a:xfrm>
                <a:off x="457200" y="969819"/>
                <a:ext cx="11277600" cy="1623521"/>
              </a:xfrm>
              <a:prstGeom prst="rect">
                <a:avLst/>
              </a:prstGeom>
              <a:blipFill>
                <a:blip r:embed="rId3"/>
                <a:stretch>
                  <a:fillRect l="-432" t="-1880" b="-5263"/>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8BA20773-411A-4135-9D71-0DBE97115025}"/>
              </a:ext>
            </a:extLst>
          </p:cNvPr>
          <p:cNvPicPr>
            <a:picLocks noChangeAspect="1"/>
          </p:cNvPicPr>
          <p:nvPr/>
        </p:nvPicPr>
        <p:blipFill>
          <a:blip r:embed="rId4"/>
          <a:stretch>
            <a:fillRect/>
          </a:stretch>
        </p:blipFill>
        <p:spPr>
          <a:xfrm>
            <a:off x="3595687" y="3073400"/>
            <a:ext cx="5000625" cy="2743200"/>
          </a:xfrm>
          <a:prstGeom prst="rect">
            <a:avLst/>
          </a:prstGeom>
        </p:spPr>
      </p:pic>
    </p:spTree>
    <p:extLst>
      <p:ext uri="{BB962C8B-B14F-4D97-AF65-F5344CB8AC3E}">
        <p14:creationId xmlns:p14="http://schemas.microsoft.com/office/powerpoint/2010/main" val="13744433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15637" y="110837"/>
            <a:ext cx="3911648" cy="400110"/>
          </a:xfrm>
          <a:prstGeom prst="rect">
            <a:avLst/>
          </a:prstGeom>
          <a:noFill/>
        </p:spPr>
        <p:txBody>
          <a:bodyPr wrap="none" rtlCol="0">
            <a:spAutoFit/>
          </a:bodyPr>
          <a:lstStyle/>
          <a:p>
            <a:r>
              <a:rPr lang="en-US" altLang="zh-CN" sz="2000" b="1" dirty="0"/>
              <a:t>Model-based </a:t>
            </a:r>
            <a:r>
              <a:rPr lang="en-US" altLang="zh-CN" sz="2000" b="1" dirty="0">
                <a:solidFill>
                  <a:srgbClr val="000000"/>
                </a:solidFill>
                <a:latin typeface="等线" panose="02010600030101010101" pitchFamily="2" charset="-122"/>
              </a:rPr>
              <a:t>Neural statistician</a:t>
            </a: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CD0859D5-9831-403A-955E-22BF1547B5E3}"/>
                  </a:ext>
                </a:extLst>
              </p:cNvPr>
              <p:cNvSpPr/>
              <p:nvPr/>
            </p:nvSpPr>
            <p:spPr>
              <a:xfrm>
                <a:off x="415637" y="640255"/>
                <a:ext cx="11074400" cy="3423758"/>
              </a:xfrm>
              <a:prstGeom prst="rect">
                <a:avLst/>
              </a:prstGeom>
            </p:spPr>
            <p:txBody>
              <a:bodyPr wrap="square">
                <a:spAutoFit/>
              </a:bodyPr>
              <a:lstStyle/>
              <a:p>
                <a:pPr marL="285750" indent="-285750" algn="just">
                  <a:buFont typeface="Wingdings" panose="05000000000000000000" pitchFamily="2" charset="2"/>
                  <a:buChar char="l"/>
                </a:pPr>
                <a:r>
                  <a:rPr lang="en-US" altLang="zh-CN" dirty="0"/>
                  <a:t>A neural statistician learns to compute summary statistics, or </a:t>
                </a:r>
                <a:r>
                  <a:rPr lang="en-US" altLang="zh-CN" dirty="0">
                    <a:solidFill>
                      <a:srgbClr val="FF0000"/>
                    </a:solidFill>
                  </a:rPr>
                  <a:t>meta-features, of data sets</a:t>
                </a:r>
                <a:r>
                  <a:rPr lang="en-US" altLang="zh-CN" dirty="0"/>
                  <a:t> in an unsupervised manner. These latent embeddings can then later be used for making predictions. </a:t>
                </a:r>
              </a:p>
              <a:p>
                <a:pPr marL="285750" indent="-285750" algn="just">
                  <a:buFont typeface="Wingdings" panose="05000000000000000000" pitchFamily="2" charset="2"/>
                  <a:buChar char="l"/>
                </a:pPr>
                <a:r>
                  <a:rPr lang="en-US" altLang="zh-CN" dirty="0"/>
                  <a:t>In the learning phase, the model attempts to produce generative models </a:t>
                </a:r>
                <a14:m>
                  <m:oMath xmlns:m="http://schemas.openxmlformats.org/officeDocument/2006/math">
                    <m:sSub>
                      <m:sSubPr>
                        <m:ctrlPr>
                          <a:rPr lang="en-US" altLang="zh-CN" i="1" smtClean="0">
                            <a:latin typeface="Cambria Math" panose="02040503050406030204" pitchFamily="18" charset="0"/>
                          </a:rPr>
                        </m:ctrlPr>
                      </m:sSubPr>
                      <m:e>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𝑃</m:t>
                            </m:r>
                          </m:e>
                        </m:acc>
                      </m:e>
                      <m:sub>
                        <m:r>
                          <a:rPr lang="en-US" altLang="zh-CN" b="0" i="1" smtClean="0">
                            <a:latin typeface="Cambria Math" panose="02040503050406030204" pitchFamily="18" charset="0"/>
                          </a:rPr>
                          <m:t>𝑖</m:t>
                        </m:r>
                      </m:sub>
                    </m:sSub>
                  </m:oMath>
                </a14:m>
                <a:r>
                  <a:rPr lang="zh-CN" altLang="en-US" dirty="0"/>
                  <a:t> </a:t>
                </a:r>
                <a:r>
                  <a:rPr lang="en-US" altLang="zh-CN" dirty="0"/>
                  <a:t>for every data set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sub>
                    </m:sSub>
                  </m:oMath>
                </a14:m>
                <a:r>
                  <a:rPr lang="en-US" altLang="zh-CN" dirty="0"/>
                  <a:t>. The key assumption is that there exists a generative process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𝑃</m:t>
                        </m:r>
                      </m:e>
                      <m:sub>
                        <m:r>
                          <a:rPr lang="en-US" altLang="zh-CN" b="0" i="1" smtClean="0">
                            <a:latin typeface="Cambria Math" panose="02040503050406030204" pitchFamily="18" charset="0"/>
                          </a:rPr>
                          <m:t>𝑖</m:t>
                        </m:r>
                      </m:sub>
                    </m:sSub>
                  </m:oMath>
                </a14:m>
                <a:r>
                  <a:rPr lang="en-US" altLang="zh-CN" dirty="0"/>
                  <a:t>, which conditioned on a latent context vector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rPr>
                          <m:t>𝑖</m:t>
                        </m:r>
                      </m:sub>
                    </m:sSub>
                  </m:oMath>
                </a14:m>
                <a:r>
                  <a:rPr lang="en-US" altLang="zh-CN" dirty="0"/>
                  <a:t>, can produce a data set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𝐷</m:t>
                        </m:r>
                      </m:e>
                      <m:sub>
                        <m:r>
                          <a:rPr lang="en-US" altLang="zh-CN" i="1">
                            <a:latin typeface="Cambria Math" panose="02040503050406030204" pitchFamily="18" charset="0"/>
                          </a:rPr>
                          <m:t>𝑖</m:t>
                        </m:r>
                      </m:sub>
                    </m:sSub>
                  </m:oMath>
                </a14:m>
                <a:r>
                  <a:rPr lang="en-US" altLang="zh-CN" dirty="0"/>
                  <a:t>. The model uses a variational autoencoder, which consists of an encoder and decoder. The encoder is responsible for producing a distribution over latent vectors </a:t>
                </a:r>
                <a14:m>
                  <m:oMath xmlns:m="http://schemas.openxmlformats.org/officeDocument/2006/math">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𝑞</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oMath>
                </a14:m>
                <a:r>
                  <a:rPr lang="en-US" altLang="zh-CN" dirty="0"/>
                  <a:t>, where </a:t>
                </a:r>
                <a14:m>
                  <m:oMath xmlns:m="http://schemas.openxmlformats.org/officeDocument/2006/math">
                    <m:r>
                      <a:rPr lang="en-US" altLang="zh-CN" i="1">
                        <a:latin typeface="Cambria Math" panose="02040503050406030204" pitchFamily="18" charset="0"/>
                      </a:rPr>
                      <m:t>𝑥</m:t>
                    </m:r>
                  </m:oMath>
                </a14:m>
                <a:r>
                  <a:rPr lang="zh-CN" altLang="en-US" dirty="0"/>
                  <a:t> </a:t>
                </a:r>
                <a:r>
                  <a:rPr lang="en-US" altLang="zh-CN" dirty="0"/>
                  <a:t>is an input vector, and </a:t>
                </a:r>
                <a14:m>
                  <m:oMath xmlns:m="http://schemas.openxmlformats.org/officeDocument/2006/math">
                    <m:r>
                      <a:rPr lang="zh-CN" altLang="en-US" i="1">
                        <a:latin typeface="Cambria Math" panose="02040503050406030204" pitchFamily="18" charset="0"/>
                      </a:rPr>
                      <m:t>𝜙</m:t>
                    </m:r>
                  </m:oMath>
                </a14:m>
                <a:r>
                  <a:rPr lang="zh-CN" altLang="en-US" dirty="0"/>
                  <a:t> </a:t>
                </a:r>
                <a:r>
                  <a:rPr lang="en-US" altLang="zh-CN" dirty="0"/>
                  <a:t>are the encoder parameters. The encoded input </a:t>
                </a:r>
                <a14:m>
                  <m:oMath xmlns:m="http://schemas.openxmlformats.org/officeDocument/2006/math">
                    <m:r>
                      <a:rPr lang="en-US" altLang="zh-CN" i="1">
                        <a:latin typeface="Cambria Math" panose="02040503050406030204" pitchFamily="18" charset="0"/>
                      </a:rPr>
                      <m:t>𝑧</m:t>
                    </m:r>
                  </m:oMath>
                </a14:m>
                <a:r>
                  <a:rPr lang="en-US" altLang="zh-CN" dirty="0"/>
                  <a:t>,</a:t>
                </a:r>
                <a:r>
                  <a:rPr lang="zh-CN" altLang="en-US" dirty="0"/>
                  <a:t> </a:t>
                </a:r>
                <a:r>
                  <a:rPr lang="en-US" altLang="zh-CN" dirty="0"/>
                  <a:t>which is often of lower dimensionality than the original input </a:t>
                </a:r>
                <a14:m>
                  <m:oMath xmlns:m="http://schemas.openxmlformats.org/officeDocument/2006/math">
                    <m:r>
                      <a:rPr lang="en-US" altLang="zh-CN" i="1">
                        <a:latin typeface="Cambria Math" panose="02040503050406030204" pitchFamily="18" charset="0"/>
                      </a:rPr>
                      <m:t>𝑥</m:t>
                    </m:r>
                  </m:oMath>
                </a14:m>
                <a:r>
                  <a:rPr lang="en-US" altLang="zh-CN" dirty="0"/>
                  <a:t>, can then be decoded by the decoder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r>
                      <a:rPr lang="en-US" altLang="zh-CN" b="0" i="1" smtClean="0">
                        <a:latin typeface="Cambria Math" panose="02040503050406030204" pitchFamily="18" charset="0"/>
                      </a:rPr>
                      <m:t>𝑧</m:t>
                    </m:r>
                    <m:r>
                      <a:rPr lang="en-US" altLang="zh-CN" b="0" i="1" smtClean="0">
                        <a:latin typeface="Cambria Math" panose="02040503050406030204" pitchFamily="18" charset="0"/>
                      </a:rPr>
                      <m:t>;</m:t>
                    </m:r>
                    <m:r>
                      <a:rPr lang="zh-CN" altLang="en-US" b="0" i="1" smtClean="0">
                        <a:latin typeface="Cambria Math" panose="02040503050406030204" pitchFamily="18" charset="0"/>
                      </a:rPr>
                      <m:t>𝜃</m:t>
                    </m:r>
                    <m:r>
                      <a:rPr lang="en-US" altLang="zh-CN" b="0" i="1" smtClean="0">
                        <a:latin typeface="Cambria Math" panose="02040503050406030204" pitchFamily="18" charset="0"/>
                      </a:rPr>
                      <m:t>)</m:t>
                    </m:r>
                  </m:oMath>
                </a14:m>
                <a:r>
                  <a:rPr lang="en-US" altLang="zh-CN" dirty="0"/>
                  <a:t>. Here, </a:t>
                </a:r>
                <a14:m>
                  <m:oMath xmlns:m="http://schemas.openxmlformats.org/officeDocument/2006/math">
                    <m:r>
                      <a:rPr lang="zh-CN" altLang="en-US" i="1">
                        <a:latin typeface="Cambria Math" panose="02040503050406030204" pitchFamily="18" charset="0"/>
                      </a:rPr>
                      <m:t>𝜃</m:t>
                    </m:r>
                  </m:oMath>
                </a14:m>
                <a:r>
                  <a:rPr lang="zh-CN" altLang="en-US" dirty="0"/>
                  <a:t> </a:t>
                </a:r>
                <a:r>
                  <a:rPr lang="en-US" altLang="zh-CN" dirty="0"/>
                  <a:t>are the parameters of the decoder. </a:t>
                </a:r>
              </a:p>
              <a:p>
                <a:pPr marL="285750" indent="-285750" algn="just">
                  <a:buFont typeface="Wingdings" panose="05000000000000000000" pitchFamily="2" charset="2"/>
                  <a:buChar char="l"/>
                </a:pPr>
                <a:r>
                  <a:rPr lang="en-US" altLang="zh-CN" dirty="0"/>
                  <a:t>The neural statistician is trained to minimize a three-component loss function, consisting of the reconstruction loss (how well it models the data), context loss (how well the inferred context </a:t>
                </a:r>
                <a14:m>
                  <m:oMath xmlns:m="http://schemas.openxmlformats.org/officeDocument/2006/math">
                    <m:r>
                      <a:rPr lang="en-US" altLang="zh-CN" i="1">
                        <a:latin typeface="Cambria Math" panose="02040503050406030204" pitchFamily="18" charset="0"/>
                      </a:rPr>
                      <m:t>𝑞</m:t>
                    </m:r>
                    <m:r>
                      <a:rPr lang="en-US" altLang="zh-CN" i="1">
                        <a:latin typeface="Cambria Math" panose="02040503050406030204" pitchFamily="18" charset="0"/>
                      </a:rPr>
                      <m:t>(</m:t>
                    </m:r>
                    <m:r>
                      <a:rPr lang="en-US" altLang="zh-CN" b="0" i="1" smtClean="0">
                        <a:latin typeface="Cambria Math" panose="02040503050406030204" pitchFamily="18" charset="0"/>
                      </a:rPr>
                      <m:t>𝑐</m:t>
                    </m:r>
                    <m:r>
                      <a:rPr lang="en-US" altLang="zh-CN" i="1">
                        <a:latin typeface="Cambria Math" panose="02040503050406030204" pitchFamily="18" charset="0"/>
                      </a:rPr>
                      <m:t>|</m:t>
                    </m:r>
                    <m:r>
                      <a:rPr lang="en-US" altLang="zh-CN" b="0" i="1" smtClean="0">
                        <a:latin typeface="Cambria Math" panose="02040503050406030204" pitchFamily="18" charset="0"/>
                      </a:rPr>
                      <m:t>𝐷</m:t>
                    </m:r>
                    <m:r>
                      <a:rPr lang="en-US" altLang="zh-CN" i="1">
                        <a:latin typeface="Cambria Math" panose="02040503050406030204" pitchFamily="18" charset="0"/>
                      </a:rPr>
                      <m:t>;</m:t>
                    </m:r>
                    <m:r>
                      <a:rPr lang="zh-CN" altLang="en-US" i="1">
                        <a:latin typeface="Cambria Math" panose="02040503050406030204" pitchFamily="18" charset="0"/>
                      </a:rPr>
                      <m:t>𝜙</m:t>
                    </m:r>
                    <m:r>
                      <a:rPr lang="en-US" altLang="zh-CN" i="1">
                        <a:latin typeface="Cambria Math" panose="02040503050406030204" pitchFamily="18" charset="0"/>
                      </a:rPr>
                      <m:t>)</m:t>
                    </m:r>
                  </m:oMath>
                </a14:m>
                <a:r>
                  <a:rPr lang="zh-CN" altLang="en-US" dirty="0"/>
                  <a:t> </a:t>
                </a:r>
                <a:r>
                  <a:rPr lang="en-US" altLang="zh-CN" dirty="0"/>
                  <a:t>corresponds to the prior </a:t>
                </a:r>
                <a14:m>
                  <m:oMath xmlns:m="http://schemas.openxmlformats.org/officeDocument/2006/math">
                    <m:r>
                      <a:rPr lang="en-US" altLang="zh-CN" i="1">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𝑐</m:t>
                    </m:r>
                    <m:r>
                      <a:rPr lang="en-US" altLang="zh-CN" b="0" i="1" smtClean="0">
                        <a:latin typeface="Cambria Math" panose="02040503050406030204" pitchFamily="18" charset="0"/>
                      </a:rPr>
                      <m:t>)</m:t>
                    </m:r>
                  </m:oMath>
                </a14:m>
                <a:r>
                  <a:rPr lang="en-US" altLang="zh-CN" dirty="0"/>
                  <a:t>, and latent loss.</a:t>
                </a:r>
                <a:endParaRPr lang="zh-CN" altLang="en-US" dirty="0"/>
              </a:p>
            </p:txBody>
          </p:sp>
        </mc:Choice>
        <mc:Fallback xmlns="">
          <p:sp>
            <p:nvSpPr>
              <p:cNvPr id="2" name="矩形 1">
                <a:extLst>
                  <a:ext uri="{FF2B5EF4-FFF2-40B4-BE49-F238E27FC236}">
                    <a16:creationId xmlns:a16="http://schemas.microsoft.com/office/drawing/2014/main" id="{CD0859D5-9831-403A-955E-22BF1547B5E3}"/>
                  </a:ext>
                </a:extLst>
              </p:cNvPr>
              <p:cNvSpPr>
                <a:spLocks noRot="1" noChangeAspect="1" noMove="1" noResize="1" noEditPoints="1" noAdjustHandles="1" noChangeArrowheads="1" noChangeShapeType="1" noTextEdit="1"/>
              </p:cNvSpPr>
              <p:nvPr/>
            </p:nvSpPr>
            <p:spPr>
              <a:xfrm>
                <a:off x="415637" y="640255"/>
                <a:ext cx="11074400" cy="3423758"/>
              </a:xfrm>
              <a:prstGeom prst="rect">
                <a:avLst/>
              </a:prstGeom>
              <a:blipFill>
                <a:blip r:embed="rId3"/>
                <a:stretch>
                  <a:fillRect l="-330" t="-890" r="-881" b="-177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BAAE506-7469-45BE-B930-695F4AF44596}"/>
              </a:ext>
            </a:extLst>
          </p:cNvPr>
          <p:cNvPicPr>
            <a:picLocks noChangeAspect="1"/>
          </p:cNvPicPr>
          <p:nvPr/>
        </p:nvPicPr>
        <p:blipFill>
          <a:blip r:embed="rId4"/>
          <a:stretch>
            <a:fillRect/>
          </a:stretch>
        </p:blipFill>
        <p:spPr>
          <a:xfrm>
            <a:off x="4239491" y="4156377"/>
            <a:ext cx="2863273" cy="2535549"/>
          </a:xfrm>
          <a:prstGeom prst="rect">
            <a:avLst/>
          </a:prstGeom>
        </p:spPr>
      </p:pic>
    </p:spTree>
    <p:extLst>
      <p:ext uri="{BB962C8B-B14F-4D97-AF65-F5344CB8AC3E}">
        <p14:creationId xmlns:p14="http://schemas.microsoft.com/office/powerpoint/2010/main" val="154249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0" y="195470"/>
            <a:ext cx="4554452" cy="400110"/>
          </a:xfrm>
          <a:prstGeom prst="rect">
            <a:avLst/>
          </a:prstGeom>
          <a:noFill/>
        </p:spPr>
        <p:txBody>
          <a:bodyPr wrap="none" rtlCol="0">
            <a:spAutoFit/>
          </a:bodyPr>
          <a:lstStyle/>
          <a:p>
            <a:r>
              <a:rPr lang="en-US" altLang="zh-CN" sz="2000" b="1" dirty="0"/>
              <a:t>Keywords for artificial neural network</a:t>
            </a:r>
            <a:endParaRPr lang="zh-CN" altLang="en-US" sz="2000" b="1" dirty="0"/>
          </a:p>
        </p:txBody>
      </p:sp>
      <p:sp>
        <p:nvSpPr>
          <p:cNvPr id="2" name="矩形 1">
            <a:extLst>
              <a:ext uri="{FF2B5EF4-FFF2-40B4-BE49-F238E27FC236}">
                <a16:creationId xmlns:a16="http://schemas.microsoft.com/office/drawing/2014/main" id="{1DEAD239-99E4-4E7F-8F43-EFD5E7C52C8B}"/>
              </a:ext>
            </a:extLst>
          </p:cNvPr>
          <p:cNvSpPr/>
          <p:nvPr/>
        </p:nvSpPr>
        <p:spPr>
          <a:xfrm>
            <a:off x="1227949" y="1996406"/>
            <a:ext cx="1134722" cy="369332"/>
          </a:xfrm>
          <a:prstGeom prst="rect">
            <a:avLst/>
          </a:prstGeom>
        </p:spPr>
        <p:txBody>
          <a:bodyPr wrap="square">
            <a:spAutoFit/>
          </a:bodyPr>
          <a:lstStyle/>
          <a:p>
            <a:r>
              <a:rPr lang="en-US" altLang="zh-CN" dirty="0">
                <a:solidFill>
                  <a:srgbClr val="FF0000"/>
                </a:solidFill>
              </a:rPr>
              <a:t>NEURON</a:t>
            </a:r>
            <a:endParaRPr lang="zh-CN" altLang="en-US" dirty="0">
              <a:solidFill>
                <a:srgbClr val="FF0000"/>
              </a:solidFill>
            </a:endParaRPr>
          </a:p>
        </p:txBody>
      </p:sp>
      <p:sp>
        <p:nvSpPr>
          <p:cNvPr id="6" name="矩形 5">
            <a:extLst>
              <a:ext uri="{FF2B5EF4-FFF2-40B4-BE49-F238E27FC236}">
                <a16:creationId xmlns:a16="http://schemas.microsoft.com/office/drawing/2014/main" id="{D07F9DD6-A763-0627-A993-73E43FBECF42}"/>
              </a:ext>
            </a:extLst>
          </p:cNvPr>
          <p:cNvSpPr/>
          <p:nvPr/>
        </p:nvSpPr>
        <p:spPr>
          <a:xfrm>
            <a:off x="3565235" y="1287459"/>
            <a:ext cx="1554976" cy="369332"/>
          </a:xfrm>
          <a:prstGeom prst="rect">
            <a:avLst/>
          </a:prstGeom>
        </p:spPr>
        <p:txBody>
          <a:bodyPr wrap="square">
            <a:spAutoFit/>
          </a:bodyPr>
          <a:lstStyle/>
          <a:p>
            <a:r>
              <a:rPr lang="en-US" altLang="zh-CN" dirty="0">
                <a:solidFill>
                  <a:schemeClr val="accent5"/>
                </a:solidFill>
              </a:rPr>
              <a:t>FUNCTION</a:t>
            </a:r>
            <a:endParaRPr lang="zh-CN" altLang="en-US" dirty="0">
              <a:solidFill>
                <a:schemeClr val="accent5"/>
              </a:solidFill>
            </a:endParaRPr>
          </a:p>
        </p:txBody>
      </p:sp>
      <p:sp>
        <p:nvSpPr>
          <p:cNvPr id="8" name="矩形 7">
            <a:extLst>
              <a:ext uri="{FF2B5EF4-FFF2-40B4-BE49-F238E27FC236}">
                <a16:creationId xmlns:a16="http://schemas.microsoft.com/office/drawing/2014/main" id="{E428026E-74D2-408E-F45A-D8FA92C1D2F8}"/>
              </a:ext>
            </a:extLst>
          </p:cNvPr>
          <p:cNvSpPr/>
          <p:nvPr/>
        </p:nvSpPr>
        <p:spPr>
          <a:xfrm>
            <a:off x="6223613" y="1811740"/>
            <a:ext cx="1497988" cy="369332"/>
          </a:xfrm>
          <a:prstGeom prst="rect">
            <a:avLst/>
          </a:prstGeom>
        </p:spPr>
        <p:txBody>
          <a:bodyPr wrap="square">
            <a:spAutoFit/>
          </a:bodyPr>
          <a:lstStyle/>
          <a:p>
            <a:r>
              <a:rPr lang="en-US" altLang="zh-CN" dirty="0">
                <a:solidFill>
                  <a:schemeClr val="accent2"/>
                </a:solidFill>
              </a:rPr>
              <a:t>STRUCTURE</a:t>
            </a:r>
            <a:endParaRPr lang="zh-CN" altLang="en-US" dirty="0">
              <a:solidFill>
                <a:schemeClr val="accent2"/>
              </a:solidFill>
            </a:endParaRPr>
          </a:p>
        </p:txBody>
      </p:sp>
      <p:sp>
        <p:nvSpPr>
          <p:cNvPr id="10" name="矩形 9">
            <a:extLst>
              <a:ext uri="{FF2B5EF4-FFF2-40B4-BE49-F238E27FC236}">
                <a16:creationId xmlns:a16="http://schemas.microsoft.com/office/drawing/2014/main" id="{51598BE6-E6AD-0A0F-AD31-4879CC99D59C}"/>
              </a:ext>
            </a:extLst>
          </p:cNvPr>
          <p:cNvSpPr/>
          <p:nvPr/>
        </p:nvSpPr>
        <p:spPr>
          <a:xfrm>
            <a:off x="9126879" y="2691908"/>
            <a:ext cx="2034960" cy="646331"/>
          </a:xfrm>
          <a:prstGeom prst="rect">
            <a:avLst/>
          </a:prstGeom>
        </p:spPr>
        <p:txBody>
          <a:bodyPr wrap="square">
            <a:spAutoFit/>
          </a:bodyPr>
          <a:lstStyle/>
          <a:p>
            <a:r>
              <a:rPr lang="en-US" altLang="zh-CN" dirty="0"/>
              <a:t>SELF-ORANIZING FEATURE MAP</a:t>
            </a:r>
            <a:endParaRPr lang="zh-CN" altLang="en-US" dirty="0"/>
          </a:p>
        </p:txBody>
      </p:sp>
      <p:sp>
        <p:nvSpPr>
          <p:cNvPr id="12" name="矩形 11">
            <a:extLst>
              <a:ext uri="{FF2B5EF4-FFF2-40B4-BE49-F238E27FC236}">
                <a16:creationId xmlns:a16="http://schemas.microsoft.com/office/drawing/2014/main" id="{8CE29F69-EF09-4B17-628D-4544F2573418}"/>
              </a:ext>
            </a:extLst>
          </p:cNvPr>
          <p:cNvSpPr/>
          <p:nvPr/>
        </p:nvSpPr>
        <p:spPr>
          <a:xfrm>
            <a:off x="5587263" y="3076048"/>
            <a:ext cx="1916545" cy="646331"/>
          </a:xfrm>
          <a:prstGeom prst="rect">
            <a:avLst/>
          </a:prstGeom>
        </p:spPr>
        <p:txBody>
          <a:bodyPr wrap="square">
            <a:spAutoFit/>
          </a:bodyPr>
          <a:lstStyle/>
          <a:p>
            <a:r>
              <a:rPr lang="en-US" altLang="zh-CN" dirty="0">
                <a:solidFill>
                  <a:srgbClr val="FF0000"/>
                </a:solidFill>
              </a:rPr>
              <a:t>MULTI-LAYER PERCEPTION</a:t>
            </a:r>
            <a:endParaRPr lang="zh-CN" altLang="en-US" dirty="0">
              <a:solidFill>
                <a:srgbClr val="FF0000"/>
              </a:solidFill>
            </a:endParaRPr>
          </a:p>
        </p:txBody>
      </p:sp>
      <p:sp>
        <p:nvSpPr>
          <p:cNvPr id="14" name="矩形 13">
            <a:extLst>
              <a:ext uri="{FF2B5EF4-FFF2-40B4-BE49-F238E27FC236}">
                <a16:creationId xmlns:a16="http://schemas.microsoft.com/office/drawing/2014/main" id="{CFE8D72D-A6B2-A42E-6792-5566DC8D939B}"/>
              </a:ext>
            </a:extLst>
          </p:cNvPr>
          <p:cNvSpPr/>
          <p:nvPr/>
        </p:nvSpPr>
        <p:spPr>
          <a:xfrm>
            <a:off x="8355642" y="4926735"/>
            <a:ext cx="2136867" cy="646331"/>
          </a:xfrm>
          <a:prstGeom prst="rect">
            <a:avLst/>
          </a:prstGeom>
        </p:spPr>
        <p:txBody>
          <a:bodyPr wrap="square">
            <a:spAutoFit/>
          </a:bodyPr>
          <a:lstStyle/>
          <a:p>
            <a:r>
              <a:rPr lang="en-US" altLang="zh-CN" dirty="0">
                <a:solidFill>
                  <a:schemeClr val="accent2">
                    <a:lumMod val="75000"/>
                  </a:schemeClr>
                </a:solidFill>
              </a:rPr>
              <a:t>RADIAL BASIS FUNCTION</a:t>
            </a:r>
            <a:endParaRPr lang="zh-CN" altLang="en-US" dirty="0">
              <a:solidFill>
                <a:schemeClr val="accent2">
                  <a:lumMod val="75000"/>
                </a:schemeClr>
              </a:solidFill>
            </a:endParaRPr>
          </a:p>
        </p:txBody>
      </p:sp>
      <p:sp>
        <p:nvSpPr>
          <p:cNvPr id="16" name="矩形 15">
            <a:extLst>
              <a:ext uri="{FF2B5EF4-FFF2-40B4-BE49-F238E27FC236}">
                <a16:creationId xmlns:a16="http://schemas.microsoft.com/office/drawing/2014/main" id="{F8F28769-BF6E-05F9-C6A1-7659D22EC409}"/>
              </a:ext>
            </a:extLst>
          </p:cNvPr>
          <p:cNvSpPr/>
          <p:nvPr/>
        </p:nvSpPr>
        <p:spPr>
          <a:xfrm>
            <a:off x="2814259" y="2429717"/>
            <a:ext cx="2034961" cy="369332"/>
          </a:xfrm>
          <a:prstGeom prst="rect">
            <a:avLst/>
          </a:prstGeom>
        </p:spPr>
        <p:txBody>
          <a:bodyPr wrap="square">
            <a:spAutoFit/>
          </a:bodyPr>
          <a:lstStyle/>
          <a:p>
            <a:r>
              <a:rPr lang="en-US" altLang="zh-CN" dirty="0">
                <a:solidFill>
                  <a:schemeClr val="accent6">
                    <a:lumMod val="75000"/>
                  </a:schemeClr>
                </a:solidFill>
              </a:rPr>
              <a:t>FEEDFORWARD</a:t>
            </a:r>
            <a:endParaRPr lang="zh-CN" altLang="en-US" dirty="0">
              <a:solidFill>
                <a:schemeClr val="accent6">
                  <a:lumMod val="75000"/>
                </a:schemeClr>
              </a:solidFill>
            </a:endParaRPr>
          </a:p>
        </p:txBody>
      </p:sp>
      <p:sp>
        <p:nvSpPr>
          <p:cNvPr id="18" name="矩形 17">
            <a:extLst>
              <a:ext uri="{FF2B5EF4-FFF2-40B4-BE49-F238E27FC236}">
                <a16:creationId xmlns:a16="http://schemas.microsoft.com/office/drawing/2014/main" id="{65CBEAD7-1B15-CE79-B52F-44F72BC18ECE}"/>
              </a:ext>
            </a:extLst>
          </p:cNvPr>
          <p:cNvSpPr/>
          <p:nvPr/>
        </p:nvSpPr>
        <p:spPr>
          <a:xfrm>
            <a:off x="1944561" y="3818675"/>
            <a:ext cx="1887178" cy="646331"/>
          </a:xfrm>
          <a:prstGeom prst="rect">
            <a:avLst/>
          </a:prstGeom>
        </p:spPr>
        <p:txBody>
          <a:bodyPr wrap="square">
            <a:spAutoFit/>
          </a:bodyPr>
          <a:lstStyle/>
          <a:p>
            <a:r>
              <a:rPr lang="en-US" altLang="zh-CN" dirty="0">
                <a:solidFill>
                  <a:srgbClr val="7030A0"/>
                </a:solidFill>
              </a:rPr>
              <a:t>FEEDBACK (RECURRENT)</a:t>
            </a:r>
            <a:endParaRPr lang="zh-CN" altLang="en-US" dirty="0">
              <a:solidFill>
                <a:srgbClr val="7030A0"/>
              </a:solidFill>
            </a:endParaRPr>
          </a:p>
        </p:txBody>
      </p:sp>
      <p:sp>
        <p:nvSpPr>
          <p:cNvPr id="20" name="矩形 19">
            <a:extLst>
              <a:ext uri="{FF2B5EF4-FFF2-40B4-BE49-F238E27FC236}">
                <a16:creationId xmlns:a16="http://schemas.microsoft.com/office/drawing/2014/main" id="{B3797EA9-B673-B201-65A8-5D82AE661841}"/>
              </a:ext>
            </a:extLst>
          </p:cNvPr>
          <p:cNvSpPr/>
          <p:nvPr/>
        </p:nvSpPr>
        <p:spPr>
          <a:xfrm>
            <a:off x="4598815" y="4924210"/>
            <a:ext cx="2492338" cy="646331"/>
          </a:xfrm>
          <a:prstGeom prst="rect">
            <a:avLst/>
          </a:prstGeom>
        </p:spPr>
        <p:txBody>
          <a:bodyPr wrap="square">
            <a:spAutoFit/>
          </a:bodyPr>
          <a:lstStyle/>
          <a:p>
            <a:r>
              <a:rPr lang="en-US" altLang="zh-CN" dirty="0">
                <a:solidFill>
                  <a:srgbClr val="00B050"/>
                </a:solidFill>
              </a:rPr>
              <a:t>BACK-PROPAGATION (BP)</a:t>
            </a:r>
            <a:endParaRPr lang="zh-CN" altLang="en-US" dirty="0">
              <a:solidFill>
                <a:srgbClr val="00B050"/>
              </a:solidFill>
            </a:endParaRPr>
          </a:p>
        </p:txBody>
      </p:sp>
      <p:sp>
        <p:nvSpPr>
          <p:cNvPr id="5" name="矩形 4">
            <a:extLst>
              <a:ext uri="{FF2B5EF4-FFF2-40B4-BE49-F238E27FC236}">
                <a16:creationId xmlns:a16="http://schemas.microsoft.com/office/drawing/2014/main" id="{2D5ED87F-FEDC-29D8-7999-A98E362EEFA5}"/>
              </a:ext>
            </a:extLst>
          </p:cNvPr>
          <p:cNvSpPr/>
          <p:nvPr/>
        </p:nvSpPr>
        <p:spPr>
          <a:xfrm>
            <a:off x="1227949" y="5111401"/>
            <a:ext cx="2106378" cy="369332"/>
          </a:xfrm>
          <a:prstGeom prst="rect">
            <a:avLst/>
          </a:prstGeom>
        </p:spPr>
        <p:txBody>
          <a:bodyPr wrap="square">
            <a:spAutoFit/>
          </a:bodyPr>
          <a:lstStyle/>
          <a:p>
            <a:r>
              <a:rPr lang="en-US" altLang="zh-CN" dirty="0">
                <a:solidFill>
                  <a:srgbClr val="C00000"/>
                </a:solidFill>
              </a:rPr>
              <a:t>DEEP</a:t>
            </a:r>
            <a:endParaRPr lang="zh-CN" altLang="en-US" dirty="0">
              <a:solidFill>
                <a:srgbClr val="C00000"/>
              </a:solidFill>
            </a:endParaRPr>
          </a:p>
        </p:txBody>
      </p:sp>
    </p:spTree>
    <p:extLst>
      <p:ext uri="{BB962C8B-B14F-4D97-AF65-F5344CB8AC3E}">
        <p14:creationId xmlns:p14="http://schemas.microsoft.com/office/powerpoint/2010/main" val="2009627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12540" y="812800"/>
            <a:ext cx="3211135" cy="400110"/>
          </a:xfrm>
          <a:prstGeom prst="rect">
            <a:avLst/>
          </a:prstGeom>
          <a:noFill/>
        </p:spPr>
        <p:txBody>
          <a:bodyPr wrap="none" rtlCol="0">
            <a:spAutoFit/>
          </a:bodyPr>
          <a:lstStyle/>
          <a:p>
            <a:r>
              <a:rPr lang="en-US" altLang="zh-CN" sz="2000" b="1" dirty="0"/>
              <a:t>Model-based Conclusions</a:t>
            </a:r>
          </a:p>
        </p:txBody>
      </p:sp>
      <p:sp>
        <p:nvSpPr>
          <p:cNvPr id="3" name="矩形 2">
            <a:extLst>
              <a:ext uri="{FF2B5EF4-FFF2-40B4-BE49-F238E27FC236}">
                <a16:creationId xmlns:a16="http://schemas.microsoft.com/office/drawing/2014/main" id="{7AFBBC38-ADA8-4857-B3C8-CF6BF610A0F5}"/>
              </a:ext>
            </a:extLst>
          </p:cNvPr>
          <p:cNvSpPr/>
          <p:nvPr/>
        </p:nvSpPr>
        <p:spPr>
          <a:xfrm>
            <a:off x="912540" y="1923901"/>
            <a:ext cx="10366919" cy="2585323"/>
          </a:xfrm>
          <a:prstGeom prst="rect">
            <a:avLst/>
          </a:prstGeom>
        </p:spPr>
        <p:txBody>
          <a:bodyPr wrap="square">
            <a:spAutoFit/>
          </a:bodyPr>
          <a:lstStyle/>
          <a:p>
            <a:pPr marL="285750" indent="-285750" algn="just">
              <a:buFont typeface="Wingdings" panose="05000000000000000000" pitchFamily="2" charset="2"/>
              <a:buChar char="l"/>
            </a:pPr>
            <a:r>
              <a:rPr lang="en-US" altLang="zh-CN" dirty="0"/>
              <a:t>Despite apparent differences, they all build on the notion of </a:t>
            </a:r>
            <a:r>
              <a:rPr lang="en-US" altLang="zh-CN" dirty="0">
                <a:solidFill>
                  <a:srgbClr val="FF0000"/>
                </a:solidFill>
              </a:rPr>
              <a:t>task internalization</a:t>
            </a:r>
            <a:r>
              <a:rPr lang="en-US" altLang="zh-CN" dirty="0"/>
              <a:t>. That is, tasks are processed and represented in the state of the model-based system. This state can then be used to make prediction.</a:t>
            </a:r>
          </a:p>
          <a:p>
            <a:pPr algn="just"/>
            <a:endParaRPr lang="en-US" altLang="zh-CN" dirty="0"/>
          </a:p>
          <a:p>
            <a:pPr marL="285750" indent="-285750" algn="just">
              <a:buFont typeface="Wingdings" panose="05000000000000000000" pitchFamily="2" charset="2"/>
              <a:buChar char="l"/>
            </a:pPr>
            <a:r>
              <a:rPr lang="en-US" altLang="zh-CN" dirty="0"/>
              <a:t>Advantages of model-based approaches include the flexibility of the internal dynamics of the systems, and their broader applicability compared to most metric-based techniques. However, model-based techniques are often outperformed by metric-based techniques in supervised settings, may not perform well when presented with larger data sets, and generalize less well to more distant tasks than optimization-based techniques.  </a:t>
            </a:r>
          </a:p>
        </p:txBody>
      </p:sp>
    </p:spTree>
    <p:extLst>
      <p:ext uri="{BB962C8B-B14F-4D97-AF65-F5344CB8AC3E}">
        <p14:creationId xmlns:p14="http://schemas.microsoft.com/office/powerpoint/2010/main" val="1350210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1855095" y="3075057"/>
            <a:ext cx="8481809" cy="707886"/>
          </a:xfrm>
          <a:prstGeom prst="rect">
            <a:avLst/>
          </a:prstGeom>
          <a:noFill/>
        </p:spPr>
        <p:txBody>
          <a:bodyPr wrap="none" rtlCol="0">
            <a:spAutoFit/>
          </a:bodyPr>
          <a:lstStyle/>
          <a:p>
            <a:r>
              <a:rPr lang="en-US" altLang="zh-CN" sz="4000" b="1" dirty="0"/>
              <a:t>Optimization-based Meta-Learning</a:t>
            </a:r>
          </a:p>
        </p:txBody>
      </p:sp>
    </p:spTree>
    <p:extLst>
      <p:ext uri="{BB962C8B-B14F-4D97-AF65-F5344CB8AC3E}">
        <p14:creationId xmlns:p14="http://schemas.microsoft.com/office/powerpoint/2010/main" val="610832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46592" y="221673"/>
            <a:ext cx="1563248" cy="400110"/>
          </a:xfrm>
          <a:prstGeom prst="rect">
            <a:avLst/>
          </a:prstGeom>
          <a:noFill/>
        </p:spPr>
        <p:txBody>
          <a:bodyPr wrap="none" rtlCol="0">
            <a:spAutoFit/>
          </a:bodyPr>
          <a:lstStyle/>
          <a:p>
            <a:r>
              <a:rPr lang="en-US" altLang="zh-CN" sz="2000" b="1" dirty="0"/>
              <a:t>Approaches</a:t>
            </a:r>
          </a:p>
        </p:txBody>
      </p:sp>
      <p:graphicFrame>
        <p:nvGraphicFramePr>
          <p:cNvPr id="2" name="表格 1">
            <a:extLst>
              <a:ext uri="{FF2B5EF4-FFF2-40B4-BE49-F238E27FC236}">
                <a16:creationId xmlns:a16="http://schemas.microsoft.com/office/drawing/2014/main" id="{A0991D48-6F84-4C7D-BD6D-1560D3A336C6}"/>
              </a:ext>
            </a:extLst>
          </p:cNvPr>
          <p:cNvGraphicFramePr>
            <a:graphicFrameLocks noGrp="1"/>
          </p:cNvGraphicFramePr>
          <p:nvPr>
            <p:extLst>
              <p:ext uri="{D42A27DB-BD31-4B8C-83A1-F6EECF244321}">
                <p14:modId xmlns:p14="http://schemas.microsoft.com/office/powerpoint/2010/main" val="2956074524"/>
              </p:ext>
            </p:extLst>
          </p:nvPr>
        </p:nvGraphicFramePr>
        <p:xfrm>
          <a:off x="246592" y="931802"/>
          <a:ext cx="11698816" cy="4994396"/>
        </p:xfrm>
        <a:graphic>
          <a:graphicData uri="http://schemas.openxmlformats.org/drawingml/2006/table">
            <a:tbl>
              <a:tblPr firstRow="1" bandRow="1">
                <a:tableStyleId>{5C22544A-7EE6-4342-B048-85BDC9FD1C3A}</a:tableStyleId>
              </a:tblPr>
              <a:tblGrid>
                <a:gridCol w="2924704">
                  <a:extLst>
                    <a:ext uri="{9D8B030D-6E8A-4147-A177-3AD203B41FA5}">
                      <a16:colId xmlns:a16="http://schemas.microsoft.com/office/drawing/2014/main" val="3361643475"/>
                    </a:ext>
                  </a:extLst>
                </a:gridCol>
                <a:gridCol w="5279474">
                  <a:extLst>
                    <a:ext uri="{9D8B030D-6E8A-4147-A177-3AD203B41FA5}">
                      <a16:colId xmlns:a16="http://schemas.microsoft.com/office/drawing/2014/main" val="1141214216"/>
                    </a:ext>
                  </a:extLst>
                </a:gridCol>
                <a:gridCol w="2154725">
                  <a:extLst>
                    <a:ext uri="{9D8B030D-6E8A-4147-A177-3AD203B41FA5}">
                      <a16:colId xmlns:a16="http://schemas.microsoft.com/office/drawing/2014/main" val="1927734482"/>
                    </a:ext>
                  </a:extLst>
                </a:gridCol>
                <a:gridCol w="1339913">
                  <a:extLst>
                    <a:ext uri="{9D8B030D-6E8A-4147-A177-3AD203B41FA5}">
                      <a16:colId xmlns:a16="http://schemas.microsoft.com/office/drawing/2014/main" val="2860607093"/>
                    </a:ext>
                  </a:extLst>
                </a:gridCol>
              </a:tblGrid>
              <a:tr h="366883">
                <a:tc>
                  <a:txBody>
                    <a:bodyPr/>
                    <a:lstStyle/>
                    <a:p>
                      <a:pPr algn="ctr" fontAlgn="b"/>
                      <a:r>
                        <a:rPr lang="en-US" sz="1400" u="none" strike="noStrike" dirty="0">
                          <a:effectLst/>
                          <a:latin typeface="Times New Roman" panose="02020603050405020304" pitchFamily="18" charset="0"/>
                          <a:cs typeface="Times New Roman" panose="02020603050405020304" pitchFamily="18" charset="0"/>
                        </a:rPr>
                        <a:t>Name</a:t>
                      </a:r>
                      <a:endPar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key-idea</a:t>
                      </a:r>
                      <a:endPar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endParaRPr>
                    </a:p>
                  </a:txBody>
                  <a:tcPr marL="9525" marR="9525" marT="9525" marB="0" anchor="ctr"/>
                </a:tc>
                <a:tc>
                  <a:txBody>
                    <a:bodyPr/>
                    <a:lstStyle/>
                    <a:p>
                      <a:pPr algn="ctr"/>
                      <a:r>
                        <a:rPr lang="en-US" altLang="zh-CN" sz="1400" dirty="0">
                          <a:latin typeface="Times New Roman" panose="02020603050405020304" pitchFamily="18" charset="0"/>
                          <a:cs typeface="Times New Roman" panose="02020603050405020304" pitchFamily="18" charset="0"/>
                        </a:rPr>
                        <a:t>obj</a:t>
                      </a:r>
                      <a:endParaRPr lang="zh-CN" altLang="en-US" sz="1400" dirty="0">
                        <a:latin typeface="Times New Roman" panose="02020603050405020304" pitchFamily="18"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u="none" strike="noStrike" dirty="0">
                          <a:effectLst/>
                          <a:latin typeface="Times New Roman" panose="02020603050405020304" pitchFamily="18" charset="0"/>
                          <a:cs typeface="Times New Roman" panose="02020603050405020304" pitchFamily="18" charset="0"/>
                        </a:rPr>
                        <a:t>category</a:t>
                      </a:r>
                      <a:endParaRPr lang="en-US" altLang="zh-CN" sz="1400" b="0" i="0" u="none" strike="noStrike"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ctr"/>
                </a:tc>
                <a:extLst>
                  <a:ext uri="{0D108BD9-81ED-4DB2-BD59-A6C34878D82A}">
                    <a16:rowId xmlns:a16="http://schemas.microsoft.com/office/drawing/2014/main" val="2088659366"/>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LSTM optimizer</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RNN proposing weight updates for base-leaner</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Optimizer</a:t>
                      </a:r>
                      <a:endParaRPr lang="zh-CN" altLang="en-US" sz="1400" dirty="0">
                        <a:latin typeface="Times New Roman" panose="02020603050405020304" pitchFamily="18" charset="0"/>
                        <a:cs typeface="Times New Roman" panose="02020603050405020304" pitchFamily="18" charset="0"/>
                      </a:endParaRPr>
                    </a:p>
                  </a:txBody>
                  <a:tcPr anchor="ctr"/>
                </a:tc>
                <a:tc row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a:latin typeface="Times New Roman" panose="02020603050405020304" pitchFamily="18" charset="0"/>
                          <a:cs typeface="Times New Roman" panose="02020603050405020304" pitchFamily="18" charset="0"/>
                        </a:rPr>
                        <a:t>Optimization-</a:t>
                      </a:r>
                      <a:endParaRPr lang="zh-CN" alt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95532913"/>
                  </a:ext>
                </a:extLst>
              </a:tr>
              <a:tr h="366883">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RL optimizer</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View optimization as RL problem </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Optimizer</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936281705"/>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MAML</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Learn initialization weights for fast adaptation</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Initialization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887883127"/>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Meta-SGD</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Learn both the initialization and updates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Initialization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660423159"/>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Reptile</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Move initialization towards task-specific updated weights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Initialization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579572257"/>
                  </a:ext>
                </a:extLst>
              </a:tr>
              <a:tr h="252198">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LEO</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Optimize in lower-dimensional latent parameter space</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Optimizer</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3388785478"/>
                  </a:ext>
                </a:extLst>
              </a:tr>
              <a:tr h="51816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learned Objective function</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Train a network as a loss function for optimizing base learner </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Parametric objective function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2436610915"/>
                  </a:ext>
                </a:extLst>
              </a:tr>
              <a:tr h="773134">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Genetic Loss Optimization</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A genetic algorithm constructs candidate loss functions as trees. The best loss functions from this set then has its coefficients optimized using CMA-ES.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the formula of objective function</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451076602"/>
                  </a:ext>
                </a:extLst>
              </a:tr>
              <a:tr h="420016">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Evolved policy gradients</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Train a network as loss for RL for optimizing policy network</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Loss of policy network</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918380266"/>
                  </a:ext>
                </a:extLst>
              </a:tr>
              <a:tr h="431590">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Stochastic loss function</a:t>
                      </a:r>
                    </a:p>
                  </a:txBody>
                  <a:tcPr marL="9525" marR="9525" marT="9525" marB="0" anchor="ctr"/>
                </a:tc>
                <a:tc>
                  <a:txBody>
                    <a:bodyPr/>
                    <a:lstStyle/>
                    <a:p>
                      <a:pPr algn="l" fontAlgn="ctr"/>
                      <a:r>
                        <a:rPr lang="en-US" sz="1400" b="0" i="0" u="none" strike="noStrike" dirty="0">
                          <a:solidFill>
                            <a:srgbClr val="000000"/>
                          </a:solidFill>
                          <a:effectLst/>
                          <a:latin typeface="Times New Roman" panose="02020603050405020304" pitchFamily="18" charset="0"/>
                          <a:ea typeface="等线" panose="02010600030101010101" pitchFamily="2" charset="-122"/>
                          <a:cs typeface="Times New Roman" panose="02020603050405020304" pitchFamily="18" charset="0"/>
                        </a:rPr>
                        <a:t>Train a network for weighting loss functions</a:t>
                      </a:r>
                    </a:p>
                  </a:txBody>
                  <a:tcPr marL="9525" marR="9525" marT="9525" marB="0" anchor="ctr"/>
                </a:tc>
                <a:tc>
                  <a:txBody>
                    <a:bodyPr/>
                    <a:lstStyle/>
                    <a:p>
                      <a:r>
                        <a:rPr lang="en-US" altLang="zh-CN" sz="1400" dirty="0">
                          <a:latin typeface="Times New Roman" panose="02020603050405020304" pitchFamily="18" charset="0"/>
                          <a:cs typeface="Times New Roman" panose="02020603050405020304" pitchFamily="18" charset="0"/>
                        </a:rPr>
                        <a:t>Objective function selection and weighting</a:t>
                      </a:r>
                      <a:endParaRPr lang="zh-CN" altLang="en-US" sz="1400" dirty="0">
                        <a:latin typeface="Times New Roman" panose="02020603050405020304" pitchFamily="18" charset="0"/>
                        <a:cs typeface="Times New Roman" panose="02020603050405020304" pitchFamily="18" charset="0"/>
                      </a:endParaRPr>
                    </a:p>
                  </a:txBody>
                  <a:tcPr anchor="ctr"/>
                </a:tc>
                <a:tc vMerge="1">
                  <a:txBody>
                    <a:bodyPr/>
                    <a:lstStyle/>
                    <a:p>
                      <a:endParaRPr lang="zh-CN" altLang="en-US" dirty="0"/>
                    </a:p>
                  </a:txBody>
                  <a:tcPr/>
                </a:tc>
                <a:extLst>
                  <a:ext uri="{0D108BD9-81ED-4DB2-BD59-A6C34878D82A}">
                    <a16:rowId xmlns:a16="http://schemas.microsoft.com/office/drawing/2014/main" val="1704199547"/>
                  </a:ext>
                </a:extLst>
              </a:tr>
            </a:tbl>
          </a:graphicData>
        </a:graphic>
      </p:graphicFrame>
    </p:spTree>
    <p:extLst>
      <p:ext uri="{BB962C8B-B14F-4D97-AF65-F5344CB8AC3E}">
        <p14:creationId xmlns:p14="http://schemas.microsoft.com/office/powerpoint/2010/main" val="3466448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85337" y="227083"/>
            <a:ext cx="2087623"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LSTM optimizer</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2296013"/>
              </a:xfrm>
              <a:prstGeom prst="rect">
                <a:avLst/>
              </a:prstGeom>
            </p:spPr>
            <p:txBody>
              <a:bodyPr wrap="square">
                <a:spAutoFit/>
              </a:bodyPr>
              <a:lstStyle/>
              <a:p>
                <a:pPr marL="285750" indent="-285750">
                  <a:buFont typeface="Wingdings" panose="05000000000000000000" pitchFamily="2" charset="2"/>
                  <a:buChar char="l"/>
                </a:pPr>
                <a:r>
                  <a:rPr lang="en-US" altLang="zh-CN" dirty="0"/>
                  <a:t>Standard gradient update rules have the form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𝛼</m:t>
                    </m:r>
                    <m:sSub>
                      <m:sSubPr>
                        <m:ctrlPr>
                          <a:rPr lang="en-US" altLang="zh-CN" b="0" i="1" smtClean="0">
                            <a:latin typeface="Cambria Math" panose="02040503050406030204" pitchFamily="18" charset="0"/>
                            <a:ea typeface="Cambria Math" panose="02040503050406030204" pitchFamily="18" charset="0"/>
                          </a:rPr>
                        </m:ctrlPr>
                      </m:sSubPr>
                      <m:e>
                        <m:r>
                          <m:rPr>
                            <m:sty m:val="p"/>
                          </m:rPr>
                          <a:rPr lang="en-US" altLang="zh-CN" b="0" i="1" smtClean="0">
                            <a:latin typeface="Cambria Math" panose="02040503050406030204" pitchFamily="18" charset="0"/>
                            <a:ea typeface="Cambria Math" panose="02040503050406030204" pitchFamily="18" charset="0"/>
                          </a:rPr>
                          <m:t>∇</m:t>
                        </m:r>
                      </m:e>
                      <m:sub>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𝑡</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𝒯</m:t>
                            </m:r>
                          </m:e>
                          <m:sub>
                            <m:r>
                              <a:rPr lang="en-US" altLang="zh-CN" b="0" i="1" smtClean="0">
                                <a:latin typeface="Cambria Math" panose="02040503050406030204" pitchFamily="18" charset="0"/>
                                <a:ea typeface="Cambria Math" panose="02040503050406030204" pitchFamily="18" charset="0"/>
                              </a:rPr>
                              <m:t>𝑖</m:t>
                            </m:r>
                          </m:sub>
                        </m:sSub>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rPr>
                      <m:t>)</m:t>
                    </m:r>
                  </m:oMath>
                </a14:m>
                <a:r>
                  <a:rPr lang="en-US" altLang="zh-CN" dirty="0"/>
                  <a:t>. The key idea underlying LSTM optimizers is to replace the update term by an update proposed by an :</a:t>
                </a:r>
                <a14:m>
                  <m:oMath xmlns:m="http://schemas.openxmlformats.org/officeDocument/2006/math">
                    <m:r>
                      <a:rPr lang="en-US" altLang="zh-CN" b="0" i="0" smtClean="0">
                        <a:latin typeface="Cambria Math" panose="02040503050406030204" pitchFamily="18" charset="0"/>
                      </a:rPr>
                      <m:t> </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r>
                          <a:rPr lang="en-US" altLang="zh-CN" i="1">
                            <a:latin typeface="Cambria Math" panose="02040503050406030204" pitchFamily="18" charset="0"/>
                            <a:ea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ℊ</m:t>
                        </m:r>
                      </m:e>
                      <m:sub>
                        <m:r>
                          <m:rPr>
                            <m:sty m:val="p"/>
                          </m:rPr>
                          <a:rPr lang="el-GR" altLang="zh-CN" i="1">
                            <a:latin typeface="Cambria Math" panose="02040503050406030204" pitchFamily="18" charset="0"/>
                            <a:ea typeface="Cambria Math" panose="02040503050406030204" pitchFamily="18" charset="0"/>
                          </a:rPr>
                          <m:t>φ</m:t>
                        </m:r>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sub>
                    </m:sSub>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d>
                      <m:dPr>
                        <m:ctrlPr>
                          <a:rPr lang="en-US" altLang="zh-CN" i="1">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e>
                    </m:d>
                    <m:r>
                      <a:rPr lang="en-US" altLang="zh-CN" b="0" i="1" smtClean="0">
                        <a:latin typeface="Cambria Math" panose="02040503050406030204" pitchFamily="18" charset="0"/>
                      </a:rPr>
                      <m:t>)</m:t>
                    </m:r>
                  </m:oMath>
                </a14:m>
                <a:r>
                  <a:rPr lang="en-US" altLang="zh-CN" dirty="0"/>
                  <a:t>. This new update allows the optimization strategy to be tailored to a specific family of tasks. </a:t>
                </a:r>
              </a:p>
              <a:p>
                <a:pPr marL="285750" indent="-285750">
                  <a:spcBef>
                    <a:spcPts val="1000"/>
                  </a:spcBef>
                  <a:buFont typeface="Wingdings" panose="05000000000000000000" pitchFamily="2" charset="2"/>
                  <a:buChar char="l"/>
                </a:pPr>
                <a:r>
                  <a:rPr lang="en-US" altLang="zh-CN" dirty="0"/>
                  <a:t>The loss function used to train an LSTM optimizer is: </a:t>
                </a:r>
                <a14:m>
                  <m:oMath xmlns:m="http://schemas.openxmlformats.org/officeDocument/2006/math">
                    <m:r>
                      <a:rPr lang="en-US" altLang="zh-CN" i="1">
                        <a:latin typeface="Cambria Math" panose="02040503050406030204" pitchFamily="18" charset="0"/>
                        <a:ea typeface="Cambria Math" panose="02040503050406030204" pitchFamily="18" charset="0"/>
                      </a:rPr>
                      <m:t>ℒ</m:t>
                    </m:r>
                    <m:d>
                      <m:dPr>
                        <m:ctrlPr>
                          <a:rPr lang="en-US" altLang="zh-CN" b="0" i="1" smtClean="0">
                            <a:latin typeface="Cambria Math" panose="02040503050406030204" pitchFamily="18" charset="0"/>
                            <a:ea typeface="Cambria Math" panose="02040503050406030204" pitchFamily="18" charset="0"/>
                          </a:rPr>
                        </m:ctrlPr>
                      </m:dPr>
                      <m:e>
                        <m:r>
                          <m:rPr>
                            <m:sty m:val="p"/>
                          </m:rPr>
                          <a:rPr lang="el-GR" altLang="zh-CN" i="1">
                            <a:latin typeface="Cambria Math" panose="02040503050406030204" pitchFamily="18" charset="0"/>
                            <a:ea typeface="Cambria Math" panose="02040503050406030204" pitchFamily="18" charset="0"/>
                          </a:rPr>
                          <m:t>φ</m:t>
                        </m:r>
                      </m:e>
                    </m:d>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sub>
                    </m:sSub>
                    <m:r>
                      <a:rPr lang="en-US" altLang="zh-CN" b="0" i="1" smtClean="0">
                        <a:latin typeface="Cambria Math" panose="02040503050406030204" pitchFamily="18" charset="0"/>
                        <a:ea typeface="Cambria Math" panose="02040503050406030204" pitchFamily="18" charset="0"/>
                      </a:rPr>
                      <m:t>[</m:t>
                    </m:r>
                    <m:nary>
                      <m:naryPr>
                        <m:chr m:val="∑"/>
                        <m:ctrlPr>
                          <a:rPr lang="en-US" altLang="zh-CN" b="0" i="1" smtClean="0">
                            <a:latin typeface="Cambria Math" panose="02040503050406030204" pitchFamily="18" charset="0"/>
                            <a:ea typeface="Cambria Math" panose="02040503050406030204" pitchFamily="18" charset="0"/>
                          </a:rPr>
                        </m:ctrlPr>
                      </m:naryPr>
                      <m:sub>
                        <m:r>
                          <m:rPr>
                            <m:brk m:alnAt="23"/>
                          </m:rP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up>
                        <m:r>
                          <a:rPr lang="en-US" altLang="zh-CN" b="0" i="1" smtClean="0">
                            <a:latin typeface="Cambria Math" panose="02040503050406030204" pitchFamily="18" charset="0"/>
                            <a:ea typeface="Cambria Math" panose="02040503050406030204" pitchFamily="18" charset="0"/>
                          </a:rPr>
                          <m:t>𝑇</m:t>
                        </m:r>
                      </m:sup>
                      <m:e>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𝑤</m:t>
                            </m:r>
                          </m:e>
                          <m:sub>
                            <m:r>
                              <a:rPr lang="en-US" altLang="zh-CN" b="0" i="1" smtClean="0">
                                <a:latin typeface="Cambria Math" panose="02040503050406030204" pitchFamily="18" charset="0"/>
                                <a:ea typeface="Cambria Math" panose="02040503050406030204" pitchFamily="18" charset="0"/>
                              </a:rPr>
                              <m:t>𝑡</m:t>
                            </m:r>
                          </m:sub>
                        </m:sSub>
                      </m:e>
                    </m:nary>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ea typeface="Cambria Math" panose="02040503050406030204" pitchFamily="18" charset="0"/>
                      </a:rPr>
                      <m:t>)]</m:t>
                    </m:r>
                  </m:oMath>
                </a14:m>
                <a:r>
                  <a:rPr lang="en-US" altLang="zh-CN" dirty="0"/>
                  <a:t>, where T is the number of parameter updates that are made, and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𝑤</m:t>
                        </m:r>
                      </m:e>
                      <m:sub>
                        <m:r>
                          <a:rPr lang="en-US" altLang="zh-CN" i="1">
                            <a:latin typeface="Cambria Math" panose="02040503050406030204" pitchFamily="18" charset="0"/>
                            <a:ea typeface="Cambria Math" panose="02040503050406030204" pitchFamily="18" charset="0"/>
                          </a:rPr>
                          <m:t>𝑡</m:t>
                        </m:r>
                      </m:sub>
                    </m:sSub>
                  </m:oMath>
                </a14:m>
                <a:r>
                  <a:rPr lang="en-US" altLang="zh-CN" dirty="0"/>
                  <a:t> are weights indicating the importance of performance after t steps. </a:t>
                </a:r>
                <a:endParaRPr lang="zh-CN" altLang="en-US"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85337" y="776005"/>
                <a:ext cx="10366919" cy="2296013"/>
              </a:xfrm>
              <a:prstGeom prst="rect">
                <a:avLst/>
              </a:prstGeom>
              <a:blipFill>
                <a:blip r:embed="rId3"/>
                <a:stretch>
                  <a:fillRect l="-353" t="-1061" r="-1058" b="-3183"/>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F392B4AD-CDCE-4B2C-A79B-D43FD656C287}"/>
              </a:ext>
            </a:extLst>
          </p:cNvPr>
          <p:cNvPicPr>
            <a:picLocks noChangeAspect="1"/>
          </p:cNvPicPr>
          <p:nvPr/>
        </p:nvPicPr>
        <p:blipFill>
          <a:blip r:embed="rId4"/>
          <a:stretch>
            <a:fillRect/>
          </a:stretch>
        </p:blipFill>
        <p:spPr>
          <a:xfrm>
            <a:off x="2228705" y="3526986"/>
            <a:ext cx="7439025" cy="2628900"/>
          </a:xfrm>
          <a:prstGeom prst="rect">
            <a:avLst/>
          </a:prstGeom>
        </p:spPr>
      </p:pic>
    </p:spTree>
    <p:extLst>
      <p:ext uri="{BB962C8B-B14F-4D97-AF65-F5344CB8AC3E}">
        <p14:creationId xmlns:p14="http://schemas.microsoft.com/office/powerpoint/2010/main" val="227097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00364" y="204282"/>
            <a:ext cx="2398413"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LSTM meta-learner</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2436564"/>
              </a:xfrm>
              <a:prstGeom prst="rect">
                <a:avLst/>
              </a:prstGeom>
            </p:spPr>
            <p:txBody>
              <a:bodyPr wrap="square">
                <a:spAutoFit/>
              </a:bodyPr>
              <a:lstStyle/>
              <a:p>
                <a:pPr marL="285750" indent="-285750">
                  <a:buFont typeface="Wingdings" panose="05000000000000000000" pitchFamily="2" charset="2"/>
                  <a:buChar char="l"/>
                </a:pPr>
                <a:r>
                  <a:rPr lang="en-US" altLang="zh-CN" dirty="0"/>
                  <a:t>Ravi and Larochelle (2017) embed the weights of the base-learner parameters into the cell state of the LSTM. As such, the base-learner parameters </a:t>
                </a:r>
                <a14:m>
                  <m:oMath xmlns:m="http://schemas.openxmlformats.org/officeDocument/2006/math">
                    <m:r>
                      <a:rPr lang="zh-CN" altLang="en-US" i="1">
                        <a:latin typeface="Cambria Math" panose="02040503050406030204" pitchFamily="18" charset="0"/>
                        <a:ea typeface="Cambria Math" panose="02040503050406030204" pitchFamily="18" charset="0"/>
                      </a:rPr>
                      <m:t>𝜃</m:t>
                    </m:r>
                  </m:oMath>
                </a14:m>
                <a:r>
                  <a:rPr lang="en-US" altLang="zh-CN" i="1" dirty="0">
                    <a:latin typeface="Cambria Math" panose="02040503050406030204" pitchFamily="18" charset="0"/>
                  </a:rPr>
                  <a:t> </a:t>
                </a:r>
                <a:r>
                  <a:rPr lang="en-US" altLang="zh-CN" dirty="0"/>
                  <a:t>are literally inside the LSTM memory (cell state). In this way, cell state updates correspond to base-learner parameter updates. The LSTM cell state update rule:</a:t>
                </a:r>
                <a14:m>
                  <m:oMath xmlns:m="http://schemas.openxmlformats.org/officeDocument/2006/math">
                    <m:r>
                      <a:rPr lang="en-US" altLang="zh-CN" b="0" i="0" smtClean="0">
                        <a:latin typeface="Cambria Math" panose="02040503050406030204" pitchFamily="18" charset="0"/>
                      </a:rPr>
                      <m:t> </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b="0" i="1" smtClean="0">
                            <a:latin typeface="Cambria Math" panose="02040503050406030204" pitchFamily="18" charset="0"/>
                            <a:ea typeface="Cambria Math" panose="02040503050406030204" pitchFamily="18" charset="0"/>
                          </a:rPr>
                          <m:t>𝑡</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𝑓</m:t>
                        </m:r>
                      </m:e>
                      <m:sub>
                        <m:r>
                          <a:rPr lang="en-US" altLang="zh-CN" i="1">
                            <a:latin typeface="Cambria Math" panose="02040503050406030204" pitchFamily="18" charset="0"/>
                            <a:ea typeface="Cambria Math" panose="02040503050406030204" pitchFamily="18" charset="0"/>
                          </a:rPr>
                          <m:t>𝑡</m:t>
                        </m:r>
                      </m:sub>
                    </m:sSub>
                    <m:r>
                      <a:rPr lang="en-US" altLang="zh-CN"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𝑐</m:t>
                        </m:r>
                      </m:e>
                      <m:sub>
                        <m:r>
                          <a:rPr lang="en-US" altLang="zh-CN" i="1">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−1</m:t>
                        </m:r>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𝑖</m:t>
                        </m:r>
                      </m:e>
                      <m:sub>
                        <m:r>
                          <a:rPr lang="en-US" altLang="zh-CN" i="1">
                            <a:latin typeface="Cambria Math" panose="02040503050406030204" pitchFamily="18" charset="0"/>
                            <a:ea typeface="Cambria Math" panose="02040503050406030204" pitchFamily="18" charset="0"/>
                          </a:rPr>
                          <m:t>𝑡</m:t>
                        </m:r>
                      </m:sub>
                    </m:sSub>
                    <m:r>
                      <a:rPr lang="en-US" altLang="zh-CN"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smtClean="0">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𝑐</m:t>
                            </m:r>
                          </m:e>
                        </m:acc>
                      </m:e>
                      <m:sub>
                        <m:r>
                          <a:rPr lang="en-US" altLang="zh-CN" i="1">
                            <a:latin typeface="Cambria Math" panose="02040503050406030204" pitchFamily="18" charset="0"/>
                            <a:ea typeface="Cambria Math" panose="02040503050406030204" pitchFamily="18" charset="0"/>
                          </a:rPr>
                          <m:t>𝑡</m:t>
                        </m:r>
                      </m:sub>
                    </m:sSub>
                  </m:oMath>
                </a14:m>
                <a:r>
                  <a:rPr lang="en-US" altLang="zh-CN" dirty="0"/>
                  <a:t>. 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𝑓</m:t>
                        </m:r>
                      </m:e>
                      <m:sub>
                        <m:r>
                          <a:rPr lang="en-US" altLang="zh-CN" i="1">
                            <a:latin typeface="Cambria Math" panose="02040503050406030204" pitchFamily="18" charset="0"/>
                            <a:ea typeface="Cambria Math" panose="02040503050406030204" pitchFamily="18" charset="0"/>
                          </a:rPr>
                          <m:t>𝑡</m:t>
                        </m:r>
                      </m:sub>
                    </m:sSub>
                  </m:oMath>
                </a14:m>
                <a:r>
                  <a:rPr lang="en-US" altLang="zh-CN" dirty="0"/>
                  <a:t> is the forget gate at time t, </a:t>
                </a:r>
                <a14:m>
                  <m:oMath xmlns:m="http://schemas.openxmlformats.org/officeDocument/2006/math">
                    <m:r>
                      <a:rPr lang="en-US" altLang="zh-CN" i="1">
                        <a:latin typeface="Cambria Math" panose="02040503050406030204" pitchFamily="18" charset="0"/>
                        <a:ea typeface="Cambria Math" panose="02040503050406030204" pitchFamily="18" charset="0"/>
                      </a:rPr>
                      <m:t>⨀</m:t>
                    </m:r>
                  </m:oMath>
                </a14:m>
                <a:r>
                  <a:rPr lang="en-US" altLang="zh-CN" dirty="0"/>
                  <a:t> represents the element-wise product,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𝑐</m:t>
                        </m:r>
                      </m:e>
                      <m:sub>
                        <m:r>
                          <a:rPr lang="en-US" altLang="zh-CN" i="1">
                            <a:latin typeface="Cambria Math" panose="02040503050406030204" pitchFamily="18" charset="0"/>
                            <a:ea typeface="Cambria Math" panose="02040503050406030204" pitchFamily="18" charset="0"/>
                          </a:rPr>
                          <m:t>𝑡</m:t>
                        </m:r>
                      </m:sub>
                    </m:sSub>
                  </m:oMath>
                </a14:m>
                <a:r>
                  <a:rPr lang="en-US" altLang="zh-CN" dirty="0"/>
                  <a:t> is the cell state at time t, and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acc>
                          <m:accPr>
                            <m:chr m:val="̅"/>
                            <m:ctrlPr>
                              <a:rPr lang="en-US" altLang="zh-CN" i="1">
                                <a:latin typeface="Cambria Math" panose="02040503050406030204" pitchFamily="18" charset="0"/>
                                <a:ea typeface="Cambria Math" panose="02040503050406030204" pitchFamily="18" charset="0"/>
                              </a:rPr>
                            </m:ctrlPr>
                          </m:accPr>
                          <m:e>
                            <m:r>
                              <a:rPr lang="en-US" altLang="zh-CN" i="1">
                                <a:latin typeface="Cambria Math" panose="02040503050406030204" pitchFamily="18" charset="0"/>
                                <a:ea typeface="Cambria Math" panose="02040503050406030204" pitchFamily="18" charset="0"/>
                              </a:rPr>
                              <m:t>𝑐</m:t>
                            </m:r>
                          </m:e>
                        </m:acc>
                      </m:e>
                      <m:sub>
                        <m:r>
                          <a:rPr lang="en-US" altLang="zh-CN" i="1">
                            <a:latin typeface="Cambria Math" panose="02040503050406030204" pitchFamily="18" charset="0"/>
                            <a:ea typeface="Cambria Math" panose="02040503050406030204" pitchFamily="18" charset="0"/>
                          </a:rPr>
                          <m:t>𝑡</m:t>
                        </m:r>
                      </m:sub>
                    </m:sSub>
                  </m:oMath>
                </a14:m>
                <a:r>
                  <a:rPr lang="en-US" altLang="zh-CN" dirty="0"/>
                  <a:t> the candidate cell state for time step t,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𝑖</m:t>
                        </m:r>
                      </m:e>
                      <m:sub>
                        <m:r>
                          <a:rPr lang="en-US" altLang="zh-CN" i="1">
                            <a:latin typeface="Cambria Math" panose="02040503050406030204" pitchFamily="18" charset="0"/>
                            <a:ea typeface="Cambria Math" panose="02040503050406030204" pitchFamily="18" charset="0"/>
                          </a:rPr>
                          <m:t>𝑡</m:t>
                        </m:r>
                      </m:sub>
                    </m:sSub>
                  </m:oMath>
                </a14:m>
                <a:r>
                  <a:rPr lang="en-US" altLang="zh-CN" dirty="0"/>
                  <a:t> is the input gate at time t. </a:t>
                </a:r>
              </a:p>
              <a:p>
                <a:pPr marL="285750" indent="-285750">
                  <a:spcBef>
                    <a:spcPts val="1000"/>
                  </a:spcBef>
                  <a:buFont typeface="Wingdings" panose="05000000000000000000" pitchFamily="2" charset="2"/>
                  <a:buChar char="l"/>
                </a:pPr>
                <a:r>
                  <a:rPr lang="en-US" altLang="zh-CN" dirty="0"/>
                  <a:t>To prevent an explosion of meta-learner parameters, weight-sharing is used. This implies that the same update rule is applied to every weight at a given time step. </a:t>
                </a:r>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85337" y="776005"/>
                <a:ext cx="10366919" cy="2436564"/>
              </a:xfrm>
              <a:prstGeom prst="rect">
                <a:avLst/>
              </a:prstGeom>
              <a:blipFill>
                <a:blip r:embed="rId3"/>
                <a:stretch>
                  <a:fillRect l="-353" t="-1250" r="-588" b="-3000"/>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1B6A8718-D685-43EF-88CA-90B3959ECFC4}"/>
              </a:ext>
            </a:extLst>
          </p:cNvPr>
          <p:cNvPicPr>
            <a:picLocks noChangeAspect="1"/>
          </p:cNvPicPr>
          <p:nvPr/>
        </p:nvPicPr>
        <p:blipFill>
          <a:blip r:embed="rId4"/>
          <a:stretch>
            <a:fillRect/>
          </a:stretch>
        </p:blipFill>
        <p:spPr>
          <a:xfrm>
            <a:off x="2362200" y="3637396"/>
            <a:ext cx="7467600" cy="2647950"/>
          </a:xfrm>
          <a:prstGeom prst="rect">
            <a:avLst/>
          </a:prstGeom>
        </p:spPr>
      </p:pic>
    </p:spTree>
    <p:extLst>
      <p:ext uri="{BB962C8B-B14F-4D97-AF65-F5344CB8AC3E}">
        <p14:creationId xmlns:p14="http://schemas.microsoft.com/office/powerpoint/2010/main" val="1257011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19083" y="517236"/>
            <a:ext cx="4583499"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Reinforcement learning based optimizer</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519083" y="1662696"/>
                <a:ext cx="10366919" cy="2537169"/>
              </a:xfrm>
              <a:prstGeom prst="rect">
                <a:avLst/>
              </a:prstGeom>
            </p:spPr>
            <p:txBody>
              <a:bodyPr wrap="square">
                <a:spAutoFit/>
              </a:bodyPr>
              <a:lstStyle/>
              <a:p>
                <a:r>
                  <a:rPr lang="en-US" altLang="zh-CN" dirty="0"/>
                  <a:t>Li and Malik (2018) proposed a framework that casts optimization as a reinforcement learning problem. </a:t>
                </a:r>
              </a:p>
              <a:p>
                <a:endParaRPr lang="en-US" altLang="zh-CN" dirty="0"/>
              </a:p>
              <a:p>
                <a:pPr marL="285750" indent="-285750">
                  <a:buFont typeface="Wingdings" panose="05000000000000000000" pitchFamily="2" charset="2"/>
                  <a:buChar char="l"/>
                </a:pPr>
                <a:r>
                  <a:rPr lang="en-US" altLang="zh-CN" dirty="0"/>
                  <a:t>At a high-level, an optimization algorithm g takes as input an initial set of weights </a:t>
                </a: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0</m:t>
                        </m:r>
                      </m:sub>
                    </m:sSub>
                  </m:oMath>
                </a14:m>
                <a:r>
                  <a:rPr lang="en-US" altLang="zh-CN" dirty="0"/>
                  <a:t> and a task </a:t>
                </a:r>
                <a14:m>
                  <m:oMath xmlns:m="http://schemas.openxmlformats.org/officeDocument/2006/math">
                    <m:sSub>
                      <m:sSubPr>
                        <m:ctrlPr>
                          <a:rPr lang="en-US" altLang="zh-CN" i="1" smtClean="0">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b="0" i="1" smtClean="0">
                            <a:latin typeface="Cambria Math" panose="02040503050406030204" pitchFamily="18" charset="0"/>
                            <a:ea typeface="Cambria Math" panose="02040503050406030204" pitchFamily="18" charset="0"/>
                          </a:rPr>
                          <m:t>𝑖</m:t>
                        </m:r>
                      </m:sub>
                    </m:sSub>
                  </m:oMath>
                </a14:m>
                <a:r>
                  <a:rPr lang="en-US" altLang="zh-CN" dirty="0"/>
                  <a:t> with the corresponding loss function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oMath>
                </a14:m>
                <a:r>
                  <a:rPr lang="en-US" altLang="zh-CN" dirty="0"/>
                  <a:t>, and produces a sequence of new weights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𝑇</m:t>
                        </m:r>
                      </m:sub>
                    </m:sSub>
                  </m:oMath>
                </a14:m>
                <a:r>
                  <a:rPr lang="en-US" altLang="zh-CN" dirty="0"/>
                  <a:t>, where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𝑇</m:t>
                        </m:r>
                      </m:sub>
                    </m:sSub>
                  </m:oMath>
                </a14:m>
                <a:r>
                  <a:rPr lang="en-US" altLang="zh-CN" dirty="0"/>
                  <a:t> is the final solution found. </a:t>
                </a:r>
              </a:p>
              <a:p>
                <a:pPr marL="285750" indent="-285750">
                  <a:buFont typeface="Wingdings" panose="05000000000000000000" pitchFamily="2" charset="2"/>
                  <a:buChar char="l"/>
                </a:pPr>
                <a:endParaRPr lang="en-US" altLang="zh-CN" dirty="0"/>
              </a:p>
              <a:p>
                <a:pPr marL="285750" indent="-285750">
                  <a:spcAft>
                    <a:spcPts val="500"/>
                  </a:spcAft>
                  <a:buFont typeface="Wingdings" panose="05000000000000000000" pitchFamily="2" charset="2"/>
                  <a:buChar char="l"/>
                </a:pPr>
                <a:r>
                  <a:rPr lang="en-US" altLang="zh-CN" dirty="0"/>
                  <a:t>The goal of learning an optimizer can then be formulated more precisely:</a:t>
                </a:r>
                <a:endParaRPr lang="en-US"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𝑔</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𝑎𝑟𝑔𝑚𝑖𝑛</m:t>
                          </m:r>
                        </m:e>
                        <m:sub>
                          <m:r>
                            <a:rPr lang="en-US" altLang="zh-CN" b="0" i="1" smtClean="0">
                              <a:latin typeface="Cambria Math" panose="02040503050406030204" pitchFamily="18" charset="0"/>
                            </a:rPr>
                            <m:t>𝑔</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𝑝</m:t>
                          </m:r>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0</m:t>
                              </m:r>
                            </m:sub>
                          </m:sSub>
                          <m:r>
                            <a:rPr lang="en-US" altLang="zh-CN" b="0" i="1" smtClean="0">
                              <a:latin typeface="Cambria Math" panose="02040503050406030204" pitchFamily="18" charset="0"/>
                            </a:rPr>
                            <m:t>)</m:t>
                          </m:r>
                        </m:sub>
                      </m:sSub>
                      <m:r>
                        <a:rPr lang="en-US" altLang="zh-CN" b="0" i="1" smtClean="0">
                          <a:latin typeface="Cambria Math" panose="02040503050406030204" pitchFamily="18" charset="0"/>
                        </a:rPr>
                        <m:t>[</m:t>
                      </m:r>
                      <m:r>
                        <a:rPr lang="en-US" altLang="zh-CN" i="1">
                          <a:latin typeface="Cambria Math" panose="02040503050406030204" pitchFamily="18" charset="0"/>
                          <a:ea typeface="Cambria Math" panose="02040503050406030204" pitchFamily="18" charset="0"/>
                        </a:rPr>
                        <m:t>ℒ</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𝑔</m:t>
                          </m:r>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0</m:t>
                                  </m:r>
                                </m:sub>
                              </m:sSub>
                            </m:e>
                          </m:d>
                        </m:e>
                      </m:d>
                      <m:r>
                        <a:rPr lang="en-US" altLang="zh-CN" b="0" i="1" smtClean="0">
                          <a:latin typeface="Cambria Math" panose="02040503050406030204" pitchFamily="18" charset="0"/>
                          <a:ea typeface="Cambria Math" panose="02040503050406030204" pitchFamily="18" charset="0"/>
                        </a:rPr>
                        <m:t>]</m:t>
                      </m:r>
                    </m:oMath>
                  </m:oMathPara>
                </a14:m>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519083" y="1662696"/>
                <a:ext cx="10366919" cy="2537169"/>
              </a:xfrm>
              <a:prstGeom prst="rect">
                <a:avLst/>
              </a:prstGeom>
              <a:blipFill>
                <a:blip r:embed="rId3"/>
                <a:stretch>
                  <a:fillRect l="-470" t="-1442" r="-4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226628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63418" y="235225"/>
            <a:ext cx="4602542"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Model-agnostic meta-learning (MAML) </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55782" y="903888"/>
                <a:ext cx="10686473" cy="2463944"/>
              </a:xfrm>
              <a:prstGeom prst="rect">
                <a:avLst/>
              </a:prstGeom>
            </p:spPr>
            <p:txBody>
              <a:bodyPr wrap="square">
                <a:spAutoFit/>
              </a:bodyPr>
              <a:lstStyle/>
              <a:p>
                <a:pPr marL="285750" indent="-285750">
                  <a:buFont typeface="Wingdings" panose="05000000000000000000" pitchFamily="2" charset="2"/>
                  <a:buChar char="l"/>
                </a:pPr>
                <a:r>
                  <a:rPr lang="en-US" altLang="zh-CN" dirty="0"/>
                  <a:t>MAML uses a simple gradient-based inner optimization procedure. </a:t>
                </a:r>
              </a:p>
              <a:p>
                <a:pPr marL="285750" indent="-285750">
                  <a:buFont typeface="Wingdings" panose="05000000000000000000" pitchFamily="2" charset="2"/>
                  <a:buChar char="l"/>
                </a:pPr>
                <a:r>
                  <a:rPr lang="en-US" altLang="zh-CN" dirty="0"/>
                  <a:t>The key idea of MAML is to explicitly optimize for fast adaptation to new tasks by learning </a:t>
                </a:r>
                <a:r>
                  <a:rPr lang="en-US" altLang="zh-CN" dirty="0">
                    <a:solidFill>
                      <a:srgbClr val="FF0000"/>
                    </a:solidFill>
                  </a:rPr>
                  <a:t>a good set of initialization parameters </a:t>
                </a:r>
                <a14:m>
                  <m:oMath xmlns:m="http://schemas.openxmlformats.org/officeDocument/2006/math">
                    <m:r>
                      <a:rPr lang="zh-CN" altLang="en-US" i="1">
                        <a:solidFill>
                          <a:srgbClr val="FF0000"/>
                        </a:solidFill>
                        <a:latin typeface="Cambria Math" panose="02040503050406030204" pitchFamily="18" charset="0"/>
                      </a:rPr>
                      <m:t>𝜃</m:t>
                    </m:r>
                  </m:oMath>
                </a14:m>
                <a:r>
                  <a:rPr lang="en-US" altLang="zh-CN" dirty="0"/>
                  <a:t>. </a:t>
                </a:r>
              </a:p>
              <a:p>
                <a:pPr marL="285750" indent="-285750">
                  <a:buFont typeface="Wingdings" panose="05000000000000000000" pitchFamily="2" charset="2"/>
                  <a:buChar char="l"/>
                </a:pPr>
                <a:r>
                  <a:rPr lang="en-US" altLang="zh-CN" dirty="0"/>
                  <a:t>The goal is to quickly learn new concepts, which is equivalent to achieving a minimal loss in few gradient update steps. The </a:t>
                </a:r>
                <a:r>
                  <a:rPr lang="en-US" altLang="zh-CN" dirty="0">
                    <a:solidFill>
                      <a:srgbClr val="FF0000"/>
                    </a:solidFill>
                  </a:rPr>
                  <a:t>meta-loss </a:t>
                </a:r>
                <a:r>
                  <a:rPr lang="en-US" altLang="zh-CN" dirty="0"/>
                  <a:t>of quick adaptation across tasks can be formulated as </a:t>
                </a:r>
              </a:p>
              <a:p>
                <a:pPr marL="285750" indent="-285750">
                  <a:buFont typeface="Wingdings" panose="05000000000000000000" pitchFamily="2" charset="2"/>
                  <a:buChar char="l"/>
                </a:pPr>
                <a:endParaRPr lang="en-US" altLang="zh-CN" dirty="0"/>
              </a:p>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𝑀𝐿</m:t>
                      </m:r>
                      <m:r>
                        <a:rPr lang="en-US" altLang="zh-CN" b="0" i="1" smtClean="0">
                          <a:latin typeface="Cambria Math" panose="02040503050406030204" pitchFamily="18" charset="0"/>
                        </a:rPr>
                        <m:t>≔</m:t>
                      </m:r>
                      <m:nary>
                        <m:naryPr>
                          <m:chr m:val="∑"/>
                          <m:supHide m:val="on"/>
                          <m:ctrlPr>
                            <a:rPr lang="en-US" altLang="zh-CN" b="0" i="1" smtClean="0">
                              <a:latin typeface="Cambria Math" panose="02040503050406030204" pitchFamily="18" charset="0"/>
                            </a:rPr>
                          </m:ctrlPr>
                        </m:naryPr>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d>
                            <m:dPr>
                              <m:ctrlPr>
                                <a:rPr lang="en-US" altLang="zh-CN" b="0" i="1" smtClean="0">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up/>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𝑒𝑠𝑡</m:t>
                                  </m:r>
                                </m:sup>
                              </m:sSubSup>
                            </m:sub>
                          </m:sSub>
                          <m:d>
                            <m:dPr>
                              <m:ctrlPr>
                                <a:rPr lang="en-US" altLang="zh-CN" b="0" i="1" smtClean="0">
                                  <a:latin typeface="Cambria Math" panose="02040503050406030204" pitchFamily="18" charset="0"/>
                                  <a:ea typeface="Cambria Math" panose="02040503050406030204" pitchFamily="18" charset="0"/>
                                </a:rPr>
                              </m:ctrlPr>
                            </m:dPr>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rPr>
                                    <m:t>′</m:t>
                                  </m:r>
                                </m:sup>
                              </m:sSubSup>
                            </m:e>
                          </m:d>
                        </m:e>
                      </m:nary>
                      <m:r>
                        <a:rPr lang="en-US" altLang="zh-CN" b="0" i="1" smtClean="0">
                          <a:latin typeface="Cambria Math" panose="02040503050406030204" pitchFamily="18" charset="0"/>
                        </a:rPr>
                        <m:t>=</m:t>
                      </m:r>
                      <m:nary>
                        <m:naryPr>
                          <m:chr m:val="∑"/>
                          <m:supHide m:val="on"/>
                          <m:ctrlPr>
                            <a:rPr lang="en-US" altLang="zh-CN" i="1">
                              <a:latin typeface="Cambria Math" panose="02040503050406030204" pitchFamily="18" charset="0"/>
                            </a:rPr>
                          </m:ctrlPr>
                        </m:naryPr>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𝑝</m:t>
                          </m:r>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up/>
                        <m:e>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𝑡𝑒𝑠𝑡</m:t>
                                  </m:r>
                                </m:sup>
                              </m:sSubSup>
                            </m:sub>
                          </m:sSub>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𝜃</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𝛼</m:t>
                              </m:r>
                              <m:sSub>
                                <m:sSubPr>
                                  <m:ctrlPr>
                                    <a:rPr lang="en-US" altLang="zh-CN" i="1">
                                      <a:latin typeface="Cambria Math" panose="02040503050406030204" pitchFamily="18" charset="0"/>
                                      <a:ea typeface="Cambria Math" panose="02040503050406030204" pitchFamily="18" charset="0"/>
                                    </a:rPr>
                                  </m:ctrlPr>
                                </m:sSubPr>
                                <m:e>
                                  <m:r>
                                    <m:rPr>
                                      <m:sty m:val="p"/>
                                    </m:rPr>
                                    <a:rPr lang="en-US" altLang="zh-CN" i="1">
                                      <a:latin typeface="Cambria Math" panose="02040503050406030204" pitchFamily="18" charset="0"/>
                                      <a:ea typeface="Cambria Math" panose="02040503050406030204" pitchFamily="18" charset="0"/>
                                    </a:rPr>
                                    <m:t>∇</m:t>
                                  </m:r>
                                </m:e>
                                <m:sub>
                                  <m:r>
                                    <a:rPr lang="zh-CN" altLang="en-US" i="1">
                                      <a:latin typeface="Cambria Math" panose="02040503050406030204" pitchFamily="18" charset="0"/>
                                      <a:ea typeface="Cambria Math" panose="02040503050406030204" pitchFamily="18" charset="0"/>
                                    </a:rPr>
                                    <m:t>𝜃</m:t>
                                  </m:r>
                                </m:sub>
                              </m:sSub>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sub>
                              </m:sSub>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r>
                                <a:rPr lang="en-US" altLang="zh-CN" i="1">
                                  <a:latin typeface="Cambria Math" panose="02040503050406030204" pitchFamily="18" charset="0"/>
                                  <a:ea typeface="Cambria Math" panose="02040503050406030204" pitchFamily="18" charset="0"/>
                                </a:rPr>
                                <m:t>)</m:t>
                              </m:r>
                            </m:e>
                          </m:d>
                        </m:e>
                      </m:nary>
                    </m:oMath>
                  </m:oMathPara>
                </a14:m>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55782" y="903888"/>
                <a:ext cx="10686473" cy="2463944"/>
              </a:xfrm>
              <a:prstGeom prst="rect">
                <a:avLst/>
              </a:prstGeom>
              <a:blipFill>
                <a:blip r:embed="rId3"/>
                <a:stretch>
                  <a:fillRect l="-399" t="-1238" r="-856"/>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C28B13EB-C164-4BE6-BB60-ED003DFF5FCE}"/>
              </a:ext>
            </a:extLst>
          </p:cNvPr>
          <p:cNvPicPr>
            <a:picLocks noChangeAspect="1"/>
          </p:cNvPicPr>
          <p:nvPr/>
        </p:nvPicPr>
        <p:blipFill>
          <a:blip r:embed="rId4"/>
          <a:stretch>
            <a:fillRect/>
          </a:stretch>
        </p:blipFill>
        <p:spPr>
          <a:xfrm>
            <a:off x="256114" y="3904938"/>
            <a:ext cx="3228975" cy="2238375"/>
          </a:xfrm>
          <a:prstGeom prst="rect">
            <a:avLst/>
          </a:prstGeom>
        </p:spPr>
      </p:pic>
      <p:pic>
        <p:nvPicPr>
          <p:cNvPr id="3" name="图片 2">
            <a:extLst>
              <a:ext uri="{FF2B5EF4-FFF2-40B4-BE49-F238E27FC236}">
                <a16:creationId xmlns:a16="http://schemas.microsoft.com/office/drawing/2014/main" id="{6535FDA8-8DAB-4321-B70E-32DA9BF7052A}"/>
              </a:ext>
            </a:extLst>
          </p:cNvPr>
          <p:cNvPicPr>
            <a:picLocks noChangeAspect="1"/>
          </p:cNvPicPr>
          <p:nvPr/>
        </p:nvPicPr>
        <p:blipFill>
          <a:blip r:embed="rId5"/>
          <a:stretch>
            <a:fillRect/>
          </a:stretch>
        </p:blipFill>
        <p:spPr>
          <a:xfrm>
            <a:off x="4458761" y="3904938"/>
            <a:ext cx="7477125" cy="2686050"/>
          </a:xfrm>
          <a:prstGeom prst="rect">
            <a:avLst/>
          </a:prstGeom>
        </p:spPr>
      </p:pic>
    </p:spTree>
    <p:extLst>
      <p:ext uri="{BB962C8B-B14F-4D97-AF65-F5344CB8AC3E}">
        <p14:creationId xmlns:p14="http://schemas.microsoft.com/office/powerpoint/2010/main" val="1107975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378690" y="227764"/>
            <a:ext cx="1430200"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 Meta‑SGD</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457200" y="874384"/>
                <a:ext cx="11277600" cy="2253309"/>
              </a:xfrm>
              <a:prstGeom prst="rect">
                <a:avLst/>
              </a:prstGeom>
            </p:spPr>
            <p:txBody>
              <a:bodyPr wrap="square">
                <a:spAutoFit/>
              </a:bodyPr>
              <a:lstStyle/>
              <a:p>
                <a:pPr marL="285750" indent="-285750">
                  <a:buFont typeface="Wingdings" panose="05000000000000000000" pitchFamily="2" charset="2"/>
                  <a:buChar char="l"/>
                </a:pPr>
                <a:r>
                  <a:rPr lang="en-US" altLang="zh-CN" dirty="0"/>
                  <a:t>Meta-SGD (Li et al. 2017), or meta-stochastic gradient descent. </a:t>
                </a:r>
              </a:p>
              <a:p>
                <a:pPr marL="285750" indent="-285750">
                  <a:buFont typeface="Wingdings" panose="05000000000000000000" pitchFamily="2" charset="2"/>
                  <a:buChar char="l"/>
                </a:pPr>
                <a:r>
                  <a:rPr lang="en-US" altLang="zh-CN" dirty="0"/>
                  <a:t>Meta-SGD </a:t>
                </a:r>
                <a:r>
                  <a:rPr lang="en-US" altLang="zh-CN" dirty="0">
                    <a:solidFill>
                      <a:srgbClr val="FF0000"/>
                    </a:solidFill>
                  </a:rPr>
                  <a:t>learns learning rates </a:t>
                </a:r>
                <a:r>
                  <a:rPr lang="en-US" altLang="zh-CN" dirty="0"/>
                  <a:t>for every model parameter in </a:t>
                </a:r>
                <a14:m>
                  <m:oMath xmlns:m="http://schemas.openxmlformats.org/officeDocument/2006/math">
                    <m:r>
                      <a:rPr lang="zh-CN" altLang="en-US" i="1">
                        <a:latin typeface="Cambria Math" panose="02040503050406030204" pitchFamily="18" charset="0"/>
                        <a:ea typeface="Cambria Math" panose="02040503050406030204" pitchFamily="18" charset="0"/>
                      </a:rPr>
                      <m:t>𝜃</m:t>
                    </m:r>
                  </m:oMath>
                </a14:m>
                <a:r>
                  <a:rPr lang="en-US" altLang="zh-CN" dirty="0"/>
                  <a:t>.  The meta-SGD optimizer uses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rPr>
                          <m:t>′</m:t>
                        </m:r>
                      </m:sup>
                    </m:sSubSup>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𝛼</m:t>
                    </m:r>
                    <m:r>
                      <a:rPr lang="zh-CN" altLang="en-US"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m:rPr>
                            <m:sty m:val="p"/>
                          </m:rPr>
                          <a:rPr lang="zh-CN" altLang="en-US" i="1">
                            <a:latin typeface="Cambria Math" panose="02040503050406030204" pitchFamily="18" charset="0"/>
                            <a:ea typeface="Cambria Math" panose="02040503050406030204" pitchFamily="18" charset="0"/>
                          </a:rPr>
                          <m:t>∇</m:t>
                        </m:r>
                      </m:e>
                      <m:sub>
                        <m:r>
                          <a:rPr lang="zh-CN" altLang="en-US" i="1">
                            <a:latin typeface="Cambria Math" panose="02040503050406030204" pitchFamily="18" charset="0"/>
                            <a:ea typeface="Cambria Math" panose="02040503050406030204" pitchFamily="18" charset="0"/>
                          </a:rPr>
                          <m:t>𝜃</m:t>
                        </m:r>
                      </m:sub>
                    </m:sSub>
                  </m:oMath>
                </a14:m>
                <a:r>
                  <a:rPr lang="en-US" altLang="zh-CN" dirty="0">
                    <a:ea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sub>
                    </m:sSub>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𝜃</m:t>
                        </m:r>
                      </m:e>
                    </m:d>
                  </m:oMath>
                </a14:m>
                <a:r>
                  <a:rPr lang="en-US" altLang="zh-CN" dirty="0"/>
                  <a:t>, where </a:t>
                </a:r>
                <a14:m>
                  <m:oMath xmlns:m="http://schemas.openxmlformats.org/officeDocument/2006/math">
                    <m:r>
                      <a:rPr lang="zh-CN" altLang="en-US" i="1">
                        <a:latin typeface="Cambria Math" panose="02040503050406030204" pitchFamily="18" charset="0"/>
                        <a:ea typeface="Cambria Math" panose="02040503050406030204" pitchFamily="18" charset="0"/>
                      </a:rPr>
                      <m:t>𝛼</m:t>
                    </m:r>
                  </m:oMath>
                </a14:m>
                <a:r>
                  <a:rPr lang="en-US" altLang="zh-CN" dirty="0"/>
                  <a:t> is a vector, instead of scalar, which allows for greater flexibility in the sense that each parameter has its own learning rate. </a:t>
                </a:r>
              </a:p>
              <a:p>
                <a:pPr marL="285750" indent="-285750">
                  <a:buFont typeface="Wingdings" panose="05000000000000000000" pitchFamily="2" charset="2"/>
                  <a:buChar char="l"/>
                </a:pPr>
                <a:r>
                  <a:rPr lang="en-US" altLang="zh-CN" dirty="0"/>
                  <a:t>The goal is to </a:t>
                </a:r>
                <a:r>
                  <a:rPr lang="en-US" altLang="zh-CN" dirty="0">
                    <a:solidFill>
                      <a:srgbClr val="FF0000"/>
                    </a:solidFill>
                  </a:rPr>
                  <a:t>learn the initialization </a:t>
                </a:r>
                <a14:m>
                  <m:oMath xmlns:m="http://schemas.openxmlformats.org/officeDocument/2006/math">
                    <m:r>
                      <a:rPr lang="zh-CN" altLang="en-US" i="1">
                        <a:solidFill>
                          <a:srgbClr val="FF0000"/>
                        </a:solidFill>
                        <a:latin typeface="Cambria Math" panose="02040503050406030204" pitchFamily="18" charset="0"/>
                        <a:ea typeface="Cambria Math" panose="02040503050406030204" pitchFamily="18" charset="0"/>
                      </a:rPr>
                      <m:t>𝜃</m:t>
                    </m:r>
                  </m:oMath>
                </a14:m>
                <a:r>
                  <a:rPr lang="en-US" altLang="zh-CN" dirty="0">
                    <a:solidFill>
                      <a:srgbClr val="FF0000"/>
                    </a:solidFill>
                  </a:rPr>
                  <a:t>, and learning rate vector </a:t>
                </a:r>
                <a14:m>
                  <m:oMath xmlns:m="http://schemas.openxmlformats.org/officeDocument/2006/math">
                    <m:r>
                      <a:rPr lang="zh-CN" altLang="en-US" i="1">
                        <a:solidFill>
                          <a:srgbClr val="FF0000"/>
                        </a:solidFill>
                        <a:latin typeface="Cambria Math" panose="02040503050406030204" pitchFamily="18" charset="0"/>
                        <a:ea typeface="Cambria Math" panose="02040503050406030204" pitchFamily="18" charset="0"/>
                      </a:rPr>
                      <m:t>𝛼</m:t>
                    </m:r>
                  </m:oMath>
                </a14:m>
                <a:r>
                  <a:rPr lang="en-US" altLang="zh-CN" dirty="0">
                    <a:solidFill>
                      <a:srgbClr val="FF0000"/>
                    </a:solidFill>
                  </a:rPr>
                  <a:t>. </a:t>
                </a:r>
                <a:r>
                  <a:rPr lang="en-US" altLang="zh-CN" dirty="0"/>
                  <a:t>The learning objective function is :</a:t>
                </a:r>
              </a:p>
              <a:p>
                <a:pPr marL="285750" indent="-285750">
                  <a:buFont typeface="Wingdings" panose="05000000000000000000" pitchFamily="2" charset="2"/>
                  <a:buChar char="l"/>
                </a:pPr>
                <a:endParaRPr lang="en-US" altLang="zh-CN" dirty="0"/>
              </a:p>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𝑚𝑖𝑛</m:t>
                          </m:r>
                        </m:e>
                        <m:sub>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𝑝</m:t>
                          </m:r>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Sub>
                      <m:r>
                        <a:rPr lang="en-US" altLang="zh-CN" b="0" i="1" smtClean="0">
                          <a:latin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𝑡𝑒𝑠𝑡</m:t>
                              </m:r>
                            </m:sup>
                          </m:sSubSup>
                        </m:sub>
                      </m:sSub>
                      <m:d>
                        <m:dPr>
                          <m:ctrlPr>
                            <a:rPr lang="en-US" altLang="zh-CN" i="1">
                              <a:latin typeface="Cambria Math" panose="02040503050406030204" pitchFamily="18" charset="0"/>
                              <a:ea typeface="Cambria Math" panose="02040503050406030204" pitchFamily="18" charset="0"/>
                            </a:rPr>
                          </m:ctrlPr>
                        </m:dPr>
                        <m:e>
                          <m:sSubSup>
                            <m:sSubSupPr>
                              <m:ctrlPr>
                                <a:rPr lang="en-US" altLang="zh-CN" i="1">
                                  <a:latin typeface="Cambria Math" panose="02040503050406030204" pitchFamily="18" charset="0"/>
                                  <a:ea typeface="Cambria Math" panose="02040503050406030204" pitchFamily="18" charset="0"/>
                                </a:rPr>
                              </m:ctrlPr>
                            </m:sSubSupPr>
                            <m:e>
                              <m:r>
                                <a:rPr lang="zh-CN" altLang="en-US" i="1">
                                  <a:latin typeface="Cambria Math" panose="02040503050406030204" pitchFamily="18" charset="0"/>
                                  <a:ea typeface="Cambria Math" panose="02040503050406030204" pitchFamily="18" charset="0"/>
                                </a:rPr>
                                <m:t>𝜃</m:t>
                              </m:r>
                            </m:e>
                            <m:sub>
                              <m:r>
                                <a:rPr lang="en-US" altLang="zh-CN" i="1">
                                  <a:latin typeface="Cambria Math" panose="02040503050406030204" pitchFamily="18" charset="0"/>
                                  <a:ea typeface="Cambria Math" panose="02040503050406030204" pitchFamily="18" charset="0"/>
                                </a:rPr>
                                <m:t>𝑖</m:t>
                              </m:r>
                            </m:sub>
                            <m:sup>
                              <m:r>
                                <a:rPr lang="en-US" altLang="zh-CN" i="1">
                                  <a:latin typeface="Cambria Math" panose="02040503050406030204" pitchFamily="18" charset="0"/>
                                  <a:ea typeface="Cambria Math" panose="02040503050406030204" pitchFamily="18" charset="0"/>
                                </a:rPr>
                                <m:t>′</m:t>
                              </m:r>
                            </m:sup>
                          </m:sSubSup>
                        </m:e>
                      </m:d>
                      <m:r>
                        <a:rPr lang="en-US" altLang="zh-CN" b="0" i="1"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i="1">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𝑝</m:t>
                          </m:r>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𝒯</m:t>
                              </m:r>
                            </m:e>
                          </m:d>
                        </m:sub>
                      </m:sSub>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𝜃</m:t>
                      </m:r>
                      <m:r>
                        <a:rPr lang="en-US" altLang="zh-CN" i="1">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𝛼</m:t>
                      </m:r>
                      <m:r>
                        <a:rPr lang="zh-CN" altLang="en-US" i="1">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m:rPr>
                              <m:sty m:val="p"/>
                            </m:rPr>
                            <a:rPr lang="zh-CN" altLang="en-US" i="1">
                              <a:latin typeface="Cambria Math" panose="02040503050406030204" pitchFamily="18" charset="0"/>
                              <a:ea typeface="Cambria Math" panose="02040503050406030204" pitchFamily="18" charset="0"/>
                            </a:rPr>
                            <m:t>∇</m:t>
                          </m:r>
                        </m:e>
                        <m:sub>
                          <m:r>
                            <a:rPr lang="zh-CN" altLang="en-US" i="1">
                              <a:latin typeface="Cambria Math" panose="02040503050406030204" pitchFamily="18" charset="0"/>
                              <a:ea typeface="Cambria Math" panose="02040503050406030204" pitchFamily="18" charset="0"/>
                            </a:rPr>
                            <m:t>𝜃</m:t>
                          </m:r>
                        </m:sub>
                      </m:sSub>
                      <m:r>
                        <m:rPr>
                          <m:nor/>
                        </m:rPr>
                        <a:rPr lang="en-US" altLang="zh-CN" dirty="0">
                          <a:ea typeface="Cambria Math" panose="02040503050406030204" pitchFamily="18" charset="0"/>
                        </a:rPr>
                        <m:t> </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ℒ</m:t>
                          </m:r>
                        </m:e>
                        <m:sub>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sub>
                      </m:sSub>
                      <m:d>
                        <m:dPr>
                          <m:ctrlPr>
                            <a:rPr lang="en-US" altLang="zh-CN" i="1">
                              <a:latin typeface="Cambria Math" panose="02040503050406030204" pitchFamily="18" charset="0"/>
                              <a:ea typeface="Cambria Math" panose="02040503050406030204" pitchFamily="18" charset="0"/>
                            </a:rPr>
                          </m:ctrlPr>
                        </m:dPr>
                        <m:e>
                          <m:r>
                            <a:rPr lang="zh-CN" altLang="en-US" i="1">
                              <a:latin typeface="Cambria Math" panose="02040503050406030204" pitchFamily="18" charset="0"/>
                              <a:ea typeface="Cambria Math" panose="02040503050406030204" pitchFamily="18" charset="0"/>
                            </a:rPr>
                            <m:t>𝜃</m:t>
                          </m:r>
                        </m:e>
                      </m:d>
                      <m:r>
                        <a:rPr lang="en-US" altLang="zh-CN" b="0" i="1" smtClean="0">
                          <a:latin typeface="Cambria Math" panose="02040503050406030204" pitchFamily="18" charset="0"/>
                          <a:ea typeface="Cambria Math" panose="02040503050406030204" pitchFamily="18" charset="0"/>
                        </a:rPr>
                        <m:t>]</m:t>
                      </m:r>
                    </m:oMath>
                  </m:oMathPara>
                </a14:m>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457200" y="874384"/>
                <a:ext cx="11277600" cy="2253309"/>
              </a:xfrm>
              <a:prstGeom prst="rect">
                <a:avLst/>
              </a:prstGeom>
              <a:blipFill>
                <a:blip r:embed="rId3"/>
                <a:stretch>
                  <a:fillRect l="-324" t="-135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DA7BFF6-4271-4D1F-8C27-BBD0EF883DDD}"/>
              </a:ext>
            </a:extLst>
          </p:cNvPr>
          <p:cNvPicPr>
            <a:picLocks noChangeAspect="1"/>
          </p:cNvPicPr>
          <p:nvPr/>
        </p:nvPicPr>
        <p:blipFill>
          <a:blip r:embed="rId4"/>
          <a:stretch>
            <a:fillRect/>
          </a:stretch>
        </p:blipFill>
        <p:spPr>
          <a:xfrm>
            <a:off x="2343150" y="3574258"/>
            <a:ext cx="7505700" cy="2247900"/>
          </a:xfrm>
          <a:prstGeom prst="rect">
            <a:avLst/>
          </a:prstGeom>
        </p:spPr>
      </p:pic>
    </p:spTree>
    <p:extLst>
      <p:ext uri="{BB962C8B-B14F-4D97-AF65-F5344CB8AC3E}">
        <p14:creationId xmlns:p14="http://schemas.microsoft.com/office/powerpoint/2010/main" val="3652231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26473" y="240146"/>
            <a:ext cx="966931"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Reptile</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526473" y="911329"/>
                <a:ext cx="11139054" cy="2882456"/>
              </a:xfrm>
              <a:prstGeom prst="rect">
                <a:avLst/>
              </a:prstGeom>
            </p:spPr>
            <p:txBody>
              <a:bodyPr wrap="square">
                <a:spAutoFit/>
              </a:bodyPr>
              <a:lstStyle/>
              <a:p>
                <a:pPr marL="285750" indent="-285750">
                  <a:buFont typeface="Wingdings" panose="05000000000000000000" pitchFamily="2" charset="2"/>
                  <a:buChar char="l"/>
                </a:pPr>
                <a:r>
                  <a:rPr lang="en-US" altLang="zh-CN" dirty="0"/>
                  <a:t>Reptile attempts to find </a:t>
                </a:r>
                <a:r>
                  <a:rPr lang="en-US" altLang="zh-CN" dirty="0">
                    <a:solidFill>
                      <a:srgbClr val="FF0000"/>
                    </a:solidFill>
                  </a:rPr>
                  <a:t>a good set of initialization parameters </a:t>
                </a:r>
                <a14:m>
                  <m:oMath xmlns:m="http://schemas.openxmlformats.org/officeDocument/2006/math">
                    <m:r>
                      <a:rPr lang="zh-CN" altLang="en-US" i="1">
                        <a:latin typeface="Cambria Math" panose="02040503050406030204" pitchFamily="18" charset="0"/>
                        <a:ea typeface="Cambria Math" panose="02040503050406030204" pitchFamily="18" charset="0"/>
                      </a:rPr>
                      <m:t>𝜃</m:t>
                    </m:r>
                  </m:oMath>
                </a14:m>
                <a:r>
                  <a:rPr lang="en-US" altLang="zh-CN" dirty="0"/>
                  <a:t>. </a:t>
                </a:r>
              </a:p>
              <a:p>
                <a:pPr marL="285750" indent="-285750">
                  <a:buFont typeface="Wingdings" panose="05000000000000000000" pitchFamily="2" charset="2"/>
                  <a:buChar char="l"/>
                </a:pPr>
                <a:r>
                  <a:rPr lang="en-US" altLang="zh-CN" dirty="0"/>
                  <a:t>Nichol et al. (2018) note that it is possible to </a:t>
                </a:r>
                <a:r>
                  <a:rPr lang="en-US" altLang="zh-CN" dirty="0">
                    <a:solidFill>
                      <a:srgbClr val="FF0000"/>
                    </a:solidFill>
                  </a:rPr>
                  <a:t>treat </a:t>
                </a:r>
                <a14:m>
                  <m:oMath xmlns:m="http://schemas.openxmlformats.org/officeDocument/2006/math">
                    <m:r>
                      <a:rPr lang="en-US" altLang="zh-CN" b="0" i="1" smtClean="0">
                        <a:solidFill>
                          <a:srgbClr val="FF0000"/>
                        </a:solidFill>
                        <a:latin typeface="Cambria Math" panose="02040503050406030204" pitchFamily="18" charset="0"/>
                      </a:rPr>
                      <m:t>(</m:t>
                    </m:r>
                    <m:r>
                      <a:rPr lang="zh-CN" altLang="en-US" b="0" i="1" smtClean="0">
                        <a:solidFill>
                          <a:srgbClr val="FF0000"/>
                        </a:solidFill>
                        <a:latin typeface="Cambria Math" panose="02040503050406030204" pitchFamily="18" charset="0"/>
                      </a:rPr>
                      <m:t>𝜃</m:t>
                    </m:r>
                    <m:r>
                      <a:rPr lang="en-US" altLang="zh-CN" b="0" i="1" smtClean="0">
                        <a:solidFill>
                          <a:srgbClr val="FF0000"/>
                        </a:solidFill>
                        <a:latin typeface="Cambria Math" panose="02040503050406030204" pitchFamily="18" charset="0"/>
                      </a:rPr>
                      <m:t>−</m:t>
                    </m:r>
                    <m:sSubSup>
                      <m:sSubSupPr>
                        <m:ctrlPr>
                          <a:rPr lang="en-US" altLang="zh-CN" b="0" i="1" smtClean="0">
                            <a:solidFill>
                              <a:srgbClr val="FF0000"/>
                            </a:solidFill>
                            <a:latin typeface="Cambria Math" panose="02040503050406030204" pitchFamily="18" charset="0"/>
                          </a:rPr>
                        </m:ctrlPr>
                      </m:sSubSupPr>
                      <m:e>
                        <m:r>
                          <a:rPr lang="zh-CN" altLang="en-US" i="1">
                            <a:solidFill>
                              <a:srgbClr val="FF0000"/>
                            </a:solidFill>
                            <a:latin typeface="Cambria Math" panose="02040503050406030204" pitchFamily="18" charset="0"/>
                          </a:rPr>
                          <m:t>𝜃</m:t>
                        </m:r>
                      </m:e>
                      <m:sub>
                        <m:r>
                          <a:rPr lang="en-US" altLang="zh-CN" b="0" i="1" smtClean="0">
                            <a:solidFill>
                              <a:srgbClr val="FF0000"/>
                            </a:solidFill>
                            <a:latin typeface="Cambria Math" panose="02040503050406030204" pitchFamily="18" charset="0"/>
                          </a:rPr>
                          <m:t>𝑗</m:t>
                        </m:r>
                      </m:sub>
                      <m:sup>
                        <m:r>
                          <a:rPr lang="en-US" altLang="zh-CN" b="0" i="1" smtClean="0">
                            <a:solidFill>
                              <a:srgbClr val="FF0000"/>
                            </a:solidFill>
                            <a:latin typeface="Cambria Math" panose="02040503050406030204" pitchFamily="18" charset="0"/>
                          </a:rPr>
                          <m:t>′</m:t>
                        </m:r>
                      </m:sup>
                    </m:sSubSup>
                    <m:r>
                      <a:rPr lang="en-US" altLang="zh-CN" b="0" i="1" smtClean="0">
                        <a:solidFill>
                          <a:srgbClr val="FF0000"/>
                        </a:solidFill>
                        <a:latin typeface="Cambria Math" panose="02040503050406030204" pitchFamily="18" charset="0"/>
                      </a:rPr>
                      <m:t>)/</m:t>
                    </m:r>
                    <m:r>
                      <a:rPr lang="zh-CN" altLang="en-US" b="0" i="1" smtClean="0">
                        <a:solidFill>
                          <a:srgbClr val="FF0000"/>
                        </a:solidFill>
                        <a:latin typeface="Cambria Math" panose="02040503050406030204" pitchFamily="18" charset="0"/>
                      </a:rPr>
                      <m:t>𝛼</m:t>
                    </m:r>
                  </m:oMath>
                </a14:m>
                <a:r>
                  <a:rPr lang="en-US" altLang="zh-CN" dirty="0">
                    <a:solidFill>
                      <a:srgbClr val="FF0000"/>
                    </a:solidFill>
                  </a:rPr>
                  <a:t> as gradients</a:t>
                </a:r>
                <a:r>
                  <a:rPr lang="en-US" altLang="zh-CN" dirty="0"/>
                  <a:t>, where </a:t>
                </a:r>
                <a14:m>
                  <m:oMath xmlns:m="http://schemas.openxmlformats.org/officeDocument/2006/math">
                    <m:r>
                      <a:rPr lang="zh-CN" altLang="en-US" i="1">
                        <a:latin typeface="Cambria Math" panose="02040503050406030204" pitchFamily="18" charset="0"/>
                      </a:rPr>
                      <m:t>𝛼</m:t>
                    </m:r>
                  </m:oMath>
                </a14:m>
                <a:r>
                  <a:rPr lang="en-US" altLang="zh-CN" dirty="0"/>
                  <a:t> is the learning rate of the inner SGD optimizer, and to feed that into a meta-optimizer. One could sample a batch of n tasks, and move the initialization </a:t>
                </a:r>
                <a14:m>
                  <m:oMath xmlns:m="http://schemas.openxmlformats.org/officeDocument/2006/math">
                    <m:r>
                      <a:rPr lang="zh-CN" altLang="en-US" i="1">
                        <a:latin typeface="Cambria Math" panose="02040503050406030204" pitchFamily="18" charset="0"/>
                      </a:rPr>
                      <m:t>𝜃</m:t>
                    </m:r>
                  </m:oMath>
                </a14:m>
                <a:r>
                  <a:rPr lang="en-US" altLang="zh-CN" dirty="0"/>
                  <a:t> towards the average update direction </a:t>
                </a:r>
                <a14:m>
                  <m:oMath xmlns:m="http://schemas.openxmlformats.org/officeDocument/2006/math">
                    <m:acc>
                      <m:accPr>
                        <m:chr m:val="̅"/>
                        <m:ctrlPr>
                          <a:rPr lang="en-US" altLang="zh-CN" i="1" smtClean="0">
                            <a:latin typeface="Cambria Math" panose="02040503050406030204" pitchFamily="18" charset="0"/>
                          </a:rPr>
                        </m:ctrlPr>
                      </m:accPr>
                      <m:e>
                        <m:r>
                          <a:rPr lang="zh-CN" altLang="en-US" i="1" smtClean="0">
                            <a:latin typeface="Cambria Math" panose="02040503050406030204" pitchFamily="18" charset="0"/>
                          </a:rPr>
                          <m:t>𝜃</m:t>
                        </m:r>
                      </m:e>
                    </m:acc>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en-US" altLang="zh-CN" b="0" i="1" smtClean="0">
                            <a:latin typeface="Cambria Math" panose="02040503050406030204" pitchFamily="18" charset="0"/>
                          </a:rPr>
                          <m:t>𝑛</m:t>
                        </m:r>
                      </m:den>
                    </m:f>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r>
                          <a:rPr lang="en-US" altLang="zh-CN" b="0" i="1" smtClean="0">
                            <a:latin typeface="Cambria Math" panose="02040503050406030204" pitchFamily="18" charset="0"/>
                          </a:rPr>
                          <m:t>(</m:t>
                        </m:r>
                        <m:r>
                          <a:rPr lang="en-US" altLang="zh-CN" i="1">
                            <a:latin typeface="Cambria Math" panose="02040503050406030204" pitchFamily="18" charset="0"/>
                          </a:rPr>
                          <m:t>(</m:t>
                        </m:r>
                        <m:r>
                          <a:rPr lang="zh-CN" altLang="en-US" i="1">
                            <a:latin typeface="Cambria Math" panose="02040503050406030204" pitchFamily="18" charset="0"/>
                          </a:rPr>
                          <m:t>𝜃</m:t>
                        </m:r>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i="1">
                                <a:latin typeface="Cambria Math" panose="02040503050406030204" pitchFamily="18" charset="0"/>
                              </a:rPr>
                              <m:t>′</m:t>
                            </m:r>
                          </m:sup>
                        </m:sSubSup>
                        <m:r>
                          <a:rPr lang="en-US" altLang="zh-CN" i="1">
                            <a:latin typeface="Cambria Math" panose="02040503050406030204" pitchFamily="18" charset="0"/>
                          </a:rPr>
                          <m:t>)</m:t>
                        </m:r>
                        <m:r>
                          <a:rPr lang="en-US" altLang="zh-CN" b="0" i="1" smtClean="0">
                            <a:latin typeface="Cambria Math" panose="02040503050406030204" pitchFamily="18" charset="0"/>
                          </a:rPr>
                          <m:t>)</m:t>
                        </m:r>
                      </m:e>
                    </m:nary>
                  </m:oMath>
                </a14:m>
                <a:r>
                  <a:rPr lang="en-US" altLang="zh-CN" dirty="0"/>
                  <a:t>, granting the update rule </a:t>
                </a:r>
                <a14:m>
                  <m:oMath xmlns:m="http://schemas.openxmlformats.org/officeDocument/2006/math">
                    <m:r>
                      <a:rPr lang="zh-CN" altLang="en-US" i="1">
                        <a:latin typeface="Cambria Math" panose="02040503050406030204" pitchFamily="18" charset="0"/>
                      </a:rPr>
                      <m:t>𝜃</m:t>
                    </m:r>
                    <m:r>
                      <a:rPr lang="en-US" altLang="zh-CN" b="0" i="1" smtClean="0">
                        <a:latin typeface="Cambria Math" panose="02040503050406030204" pitchFamily="18" charset="0"/>
                      </a:rPr>
                      <m:t>≔</m:t>
                    </m:r>
                    <m:r>
                      <a:rPr lang="zh-CN" altLang="en-US" i="1">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𝜖</m:t>
                    </m:r>
                    <m:acc>
                      <m:accPr>
                        <m:chr m:val="̅"/>
                        <m:ctrlPr>
                          <a:rPr lang="en-US" altLang="zh-CN" i="1">
                            <a:latin typeface="Cambria Math" panose="02040503050406030204" pitchFamily="18" charset="0"/>
                          </a:rPr>
                        </m:ctrlPr>
                      </m:accPr>
                      <m:e>
                        <m:r>
                          <a:rPr lang="zh-CN" altLang="en-US" i="1">
                            <a:latin typeface="Cambria Math" panose="02040503050406030204" pitchFamily="18" charset="0"/>
                          </a:rPr>
                          <m:t>𝜃</m:t>
                        </m:r>
                      </m:e>
                    </m:acc>
                  </m:oMath>
                </a14:m>
                <a:r>
                  <a:rPr lang="en-US" altLang="zh-CN" dirty="0"/>
                  <a:t>.</a:t>
                </a:r>
              </a:p>
              <a:p>
                <a:pPr marL="285750" indent="-285750">
                  <a:buFont typeface="Wingdings" panose="05000000000000000000" pitchFamily="2" charset="2"/>
                  <a:buChar char="l"/>
                </a:pPr>
                <a:r>
                  <a:rPr lang="en-US" altLang="zh-CN" dirty="0"/>
                  <a:t>The goal of Reptile is to </a:t>
                </a:r>
                <a:r>
                  <a:rPr lang="en-US" altLang="zh-CN" dirty="0">
                    <a:solidFill>
                      <a:srgbClr val="FF0000"/>
                    </a:solidFill>
                  </a:rPr>
                  <a:t>minimize the distance between the initialization point </a:t>
                </a:r>
                <a14:m>
                  <m:oMath xmlns:m="http://schemas.openxmlformats.org/officeDocument/2006/math">
                    <m:r>
                      <a:rPr lang="zh-CN" altLang="en-US" i="1">
                        <a:solidFill>
                          <a:srgbClr val="FF0000"/>
                        </a:solidFill>
                        <a:latin typeface="Cambria Math" panose="02040503050406030204" pitchFamily="18" charset="0"/>
                      </a:rPr>
                      <m:t>𝜃</m:t>
                    </m:r>
                  </m:oMath>
                </a14:m>
                <a:r>
                  <a:rPr lang="en-US" altLang="zh-CN" dirty="0">
                    <a:solidFill>
                      <a:srgbClr val="FF0000"/>
                    </a:solidFill>
                  </a:rPr>
                  <a:t> and the optimal point</a:t>
                </a:r>
                <a:r>
                  <a:rPr lang="en-US" altLang="zh-CN" dirty="0"/>
                  <a:t>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b="0" i="1" smtClean="0">
                            <a:latin typeface="Cambria Math" panose="02040503050406030204" pitchFamily="18" charset="0"/>
                          </a:rPr>
                          <m:t>∗</m:t>
                        </m:r>
                      </m:sup>
                    </m:sSubSup>
                  </m:oMath>
                </a14:m>
                <a:r>
                  <a:rPr lang="en-US" altLang="zh-CN" dirty="0"/>
                  <a:t>, i.e.,</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𝑚𝑖𝑛</m:t>
                        </m:r>
                      </m:e>
                      <m:sub>
                        <m:r>
                          <a:rPr lang="zh-CN" altLang="en-US" i="1">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𝐸</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b="0" i="1" smtClean="0">
                                <a:latin typeface="Cambria Math" panose="02040503050406030204" pitchFamily="18" charset="0"/>
                                <a:ea typeface="Cambria Math" panose="02040503050406030204" pitchFamily="18" charset="0"/>
                              </a:rPr>
                              <m:t>𝑗</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𝒯</m:t>
                        </m:r>
                        <m:r>
                          <a:rPr lang="en-US" altLang="zh-CN" b="0" i="1" smtClean="0">
                            <a:latin typeface="Cambria Math" panose="02040503050406030204" pitchFamily="18" charset="0"/>
                            <a:ea typeface="Cambria Math" panose="02040503050406030204" pitchFamily="18" charset="0"/>
                          </a:rPr>
                          <m:t>)</m:t>
                        </m:r>
                      </m:sub>
                    </m:sSub>
                    <m:r>
                      <a:rPr lang="en-US" altLang="zh-CN" b="0" i="1" smtClean="0">
                        <a:latin typeface="Cambria Math" panose="02040503050406030204" pitchFamily="18" charset="0"/>
                      </a:rPr>
                      <m:t>[0.5∗</m:t>
                    </m:r>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𝑑</m:t>
                        </m:r>
                        <m:r>
                          <a:rPr lang="en-US" altLang="zh-CN" i="1">
                            <a:latin typeface="Cambria Math" panose="02040503050406030204" pitchFamily="18" charset="0"/>
                          </a:rPr>
                          <m:t>(</m:t>
                        </m:r>
                        <m:r>
                          <a:rPr lang="zh-CN" altLang="en-US" i="1">
                            <a:latin typeface="Cambria Math" panose="02040503050406030204" pitchFamily="18" charset="0"/>
                          </a:rPr>
                          <m:t>𝜃</m:t>
                        </m:r>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i="1">
                                <a:latin typeface="Cambria Math" panose="02040503050406030204" pitchFamily="18" charset="0"/>
                              </a:rPr>
                              <m:t>∗</m:t>
                            </m:r>
                          </m:sup>
                        </m:sSubSup>
                        <m:r>
                          <a:rPr lang="en-US" altLang="zh-CN" i="1" smtClean="0">
                            <a:latin typeface="Cambria Math" panose="02040503050406030204" pitchFamily="18" charset="0"/>
                          </a:rPr>
                          <m:t>) </m:t>
                        </m:r>
                      </m:e>
                      <m:sup>
                        <m:r>
                          <a:rPr lang="en-US" altLang="zh-CN" b="0" i="1" smtClean="0">
                            <a:latin typeface="Cambria Math" panose="02040503050406030204" pitchFamily="18" charset="0"/>
                          </a:rPr>
                          <m:t>2</m:t>
                        </m:r>
                      </m:sup>
                    </m:sSup>
                    <m:r>
                      <a:rPr lang="en-US" altLang="zh-CN" i="1">
                        <a:latin typeface="Cambria Math" panose="02040503050406030204" pitchFamily="18" charset="0"/>
                      </a:rPr>
                      <m:t>]</m:t>
                    </m:r>
                  </m:oMath>
                </a14:m>
                <a:r>
                  <a:rPr lang="en-US" altLang="zh-CN" dirty="0"/>
                  <a:t>. Since we do not know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𝜃</m:t>
                        </m:r>
                      </m:e>
                      <m:sub>
                        <m:r>
                          <a:rPr lang="en-US" altLang="zh-CN" i="1">
                            <a:latin typeface="Cambria Math" panose="02040503050406030204" pitchFamily="18" charset="0"/>
                          </a:rPr>
                          <m:t>𝑗</m:t>
                        </m:r>
                      </m:sub>
                      <m:sup>
                        <m:r>
                          <a:rPr lang="en-US" altLang="zh-CN" i="1">
                            <a:latin typeface="Cambria Math" panose="02040503050406030204" pitchFamily="18" charset="0"/>
                          </a:rPr>
                          <m:t>∗</m:t>
                        </m:r>
                      </m:sup>
                    </m:sSubSup>
                  </m:oMath>
                </a14:m>
                <a:r>
                  <a:rPr lang="en-US" altLang="zh-CN" dirty="0"/>
                  <a:t>, one can approximate this by term by k steps of gradient descent </a:t>
                </a:r>
                <a14:m>
                  <m:oMath xmlns:m="http://schemas.openxmlformats.org/officeDocument/2006/math">
                    <m:r>
                      <a:rPr lang="en-US" altLang="zh-CN" b="0" i="1" smtClean="0">
                        <a:latin typeface="Cambria Math" panose="02040503050406030204" pitchFamily="18" charset="0"/>
                      </a:rPr>
                      <m:t>𝑆𝐺𝐷</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𝑗</m:t>
                            </m:r>
                          </m:sub>
                        </m:sSub>
                      </m:sub>
                    </m:sSub>
                    <m:r>
                      <a:rPr lang="en-US" altLang="zh-CN" b="0" i="1" smtClean="0">
                        <a:latin typeface="Cambria Math" panose="02040503050406030204" pitchFamily="18" charset="0"/>
                      </a:rPr>
                      <m:t>,</m:t>
                    </m:r>
                    <m:r>
                      <a:rPr lang="zh-CN" altLang="en-US" i="1">
                        <a:latin typeface="Cambria Math" panose="02040503050406030204" pitchFamily="18" charset="0"/>
                      </a:rPr>
                      <m:t>𝜃</m:t>
                    </m:r>
                    <m:r>
                      <a:rPr lang="en-US" altLang="zh-CN" b="0" i="1" smtClean="0">
                        <a:latin typeface="Cambria Math" panose="02040503050406030204" pitchFamily="18" charset="0"/>
                      </a:rPr>
                      <m:t>,</m:t>
                    </m:r>
                    <m:r>
                      <a:rPr lang="en-US" altLang="zh-CN" b="0" i="1" smtClean="0">
                        <a:latin typeface="Cambria Math" panose="02040503050406030204" pitchFamily="18" charset="0"/>
                      </a:rPr>
                      <m:t>𝑘</m:t>
                    </m:r>
                    <m:r>
                      <a:rPr lang="en-US" altLang="zh-CN" b="0" i="1" smtClean="0">
                        <a:latin typeface="Cambria Math" panose="02040503050406030204" pitchFamily="18" charset="0"/>
                      </a:rPr>
                      <m:t>)</m:t>
                    </m:r>
                  </m:oMath>
                </a14:m>
                <a:r>
                  <a:rPr lang="en-US" altLang="zh-CN" dirty="0"/>
                  <a:t>.</a:t>
                </a:r>
              </a:p>
              <a:p>
                <a:endParaRPr lang="en-US" altLang="zh-CN"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526473" y="911329"/>
                <a:ext cx="11139054" cy="2882456"/>
              </a:xfrm>
              <a:prstGeom prst="rect">
                <a:avLst/>
              </a:prstGeom>
              <a:blipFill>
                <a:blip r:embed="rId3"/>
                <a:stretch>
                  <a:fillRect l="-328" t="-1057" r="-875"/>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61B48E81-9130-46FD-8A97-9FE949B44164}"/>
              </a:ext>
            </a:extLst>
          </p:cNvPr>
          <p:cNvPicPr>
            <a:picLocks noChangeAspect="1"/>
          </p:cNvPicPr>
          <p:nvPr/>
        </p:nvPicPr>
        <p:blipFill>
          <a:blip r:embed="rId4"/>
          <a:stretch>
            <a:fillRect/>
          </a:stretch>
        </p:blipFill>
        <p:spPr>
          <a:xfrm>
            <a:off x="2362200" y="3981640"/>
            <a:ext cx="7467600" cy="1857375"/>
          </a:xfrm>
          <a:prstGeom prst="rect">
            <a:avLst/>
          </a:prstGeom>
        </p:spPr>
      </p:pic>
    </p:spTree>
    <p:extLst>
      <p:ext uri="{BB962C8B-B14F-4D97-AF65-F5344CB8AC3E}">
        <p14:creationId xmlns:p14="http://schemas.microsoft.com/office/powerpoint/2010/main" val="31281073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295564" y="147782"/>
            <a:ext cx="4745210"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Latent Embedding Optimization (LEO)-1</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295564" y="597020"/>
                <a:ext cx="11425382" cy="3432799"/>
              </a:xfrm>
              <a:prstGeom prst="rect">
                <a:avLst/>
              </a:prstGeom>
            </p:spPr>
            <p:txBody>
              <a:bodyPr wrap="square">
                <a:spAutoFit/>
              </a:bodyPr>
              <a:lstStyle/>
              <a:p>
                <a:pPr marL="285750" indent="-285750">
                  <a:buFont typeface="Wingdings" panose="05000000000000000000" pitchFamily="2" charset="2"/>
                  <a:buChar char="l"/>
                </a:pPr>
                <a:r>
                  <a:rPr lang="en-US" altLang="zh-CN" dirty="0"/>
                  <a:t>LEO learns </a:t>
                </a:r>
                <a:r>
                  <a:rPr lang="en-US" altLang="zh-CN" dirty="0">
                    <a:solidFill>
                      <a:srgbClr val="FF0000"/>
                    </a:solidFill>
                  </a:rPr>
                  <a:t>a lower-dimensional latent embedding space</a:t>
                </a:r>
                <a:r>
                  <a:rPr lang="en-US" altLang="zh-CN" dirty="0"/>
                  <a:t>, which indirectly allows us to learn </a:t>
                </a:r>
                <a:r>
                  <a:rPr lang="en-US" altLang="zh-CN" dirty="0">
                    <a:solidFill>
                      <a:srgbClr val="FF0000"/>
                    </a:solidFill>
                  </a:rPr>
                  <a:t>a good set of initial parameters</a:t>
                </a:r>
                <a:r>
                  <a:rPr lang="en-US" altLang="zh-CN" dirty="0"/>
                  <a:t> </a:t>
                </a:r>
                <a14:m>
                  <m:oMath xmlns:m="http://schemas.openxmlformats.org/officeDocument/2006/math">
                    <m:r>
                      <a:rPr lang="zh-CN" altLang="en-US" i="1">
                        <a:latin typeface="Cambria Math" panose="02040503050406030204" pitchFamily="18" charset="0"/>
                      </a:rPr>
                      <m:t>𝜃</m:t>
                    </m:r>
                  </m:oMath>
                </a14:m>
                <a:r>
                  <a:rPr lang="en-US" altLang="zh-CN" dirty="0"/>
                  <a:t>. </a:t>
                </a:r>
              </a:p>
              <a:p>
                <a:pPr marL="285750" indent="-285750">
                  <a:buFont typeface="Wingdings" panose="05000000000000000000" pitchFamily="2" charset="2"/>
                  <a:buChar char="l"/>
                </a:pPr>
                <a:r>
                  <a:rPr lang="en-US" altLang="zh-CN" dirty="0"/>
                  <a:t>Given a task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𝑗</m:t>
                        </m:r>
                      </m:sub>
                    </m:sSub>
                  </m:oMath>
                </a14:m>
                <a:r>
                  <a:rPr lang="en-US" altLang="zh-CN" dirty="0"/>
                  <a:t>, the corresponding support set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oMath>
                </a14:m>
                <a:r>
                  <a:rPr lang="en-US" altLang="zh-CN" dirty="0"/>
                  <a:t> is fed into </a:t>
                </a:r>
                <a:r>
                  <a:rPr lang="en-US" altLang="zh-CN" dirty="0">
                    <a:solidFill>
                      <a:srgbClr val="FF0000"/>
                    </a:solidFill>
                  </a:rPr>
                  <a:t>an encoder</a:t>
                </a:r>
                <a:r>
                  <a:rPr lang="en-US" altLang="zh-CN" dirty="0"/>
                  <a:t>, which produces hidden codes for each example in that set. These hidden codes are paired and concatenated in every possible manner, granting us </a:t>
                </a:r>
                <a14:m>
                  <m:oMath xmlns:m="http://schemas.openxmlformats.org/officeDocument/2006/math">
                    <m:sSup>
                      <m:sSupPr>
                        <m:ctrlPr>
                          <a:rPr lang="en-US" altLang="zh-CN"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𝑁𝑘</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oMath>
                </a14:m>
                <a:r>
                  <a:rPr lang="en-US" altLang="zh-CN" dirty="0"/>
                  <a:t> pairs, where N is the number of classes in the training set, and k the number of examples per class.</a:t>
                </a:r>
              </a:p>
              <a:p>
                <a:pPr marL="285750" indent="-285750">
                  <a:buFont typeface="Wingdings" panose="05000000000000000000" pitchFamily="2" charset="2"/>
                  <a:buChar char="l"/>
                </a:pPr>
                <a:r>
                  <a:rPr lang="en-US" altLang="zh-CN" dirty="0"/>
                  <a:t>These paired codes are then fed into a </a:t>
                </a:r>
                <a:r>
                  <a:rPr lang="en-US" altLang="zh-CN" dirty="0">
                    <a:solidFill>
                      <a:srgbClr val="FF0000"/>
                    </a:solidFill>
                  </a:rPr>
                  <a:t>relation network</a:t>
                </a:r>
                <a:r>
                  <a:rPr lang="en-US" altLang="zh-CN" dirty="0"/>
                  <a:t>. The resulting embeddings are grouped by class, and parameterize a probability distribution over latent codes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𝑛</m:t>
                        </m:r>
                      </m:sub>
                    </m:sSub>
                  </m:oMath>
                </a14:m>
                <a:r>
                  <a:rPr lang="en-US" altLang="zh-CN" dirty="0"/>
                  <a:t> (for class n) in a low dimensional space </a:t>
                </a:r>
                <a14:m>
                  <m:oMath xmlns:m="http://schemas.openxmlformats.org/officeDocument/2006/math">
                    <m:r>
                      <a:rPr lang="zh-CN" altLang="en-US" i="1" smtClean="0">
                        <a:latin typeface="Cambria Math" panose="02040503050406030204" pitchFamily="18" charset="0"/>
                      </a:rPr>
                      <m:t>𝒵</m:t>
                    </m:r>
                  </m:oMath>
                </a14:m>
                <a:r>
                  <a:rPr lang="en-US" altLang="zh-CN" dirty="0"/>
                  <a:t>. Let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up>
                        <m:r>
                          <a:rPr lang="en-US" altLang="zh-CN" i="1" smtClean="0">
                            <a:latin typeface="Cambria Math" panose="02040503050406030204" pitchFamily="18" charset="0"/>
                            <a:ea typeface="Cambria Math" panose="02040503050406030204" pitchFamily="18" charset="0"/>
                          </a:rPr>
                          <m:t>ℓ</m:t>
                        </m:r>
                      </m:sup>
                    </m:sSubSup>
                  </m:oMath>
                </a14:m>
                <a:r>
                  <a:rPr lang="en-US" altLang="zh-CN" dirty="0"/>
                  <a:t> denote the </a:t>
                </a:r>
                <a14:m>
                  <m:oMath xmlns:m="http://schemas.openxmlformats.org/officeDocument/2006/math">
                    <m:r>
                      <a:rPr lang="en-US" altLang="zh-CN" i="1">
                        <a:latin typeface="Cambria Math" panose="02040503050406030204" pitchFamily="18" charset="0"/>
                        <a:ea typeface="Cambria Math" panose="02040503050406030204" pitchFamily="18" charset="0"/>
                      </a:rPr>
                      <m:t>ℓ</m:t>
                    </m:r>
                  </m:oMath>
                </a14:m>
                <a:r>
                  <a:rPr lang="en-US" altLang="zh-CN" dirty="0"/>
                  <a:t>-th example of class n in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oMath>
                </a14:m>
                <a:r>
                  <a:rPr lang="en-US" altLang="zh-CN" dirty="0"/>
                  <a:t>. Then, the mean </a:t>
                </a:r>
                <a14:m>
                  <m:oMath xmlns:m="http://schemas.openxmlformats.org/officeDocument/2006/math">
                    <m:sSubSup>
                      <m:sSubSupPr>
                        <m:ctrlPr>
                          <a:rPr lang="en-US" altLang="zh-CN" i="1">
                            <a:latin typeface="Cambria Math" panose="02040503050406030204" pitchFamily="18" charset="0"/>
                          </a:rPr>
                        </m:ctrlPr>
                      </m:sSubSupPr>
                      <m:e>
                        <m:r>
                          <a:rPr lang="zh-CN" altLang="en-US" i="1" smtClean="0">
                            <a:latin typeface="Cambria Math" panose="02040503050406030204" pitchFamily="18" charset="0"/>
                          </a:rPr>
                          <m:t>𝜇</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𝑒</m:t>
                        </m:r>
                      </m:sup>
                    </m:sSubSup>
                  </m:oMath>
                </a14:m>
                <a:r>
                  <a:rPr lang="en-US" altLang="zh-CN" dirty="0"/>
                  <a:t> and variance </a:t>
                </a:r>
                <a14:m>
                  <m:oMath xmlns:m="http://schemas.openxmlformats.org/officeDocument/2006/math">
                    <m:sSubSup>
                      <m:sSubSupPr>
                        <m:ctrlPr>
                          <a:rPr lang="en-US" altLang="zh-CN" i="1">
                            <a:latin typeface="Cambria Math" panose="02040503050406030204" pitchFamily="18" charset="0"/>
                          </a:rPr>
                        </m:ctrlPr>
                      </m:sSubSupPr>
                      <m:e>
                        <m:r>
                          <a:rPr lang="zh-CN" altLang="en-US" i="1" smtClean="0">
                            <a:latin typeface="Cambria Math" panose="02040503050406030204" pitchFamily="18" charset="0"/>
                          </a:rPr>
                          <m:t>𝜎</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𝑒</m:t>
                        </m:r>
                      </m:sup>
                    </m:sSubSup>
                  </m:oMath>
                </a14:m>
                <a:r>
                  <a:rPr lang="en-US" altLang="zh-CN" dirty="0"/>
                  <a:t> of a Gaussian distribution over latent codes for class n are computed as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𝜇</m:t>
                        </m:r>
                      </m:e>
                      <m:sub>
                        <m:r>
                          <a:rPr lang="en-US" altLang="zh-CN" i="1">
                            <a:latin typeface="Cambria Math" panose="02040503050406030204" pitchFamily="18" charset="0"/>
                          </a:rPr>
                          <m:t>𝑛</m:t>
                        </m:r>
                      </m:sub>
                      <m:sup>
                        <m:r>
                          <a:rPr lang="en-US" altLang="zh-CN" i="1">
                            <a:latin typeface="Cambria Math" panose="02040503050406030204" pitchFamily="18" charset="0"/>
                          </a:rPr>
                          <m:t>𝑒</m:t>
                        </m:r>
                      </m:sup>
                    </m:sSubSup>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𝑛</m:t>
                        </m:r>
                      </m:sub>
                      <m:sup>
                        <m:r>
                          <a:rPr lang="en-US" altLang="zh-CN" i="1">
                            <a:latin typeface="Cambria Math" panose="02040503050406030204" pitchFamily="18" charset="0"/>
                          </a:rPr>
                          <m:t>𝑒</m:t>
                        </m:r>
                      </m:sup>
                    </m:sSub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𝑁𝑘</m:t>
                            </m:r>
                          </m:e>
                          <m:sup>
                            <m:r>
                              <a:rPr lang="en-US" altLang="zh-CN" b="0" i="1" smtClean="0">
                                <a:latin typeface="Cambria Math" panose="02040503050406030204" pitchFamily="18" charset="0"/>
                              </a:rPr>
                              <m:t>2</m:t>
                            </m:r>
                          </m:sup>
                        </m:sSup>
                      </m:den>
                    </m:f>
                    <m:nary>
                      <m:naryPr>
                        <m:chr m:val="∑"/>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𝑝</m:t>
                            </m:r>
                          </m:sub>
                        </m:s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𝑘</m:t>
                        </m:r>
                      </m:sup>
                      <m:e>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𝑚</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𝑁</m:t>
                            </m:r>
                          </m:sup>
                          <m:e>
                            <m:nary>
                              <m:naryPr>
                                <m:chr m:val="∑"/>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𝑞</m:t>
                                    </m:r>
                                  </m:sub>
                                </m:sSub>
                                <m:r>
                                  <m:rPr>
                                    <m:brk m:alnAt="23"/>
                                  </m:rP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𝑘</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𝜙</m:t>
                                        </m:r>
                                      </m:e>
                                      <m:sub>
                                        <m:r>
                                          <a:rPr lang="en-US" altLang="zh-CN" b="0" i="1" smtClean="0">
                                            <a:latin typeface="Cambria Math" panose="02040503050406030204" pitchFamily="18" charset="0"/>
                                          </a:rPr>
                                          <m:t>𝑟</m:t>
                                        </m:r>
                                      </m:sub>
                                    </m:sSub>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b="0" i="1" smtClean="0">
                                            <a:latin typeface="Cambria Math" panose="02040503050406030204" pitchFamily="18" charset="0"/>
                                          </a:rPr>
                                          <m:t>𝑒</m:t>
                                        </m:r>
                                      </m:sub>
                                    </m:sSub>
                                  </m:sub>
                                </m:sSub>
                                <m:d>
                                  <m:dPr>
                                    <m:ctrlPr>
                                      <a:rPr lang="en-US" altLang="zh-CN" b="0" i="1" smtClean="0">
                                        <a:latin typeface="Cambria Math" panose="02040503050406030204" pitchFamily="18" charset="0"/>
                                      </a:rPr>
                                    </m:ctrlPr>
                                  </m:dPr>
                                  <m:e>
                                    <m:sSubSup>
                                      <m:sSubSupPr>
                                        <m:ctrlPr>
                                          <a:rPr lang="en-US" altLang="zh-CN" b="0" i="1" smtClean="0">
                                            <a:latin typeface="Cambria Math" panose="02040503050406030204" pitchFamily="18" charset="0"/>
                                          </a:rPr>
                                        </m:ctrlPr>
                                      </m:sSubSupPr>
                                      <m:e>
                                        <m:r>
                                          <a:rPr lang="en-US" altLang="zh-CN" b="0" i="1" smtClean="0">
                                            <a:latin typeface="Cambria Math" panose="02040503050406030204" pitchFamily="18" charset="0"/>
                                          </a:rPr>
                                          <m:t>𝑥</m:t>
                                        </m:r>
                                      </m:e>
                                      <m:sub>
                                        <m:r>
                                          <a:rPr lang="en-US" altLang="zh-CN" b="0" i="1" smtClean="0">
                                            <a:latin typeface="Cambria Math" panose="02040503050406030204" pitchFamily="18" charset="0"/>
                                          </a:rPr>
                                          <m:t>𝑛</m:t>
                                        </m:r>
                                      </m:sub>
                                      <m:sup>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𝑝</m:t>
                                            </m:r>
                                          </m:sub>
                                        </m:sSub>
                                      </m:sup>
                                    </m:sSubSup>
                                  </m:e>
                                </m:d>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b="0" i="1" smtClean="0">
                                            <a:latin typeface="Cambria Math" panose="02040503050406030204" pitchFamily="18" charset="0"/>
                                          </a:rPr>
                                          <m:t>𝑒</m:t>
                                        </m:r>
                                      </m:sub>
                                    </m:sSub>
                                  </m:sub>
                                </m:sSub>
                                <m:r>
                                  <a:rPr lang="en-US" altLang="zh-CN" b="0" i="1" smtClean="0">
                                    <a:latin typeface="Cambria Math" panose="02040503050406030204" pitchFamily="18" charset="0"/>
                                  </a:rPr>
                                  <m:t>(</m:t>
                                </m:r>
                                <m:sSubSup>
                                  <m:sSubSupPr>
                                    <m:ctrlPr>
                                      <a:rPr lang="en-US" altLang="zh-CN" b="0" i="1" smtClean="0">
                                        <a:latin typeface="Cambria Math" panose="02040503050406030204" pitchFamily="18" charset="0"/>
                                      </a:rPr>
                                    </m:ctrlPr>
                                  </m:sSubSupPr>
                                  <m:e>
                                    <m:r>
                                      <a:rPr lang="en-US" altLang="zh-CN" i="1">
                                        <a:latin typeface="Cambria Math" panose="02040503050406030204" pitchFamily="18" charset="0"/>
                                      </a:rPr>
                                      <m:t>𝑥</m:t>
                                    </m:r>
                                  </m:e>
                                  <m:sub>
                                    <m:r>
                                      <a:rPr lang="en-US" altLang="zh-CN" b="0" i="1" smtClean="0">
                                        <a:latin typeface="Cambria Math" panose="02040503050406030204" pitchFamily="18" charset="0"/>
                                      </a:rPr>
                                      <m:t>𝑚</m:t>
                                    </m:r>
                                  </m:sub>
                                  <m:sup>
                                    <m:sSub>
                                      <m:sSubPr>
                                        <m:ctrlPr>
                                          <a:rPr lang="en-US" altLang="zh-CN" b="0" i="1" smtClean="0">
                                            <a:latin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ℓ</m:t>
                                        </m:r>
                                      </m:e>
                                      <m:sub>
                                        <m:r>
                                          <a:rPr lang="en-US" altLang="zh-CN" b="0" i="1" smtClean="0">
                                            <a:latin typeface="Cambria Math" panose="02040503050406030204" pitchFamily="18" charset="0"/>
                                          </a:rPr>
                                          <m:t>𝑞</m:t>
                                        </m:r>
                                      </m:sub>
                                    </m:sSub>
                                  </m:sup>
                                </m:sSubSup>
                                <m:r>
                                  <a:rPr lang="en-US" altLang="zh-CN" b="0" i="1" smtClean="0">
                                    <a:latin typeface="Cambria Math" panose="02040503050406030204" pitchFamily="18" charset="0"/>
                                  </a:rPr>
                                  <m:t>))</m:t>
                                </m:r>
                              </m:e>
                            </m:nary>
                          </m:e>
                        </m:nary>
                      </m:e>
                    </m:nary>
                  </m:oMath>
                </a14:m>
                <a:r>
                  <a:rPr lang="en-US" altLang="zh-CN" dirty="0"/>
                  <a:t>, 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i="1">
                                <a:latin typeface="Cambria Math" panose="02040503050406030204" pitchFamily="18" charset="0"/>
                              </a:rPr>
                              <m:t>𝑟</m:t>
                            </m:r>
                          </m:sub>
                        </m:sSub>
                      </m:sub>
                    </m:sSub>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𝑔</m:t>
                        </m:r>
                      </m:e>
                      <m:sub>
                        <m:sSub>
                          <m:sSubPr>
                            <m:ctrlPr>
                              <a:rPr lang="en-US" altLang="zh-CN" i="1">
                                <a:latin typeface="Cambria Math" panose="02040503050406030204" pitchFamily="18" charset="0"/>
                              </a:rPr>
                            </m:ctrlPr>
                          </m:sSubPr>
                          <m:e>
                            <m:r>
                              <a:rPr lang="zh-CN" altLang="en-US" i="1">
                                <a:latin typeface="Cambria Math" panose="02040503050406030204" pitchFamily="18" charset="0"/>
                              </a:rPr>
                              <m:t>𝜙</m:t>
                            </m:r>
                          </m:e>
                          <m:sub>
                            <m:r>
                              <a:rPr lang="en-US" altLang="zh-CN" i="1">
                                <a:latin typeface="Cambria Math" panose="02040503050406030204" pitchFamily="18" charset="0"/>
                              </a:rPr>
                              <m:t>𝑒</m:t>
                            </m:r>
                          </m:sub>
                        </m:sSub>
                      </m:sub>
                    </m:sSub>
                  </m:oMath>
                </a14:m>
                <a:r>
                  <a:rPr lang="en-US" altLang="zh-CN" dirty="0"/>
                  <a:t> are parameters for the relation network and encoder respectively. Intuitively, the three summations ensure that every example with class n in </a:t>
                </a:r>
                <a14:m>
                  <m:oMath xmlns:m="http://schemas.openxmlformats.org/officeDocument/2006/math">
                    <m:sSubSup>
                      <m:sSubSupPr>
                        <m:ctrlPr>
                          <a:rPr lang="en-US" altLang="zh-CN" i="1">
                            <a:latin typeface="Cambria Math" panose="02040503050406030204" pitchFamily="18" charset="0"/>
                            <a:ea typeface="Cambria Math" panose="02040503050406030204" pitchFamily="18" charset="0"/>
                          </a:rPr>
                        </m:ctrlPr>
                      </m:sSubSupPr>
                      <m:e>
                        <m:r>
                          <a:rPr lang="en-US" altLang="zh-CN" i="1">
                            <a:latin typeface="Cambria Math" panose="02040503050406030204" pitchFamily="18" charset="0"/>
                            <a:ea typeface="Cambria Math" panose="02040503050406030204" pitchFamily="18" charset="0"/>
                          </a:rPr>
                          <m:t>𝐷</m:t>
                        </m:r>
                      </m:e>
                      <m:sub>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𝒯</m:t>
                            </m:r>
                          </m:e>
                          <m:sub>
                            <m:r>
                              <a:rPr lang="en-US" altLang="zh-CN" i="1">
                                <a:latin typeface="Cambria Math" panose="02040503050406030204" pitchFamily="18" charset="0"/>
                                <a:ea typeface="Cambria Math" panose="02040503050406030204" pitchFamily="18" charset="0"/>
                              </a:rPr>
                              <m:t>𝑖</m:t>
                            </m:r>
                          </m:sub>
                        </m:sSub>
                      </m:sub>
                      <m:sup>
                        <m:r>
                          <a:rPr lang="en-US" altLang="zh-CN" i="1">
                            <a:latin typeface="Cambria Math" panose="02040503050406030204" pitchFamily="18" charset="0"/>
                            <a:ea typeface="Cambria Math" panose="02040503050406030204" pitchFamily="18" charset="0"/>
                          </a:rPr>
                          <m:t>𝑡𝑟</m:t>
                        </m:r>
                      </m:sup>
                    </m:sSubSup>
                  </m:oMath>
                </a14:m>
                <a:r>
                  <a:rPr lang="en-US" altLang="zh-CN" dirty="0"/>
                  <a:t> is paired with every example from all classes n.</a:t>
                </a:r>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295564" y="597020"/>
                <a:ext cx="11425382" cy="3432799"/>
              </a:xfrm>
              <a:prstGeom prst="rect">
                <a:avLst/>
              </a:prstGeom>
              <a:blipFill>
                <a:blip r:embed="rId3"/>
                <a:stretch>
                  <a:fillRect l="-320" t="-1066" r="-267" b="-177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1FB0CFC1-8C25-46DB-9655-912DDC0E3072}"/>
              </a:ext>
            </a:extLst>
          </p:cNvPr>
          <p:cNvPicPr>
            <a:picLocks noChangeAspect="1"/>
          </p:cNvPicPr>
          <p:nvPr/>
        </p:nvPicPr>
        <p:blipFill>
          <a:blip r:embed="rId4"/>
          <a:stretch>
            <a:fillRect/>
          </a:stretch>
        </p:blipFill>
        <p:spPr>
          <a:xfrm>
            <a:off x="2113107" y="4272336"/>
            <a:ext cx="7448550" cy="2324100"/>
          </a:xfrm>
          <a:prstGeom prst="rect">
            <a:avLst/>
          </a:prstGeom>
        </p:spPr>
      </p:pic>
    </p:spTree>
    <p:extLst>
      <p:ext uri="{BB962C8B-B14F-4D97-AF65-F5344CB8AC3E}">
        <p14:creationId xmlns:p14="http://schemas.microsoft.com/office/powerpoint/2010/main" val="65430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61647" y="414770"/>
            <a:ext cx="5157181" cy="400110"/>
          </a:xfrm>
          <a:prstGeom prst="rect">
            <a:avLst/>
          </a:prstGeom>
          <a:noFill/>
        </p:spPr>
        <p:txBody>
          <a:bodyPr wrap="none" rtlCol="0">
            <a:spAutoFit/>
          </a:bodyPr>
          <a:lstStyle/>
          <a:p>
            <a:r>
              <a:rPr lang="en-US" altLang="zh-CN" sz="2000" b="1" dirty="0"/>
              <a:t>AI system with learning and meta-learning</a:t>
            </a:r>
            <a:endParaRPr lang="zh-CN" altLang="en-US" sz="2000" b="1" dirty="0"/>
          </a:p>
        </p:txBody>
      </p:sp>
      <p:sp>
        <p:nvSpPr>
          <p:cNvPr id="3" name="Rectangle 2">
            <a:extLst>
              <a:ext uri="{FF2B5EF4-FFF2-40B4-BE49-F238E27FC236}">
                <a16:creationId xmlns:a16="http://schemas.microsoft.com/office/drawing/2014/main" id="{9BD1E2C4-9243-E96D-5A9C-DE6F149700CF}"/>
              </a:ext>
            </a:extLst>
          </p:cNvPr>
          <p:cNvSpPr>
            <a:spLocks noChangeArrowheads="1"/>
          </p:cNvSpPr>
          <p:nvPr/>
        </p:nvSpPr>
        <p:spPr bwMode="auto">
          <a:xfrm>
            <a:off x="1904999" y="1542472"/>
            <a:ext cx="162492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5" name="对象 4">
            <a:extLst>
              <a:ext uri="{FF2B5EF4-FFF2-40B4-BE49-F238E27FC236}">
                <a16:creationId xmlns:a16="http://schemas.microsoft.com/office/drawing/2014/main" id="{1DD96433-D2D0-4914-BBFE-46E9B416255D}"/>
              </a:ext>
            </a:extLst>
          </p:cNvPr>
          <p:cNvGraphicFramePr>
            <a:graphicFrameLocks noChangeAspect="1"/>
          </p:cNvGraphicFramePr>
          <p:nvPr>
            <p:extLst>
              <p:ext uri="{D42A27DB-BD31-4B8C-83A1-F6EECF244321}">
                <p14:modId xmlns:p14="http://schemas.microsoft.com/office/powerpoint/2010/main" val="3906922824"/>
              </p:ext>
            </p:extLst>
          </p:nvPr>
        </p:nvGraphicFramePr>
        <p:xfrm>
          <a:off x="695324" y="2003770"/>
          <a:ext cx="10047008" cy="2850459"/>
        </p:xfrm>
        <a:graphic>
          <a:graphicData uri="http://schemas.openxmlformats.org/presentationml/2006/ole">
            <mc:AlternateContent xmlns:mc="http://schemas.openxmlformats.org/markup-compatibility/2006">
              <mc:Choice xmlns:v="urn:schemas-microsoft-com:vml" Requires="v">
                <p:oleObj r:id="rId2" imgW="6029097" imgH="1709100" progId="Visio.Drawing.11">
                  <p:embed/>
                </p:oleObj>
              </mc:Choice>
              <mc:Fallback>
                <p:oleObj r:id="rId2" imgW="6029097" imgH="1709100" progId="Visio.Drawing.11">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4" y="2003770"/>
                        <a:ext cx="10047008" cy="2850459"/>
                      </a:xfrm>
                      <a:prstGeom prst="rect">
                        <a:avLst/>
                      </a:prstGeom>
                      <a:noFill/>
                    </p:spPr>
                  </p:pic>
                </p:oleObj>
              </mc:Fallback>
            </mc:AlternateContent>
          </a:graphicData>
        </a:graphic>
      </p:graphicFrame>
    </p:spTree>
    <p:extLst>
      <p:ext uri="{BB962C8B-B14F-4D97-AF65-F5344CB8AC3E}">
        <p14:creationId xmlns:p14="http://schemas.microsoft.com/office/powerpoint/2010/main" val="2561089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92364" y="184727"/>
            <a:ext cx="5001690" cy="400110"/>
          </a:xfrm>
          <a:prstGeom prst="rect">
            <a:avLst/>
          </a:prstGeom>
          <a:noFill/>
        </p:spPr>
        <p:txBody>
          <a:bodyPr wrap="none" rtlCol="0">
            <a:spAutoFit/>
          </a:bodyPr>
          <a:lstStyle/>
          <a:p>
            <a:r>
              <a:rPr lang="en-US" altLang="zh-CN" sz="2000" b="1" dirty="0">
                <a:solidFill>
                  <a:srgbClr val="000000"/>
                </a:solidFill>
                <a:latin typeface="Times New Roman" panose="02020603050405020304" pitchFamily="18" charset="0"/>
                <a:cs typeface="Times New Roman" panose="02020603050405020304" pitchFamily="18" charset="0"/>
              </a:rPr>
              <a:t>    Latent Embedding Optimization (LEO)-2</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438727" y="834220"/>
                <a:ext cx="11314545" cy="2137765"/>
              </a:xfrm>
              <a:prstGeom prst="rect">
                <a:avLst/>
              </a:prstGeom>
            </p:spPr>
            <p:txBody>
              <a:bodyPr wrap="square">
                <a:spAutoFit/>
              </a:bodyPr>
              <a:lstStyle/>
              <a:p>
                <a:pPr marL="285750" indent="-285750" algn="just">
                  <a:buFont typeface="Wingdings" panose="05000000000000000000" pitchFamily="2" charset="2"/>
                  <a:buChar char="l"/>
                </a:pPr>
                <a:r>
                  <a:rPr lang="en-US" altLang="zh-CN" dirty="0"/>
                  <a:t>The </a:t>
                </a:r>
                <a:r>
                  <a:rPr lang="en-US" altLang="zh-CN" dirty="0">
                    <a:solidFill>
                      <a:srgbClr val="FF0000"/>
                    </a:solidFill>
                  </a:rPr>
                  <a:t>decoder</a:t>
                </a:r>
                <a:r>
                  <a:rPr lang="en-US" altLang="zh-CN" dirty="0"/>
                  <a:t> can then generate a task-specific initialization </a:t>
                </a:r>
                <a14:m>
                  <m:oMath xmlns:m="http://schemas.openxmlformats.org/officeDocument/2006/math">
                    <m:sSub>
                      <m:sSubPr>
                        <m:ctrlPr>
                          <a:rPr lang="en-US" altLang="zh-CN" i="1" smtClean="0">
                            <a:latin typeface="Cambria Math" panose="02040503050406030204" pitchFamily="18" charset="0"/>
                          </a:rPr>
                        </m:ctrlPr>
                      </m:sSubPr>
                      <m:e>
                        <m:r>
                          <a:rPr lang="zh-CN" altLang="en-US" i="1">
                            <a:latin typeface="Cambria Math" panose="02040503050406030204" pitchFamily="18" charset="0"/>
                          </a:rPr>
                          <m:t>𝜃</m:t>
                        </m:r>
                      </m:e>
                      <m:sub>
                        <m:r>
                          <a:rPr lang="en-US" altLang="zh-CN" b="0" i="1" smtClean="0">
                            <a:latin typeface="Cambria Math" panose="02040503050406030204" pitchFamily="18" charset="0"/>
                          </a:rPr>
                          <m:t>𝑛</m:t>
                        </m:r>
                      </m:sub>
                    </m:sSub>
                  </m:oMath>
                </a14:m>
                <a:r>
                  <a:rPr lang="en-US" altLang="zh-CN" dirty="0"/>
                  <a:t> for class n. First, one computes a mean and variance for a Gaussian distribution using the latent code </a:t>
                </a:r>
                <a14:m>
                  <m:oMath xmlns:m="http://schemas.openxmlformats.org/officeDocument/2006/math">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𝜇</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𝑑</m:t>
                        </m:r>
                      </m:sup>
                    </m:sSubSup>
                    <m:r>
                      <a:rPr lang="en-US" altLang="zh-CN" i="1">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𝑛</m:t>
                        </m:r>
                      </m:sub>
                      <m:sup>
                        <m:r>
                          <a:rPr lang="en-US" altLang="zh-CN" b="0" i="1" smtClean="0">
                            <a:latin typeface="Cambria Math" panose="02040503050406030204" pitchFamily="18" charset="0"/>
                          </a:rPr>
                          <m:t>𝑑</m:t>
                        </m:r>
                      </m:sup>
                    </m:sSubSup>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𝑔</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𝜙</m:t>
                            </m:r>
                          </m:e>
                          <m:sub>
                            <m:r>
                              <a:rPr lang="en-US" altLang="zh-CN" b="0" i="1" smtClean="0">
                                <a:latin typeface="Cambria Math" panose="02040503050406030204" pitchFamily="18" charset="0"/>
                              </a:rPr>
                              <m:t>𝑑</m:t>
                            </m:r>
                          </m:sub>
                        </m:sSub>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𝑛</m:t>
                        </m:r>
                      </m:sub>
                    </m:sSub>
                    <m:r>
                      <a:rPr lang="en-US" altLang="zh-CN" b="0" i="1" smtClean="0">
                        <a:latin typeface="Cambria Math" panose="02040503050406030204" pitchFamily="18" charset="0"/>
                      </a:rPr>
                      <m:t>)</m:t>
                    </m:r>
                  </m:oMath>
                </a14:m>
                <a:r>
                  <a:rPr lang="en-US" altLang="zh-CN" dirty="0"/>
                  <a:t>. These are then used to sample initialization weights </a:t>
                </a:r>
                <a14:m>
                  <m:oMath xmlns:m="http://schemas.openxmlformats.org/officeDocument/2006/math">
                    <m:sSub>
                      <m:sSubPr>
                        <m:ctrlPr>
                          <a:rPr lang="en-US" altLang="zh-CN" i="1">
                            <a:latin typeface="Cambria Math" panose="02040503050406030204" pitchFamily="18" charset="0"/>
                          </a:rPr>
                        </m:ctrlPr>
                      </m:sSubPr>
                      <m:e>
                        <m:r>
                          <a:rPr lang="zh-CN" altLang="en-US" i="1">
                            <a:latin typeface="Cambria Math" panose="02040503050406030204" pitchFamily="18" charset="0"/>
                          </a:rPr>
                          <m:t>𝜃</m:t>
                        </m:r>
                      </m:e>
                      <m:sub>
                        <m:r>
                          <a:rPr lang="en-US" altLang="zh-CN" i="1">
                            <a:latin typeface="Cambria Math" panose="02040503050406030204" pitchFamily="18" charset="0"/>
                          </a:rPr>
                          <m:t>𝑛</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𝑁</m:t>
                    </m:r>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𝜇</m:t>
                        </m:r>
                      </m:e>
                      <m:sub>
                        <m:r>
                          <a:rPr lang="en-US" altLang="zh-CN" i="1">
                            <a:latin typeface="Cambria Math" panose="02040503050406030204" pitchFamily="18" charset="0"/>
                          </a:rPr>
                          <m:t>𝑛</m:t>
                        </m:r>
                      </m:sub>
                      <m:sup>
                        <m:r>
                          <a:rPr lang="en-US" altLang="zh-CN" i="1">
                            <a:latin typeface="Cambria Math" panose="02040503050406030204" pitchFamily="18" charset="0"/>
                          </a:rPr>
                          <m:t>𝑑</m:t>
                        </m:r>
                      </m:sup>
                    </m:sSubSup>
                    <m:r>
                      <a:rPr lang="en-US" altLang="zh-CN" b="0" i="1" smtClean="0">
                        <a:latin typeface="Cambria Math" panose="02040503050406030204" pitchFamily="18" charset="0"/>
                      </a:rPr>
                      <m:t>, </m:t>
                    </m:r>
                    <m:r>
                      <a:rPr lang="en-US" altLang="zh-CN" b="0" i="1" smtClean="0">
                        <a:latin typeface="Cambria Math" panose="02040503050406030204" pitchFamily="18" charset="0"/>
                      </a:rPr>
                      <m:t>𝑑𝑖𝑎𝑔</m:t>
                    </m:r>
                    <m:r>
                      <a:rPr lang="en-US" altLang="zh-CN" b="0" i="1" smtClean="0">
                        <a:latin typeface="Cambria Math" panose="02040503050406030204" pitchFamily="18" charset="0"/>
                      </a:rPr>
                      <m:t>(</m:t>
                    </m:r>
                    <m:sSubSup>
                      <m:sSubSupPr>
                        <m:ctrlPr>
                          <a:rPr lang="en-US" altLang="zh-CN" i="1">
                            <a:latin typeface="Cambria Math" panose="02040503050406030204" pitchFamily="18" charset="0"/>
                          </a:rPr>
                        </m:ctrlPr>
                      </m:sSubSupPr>
                      <m:e>
                        <m:r>
                          <a:rPr lang="zh-CN" altLang="en-US" i="1">
                            <a:latin typeface="Cambria Math" panose="02040503050406030204" pitchFamily="18" charset="0"/>
                          </a:rPr>
                          <m:t>𝜎</m:t>
                        </m:r>
                      </m:e>
                      <m:sub>
                        <m:r>
                          <a:rPr lang="en-US" altLang="zh-CN" i="1">
                            <a:latin typeface="Cambria Math" panose="02040503050406030204" pitchFamily="18" charset="0"/>
                          </a:rPr>
                          <m:t>𝑛</m:t>
                        </m:r>
                      </m:sub>
                      <m:sup>
                        <m:r>
                          <a:rPr lang="en-US" altLang="zh-CN" i="1">
                            <a:latin typeface="Cambria Math" panose="02040503050406030204" pitchFamily="18" charset="0"/>
                          </a:rPr>
                          <m:t>𝑑</m:t>
                        </m:r>
                        <m:r>
                          <a:rPr lang="en-US" altLang="zh-CN" b="0" i="1" smtClean="0">
                            <a:latin typeface="Cambria Math" panose="02040503050406030204" pitchFamily="18" charset="0"/>
                          </a:rPr>
                          <m:t>2</m:t>
                        </m:r>
                      </m:sup>
                    </m:sSubSup>
                    <m:r>
                      <a:rPr lang="en-US" altLang="zh-CN" b="0" i="1" smtClean="0">
                        <a:latin typeface="Cambria Math" panose="02040503050406030204" pitchFamily="18" charset="0"/>
                      </a:rPr>
                      <m:t>))</m:t>
                    </m:r>
                  </m:oMath>
                </a14:m>
                <a:r>
                  <a:rPr lang="en-US" altLang="zh-CN" dirty="0"/>
                  <a:t>. </a:t>
                </a:r>
              </a:p>
              <a:p>
                <a:pPr marL="285750" indent="-285750" algn="just">
                  <a:spcBef>
                    <a:spcPts val="500"/>
                  </a:spcBef>
                  <a:buFont typeface="Wingdings" panose="05000000000000000000" pitchFamily="2" charset="2"/>
                  <a:buChar char="l"/>
                </a:pPr>
                <a:r>
                  <a:rPr lang="en-US" altLang="zh-CN" dirty="0"/>
                  <a:t>The </a:t>
                </a:r>
                <a:r>
                  <a:rPr lang="en-US" altLang="zh-CN" dirty="0">
                    <a:solidFill>
                      <a:srgbClr val="FF0000"/>
                    </a:solidFill>
                  </a:rPr>
                  <a:t>loss from the generated weights </a:t>
                </a:r>
                <a:r>
                  <a:rPr lang="en-US" altLang="zh-CN" dirty="0"/>
                  <a:t>can then be propagated backwards to adjust the embedding space. In practice, generating such high-dimensional set of parameters from a low-dimensional embedding can be quite problematic. Therefore, LEO uses pre-trained models, and only generates weights for the final layer, which limits the expressivity of the model.</a:t>
                </a:r>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438727" y="834220"/>
                <a:ext cx="11314545" cy="2137765"/>
              </a:xfrm>
              <a:prstGeom prst="rect">
                <a:avLst/>
              </a:prstGeom>
              <a:blipFill>
                <a:blip r:embed="rId3"/>
                <a:stretch>
                  <a:fillRect l="-377" t="-1709" r="-431" b="-3419"/>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1FB0CFC1-8C25-46DB-9655-912DDC0E3072}"/>
              </a:ext>
            </a:extLst>
          </p:cNvPr>
          <p:cNvPicPr>
            <a:picLocks noChangeAspect="1"/>
          </p:cNvPicPr>
          <p:nvPr/>
        </p:nvPicPr>
        <p:blipFill>
          <a:blip r:embed="rId4"/>
          <a:stretch>
            <a:fillRect/>
          </a:stretch>
        </p:blipFill>
        <p:spPr>
          <a:xfrm>
            <a:off x="2500845" y="3603630"/>
            <a:ext cx="7448550" cy="2324100"/>
          </a:xfrm>
          <a:prstGeom prst="rect">
            <a:avLst/>
          </a:prstGeom>
        </p:spPr>
      </p:pic>
    </p:spTree>
    <p:extLst>
      <p:ext uri="{BB962C8B-B14F-4D97-AF65-F5344CB8AC3E}">
        <p14:creationId xmlns:p14="http://schemas.microsoft.com/office/powerpoint/2010/main" val="26152434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655383" y="174915"/>
            <a:ext cx="3514104" cy="400110"/>
          </a:xfrm>
          <a:prstGeom prst="rect">
            <a:avLst/>
          </a:prstGeom>
          <a:noFill/>
        </p:spPr>
        <p:txBody>
          <a:bodyPr wrap="none" rtlCol="0">
            <a:spAutoFit/>
          </a:bodyPr>
          <a:lstStyle/>
          <a:p>
            <a:r>
              <a:rPr lang="en-US" altLang="zh-CN" sz="2000" b="1" dirty="0"/>
              <a:t>Learning Objective functions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685337" y="776005"/>
                <a:ext cx="10366919" cy="671081"/>
              </a:xfrm>
              <a:prstGeom prst="rect">
                <a:avLst/>
              </a:prstGeom>
            </p:spPr>
            <p:txBody>
              <a:bodyPr wrap="square">
                <a:spAutoFit/>
              </a:bodyPr>
              <a:lstStyle/>
              <a:p>
                <a:r>
                  <a:rPr lang="en-US" altLang="zh-CN" dirty="0">
                    <a:solidFill>
                      <a:srgbClr val="FF0000"/>
                    </a:solidFill>
                  </a:rPr>
                  <a:t>Meta-learning via learned loss (ML</a:t>
                </a:r>
                <a:r>
                  <a:rPr lang="en-US" altLang="zh-CN" baseline="30000" dirty="0">
                    <a:solidFill>
                      <a:srgbClr val="FF0000"/>
                    </a:solidFill>
                  </a:rPr>
                  <a:t>3</a:t>
                </a:r>
                <a:r>
                  <a:rPr lang="en-US" altLang="zh-CN" dirty="0">
                    <a:solidFill>
                      <a:srgbClr val="FF0000"/>
                    </a:solidFill>
                  </a:rPr>
                  <a:t>) </a:t>
                </a:r>
                <a:r>
                  <a:rPr lang="en-US" altLang="zh-CN" dirty="0"/>
                  <a:t>learns optimize-independent loss functions to provide a strong learning signal for a variety of learning problems: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𝑙𝑒𝑎𝑟𝑛𝑒𝑑</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ℳ</m:t>
                        </m:r>
                      </m:e>
                      <m:sub>
                        <m:r>
                          <a:rPr lang="zh-CN" altLang="en-US" b="0" i="1" smtClean="0">
                            <a:latin typeface="Cambria Math" panose="02040503050406030204" pitchFamily="18" charset="0"/>
                          </a:rPr>
                          <m:t>𝜙</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en-US" altLang="zh-CN" dirty="0"/>
                  <a:t> </a:t>
                </a:r>
                <a:endParaRPr lang="zh-CN" altLang="en-US"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685337" y="776005"/>
                <a:ext cx="10366919" cy="671081"/>
              </a:xfrm>
              <a:prstGeom prst="rect">
                <a:avLst/>
              </a:prstGeom>
              <a:blipFill>
                <a:blip r:embed="rId3"/>
                <a:stretch>
                  <a:fillRect l="-470" t="-4545" b="-109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04F80DE3-7275-4B82-8A55-24E2779DA782}"/>
                  </a:ext>
                </a:extLst>
              </p:cNvPr>
              <p:cNvSpPr/>
              <p:nvPr/>
            </p:nvSpPr>
            <p:spPr>
              <a:xfrm>
                <a:off x="685336" y="4948134"/>
                <a:ext cx="10366919" cy="1834990"/>
              </a:xfrm>
              <a:prstGeom prst="rect">
                <a:avLst/>
              </a:prstGeom>
            </p:spPr>
            <p:txBody>
              <a:bodyPr wrap="square">
                <a:spAutoFit/>
              </a:bodyPr>
              <a:lstStyle/>
              <a:p>
                <a:pPr marL="285750" indent="-285750">
                  <a:buFont typeface="Wingdings" panose="05000000000000000000" pitchFamily="2" charset="2"/>
                  <a:buChar char="l"/>
                </a:pPr>
                <a:r>
                  <a:rPr lang="en-US" altLang="zh-CN" dirty="0"/>
                  <a:t>The gradient of base-learner is </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𝑙𝑒𝑎𝑟𝑛𝑒𝑑</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ℳ</m:t>
                        </m:r>
                      </m:e>
                      <m:sub>
                        <m:r>
                          <a:rPr lang="zh-CN" altLang="en-US" i="1" smtClean="0">
                            <a:latin typeface="Cambria Math" panose="02040503050406030204" pitchFamily="18" charset="0"/>
                          </a:rPr>
                          <m:t>𝜙</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b="0" i="1" smtClean="0">
                            <a:latin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𝑓</m:t>
                        </m:r>
                      </m:e>
                      <m:sub>
                        <m:r>
                          <a:rPr lang="zh-CN" altLang="en-US" i="1" smtClean="0">
                            <a:latin typeface="Cambria Math" panose="02040503050406030204" pitchFamily="18" charset="0"/>
                            <a:ea typeface="Cambria Math" panose="02040503050406030204" pitchFamily="18" charset="0"/>
                          </a:rPr>
                          <m:t>𝜃</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en-US" altLang="zh-CN" dirty="0"/>
                  <a:t>,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r>
                      <a:rPr lang="en-US" altLang="zh-CN" b="0" i="1" smtClean="0">
                        <a:latin typeface="Cambria Math" panose="02040503050406030204" pitchFamily="18" charset="0"/>
                      </a:rPr>
                      <m:t>= </m:t>
                    </m:r>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𝛼</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rPr>
                          <m:t>𝜃</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en-US" altLang="zh-CN" b="0" i="1" smtClean="0">
                            <a:latin typeface="Cambria Math" panose="02040503050406030204" pitchFamily="18" charset="0"/>
                          </a:rPr>
                          <m:t>𝑙𝑒𝑎𝑟𝑛𝑒𝑑</m:t>
                        </m:r>
                      </m:sub>
                    </m:sSub>
                  </m:oMath>
                </a14:m>
                <a:r>
                  <a:rPr lang="en-US" altLang="zh-CN" dirty="0"/>
                  <a:t>. The objective function of meta-learner is </a:t>
                </a:r>
                <a14:m>
                  <m:oMath xmlns:m="http://schemas.openxmlformats.org/officeDocument/2006/math">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zh-CN" altLang="en-US" i="1" smtClean="0">
                            <a:latin typeface="Cambria Math" panose="02040503050406030204" pitchFamily="18" charset="0"/>
                            <a:ea typeface="Cambria Math" panose="02040503050406030204" pitchFamily="18" charset="0"/>
                          </a:rPr>
                          <m:t>𝒯</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m:t>
                        </m:r>
                        <m:r>
                          <a:rPr lang="en-US" altLang="zh-CN" b="0" i="1" smtClean="0">
                            <a:latin typeface="Cambria Math" panose="02040503050406030204" pitchFamily="18" charset="0"/>
                          </a:rPr>
                          <m:t>𝑦</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e>
                      <m:sup>
                        <m:r>
                          <a:rPr lang="en-US" altLang="zh-CN" b="0" i="1" smtClean="0">
                            <a:latin typeface="Cambria Math" panose="02040503050406030204" pitchFamily="18" charset="0"/>
                          </a:rPr>
                          <m:t>2</m:t>
                        </m:r>
                      </m:sup>
                    </m:sSup>
                  </m:oMath>
                </a14:m>
                <a:r>
                  <a:rPr lang="en-US" altLang="zh-CN" dirty="0"/>
                  <a:t>, and the gradient is computed with</a:t>
                </a:r>
                <a14:m>
                  <m:oMath xmlns:m="http://schemas.openxmlformats.org/officeDocument/2006/math">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ea typeface="Cambria Math" panose="02040503050406030204" pitchFamily="18" charset="0"/>
                          </a:rPr>
                          <m:t>𝜙</m:t>
                        </m:r>
                      </m:sub>
                    </m:sSub>
                    <m:r>
                      <a:rPr lang="en-US" altLang="zh-CN" b="0" i="1" smtClean="0">
                        <a:latin typeface="Cambria Math" panose="02040503050406030204" pitchFamily="18" charset="0"/>
                        <a:ea typeface="Cambria Math" panose="02040503050406030204" pitchFamily="18" charset="0"/>
                      </a:rPr>
                      <m:t>=</m:t>
                    </m:r>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𝑓</m:t>
                        </m:r>
                      </m:sub>
                    </m:sSub>
                    <m:sSub>
                      <m:sSubPr>
                        <m:ctrlPr>
                          <a:rPr lang="en-US" altLang="zh-CN" i="1" smtClean="0">
                            <a:latin typeface="Cambria Math" panose="02040503050406030204" pitchFamily="18" charset="0"/>
                          </a:rPr>
                        </m:ctrlPr>
                      </m:sSubPr>
                      <m:e>
                        <m:r>
                          <a:rPr lang="en-US" altLang="zh-CN" i="1" smtClean="0">
                            <a:latin typeface="Cambria Math" panose="02040503050406030204" pitchFamily="18" charset="0"/>
                            <a:ea typeface="Cambria Math" panose="02040503050406030204" pitchFamily="18" charset="0"/>
                          </a:rPr>
                          <m:t>ℒ</m:t>
                        </m:r>
                      </m:e>
                      <m:sub>
                        <m:r>
                          <a:rPr lang="zh-CN" altLang="en-US" i="1" smtClean="0">
                            <a:latin typeface="Cambria Math" panose="02040503050406030204" pitchFamily="18" charset="0"/>
                            <a:ea typeface="Cambria Math" panose="02040503050406030204" pitchFamily="18" charset="0"/>
                          </a:rPr>
                          <m:t>𝒯</m:t>
                        </m:r>
                      </m:sub>
                    </m:sSub>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𝑓</m:t>
                        </m:r>
                      </m:e>
                      <m: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sub>
                    </m:sSub>
                    <m:sSub>
                      <m:sSubPr>
                        <m:ctrlPr>
                          <a:rPr lang="en-US" altLang="zh-CN" i="1" smtClean="0">
                            <a:latin typeface="Cambria Math" panose="02040503050406030204" pitchFamily="18" charset="0"/>
                          </a:rPr>
                        </m:ctrlPr>
                      </m:sSubPr>
                      <m:e>
                        <m:r>
                          <m:rPr>
                            <m:sty m:val="p"/>
                          </m:rPr>
                          <a:rPr lang="en-US" altLang="zh-CN" i="1" smtClean="0">
                            <a:latin typeface="Cambria Math" panose="02040503050406030204" pitchFamily="18" charset="0"/>
                            <a:ea typeface="Cambria Math" panose="02040503050406030204" pitchFamily="18" charset="0"/>
                          </a:rPr>
                          <m:t>∇</m:t>
                        </m:r>
                      </m:e>
                      <m:sub>
                        <m:r>
                          <a:rPr lang="zh-CN" altLang="en-US" i="1" smtClean="0">
                            <a:latin typeface="Cambria Math" panose="02040503050406030204" pitchFamily="18" charset="0"/>
                            <a:ea typeface="Cambria Math" panose="02040503050406030204" pitchFamily="18" charset="0"/>
                          </a:rPr>
                          <m:t>𝜙</m:t>
                        </m:r>
                      </m:sub>
                    </m:sSub>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ea typeface="Cambria Math" panose="02040503050406030204" pitchFamily="18" charset="0"/>
                          </a:rPr>
                          <m:t>𝜃</m:t>
                        </m:r>
                      </m:e>
                      <m:sub>
                        <m:r>
                          <a:rPr lang="en-US" altLang="zh-CN" b="0" i="1" smtClean="0">
                            <a:latin typeface="Cambria Math" panose="02040503050406030204" pitchFamily="18" charset="0"/>
                            <a:ea typeface="Cambria Math" panose="02040503050406030204" pitchFamily="18" charset="0"/>
                          </a:rPr>
                          <m:t>𝑛𝑒𝑤</m:t>
                        </m:r>
                      </m:sub>
                    </m:sSub>
                  </m:oMath>
                </a14:m>
                <a:r>
                  <a:rPr lang="en-US" altLang="zh-CN" dirty="0"/>
                  <a:t>.</a:t>
                </a:r>
              </a:p>
              <a:p>
                <a:endParaRPr lang="en-US" altLang="zh-CN" dirty="0"/>
              </a:p>
              <a:p>
                <a:pPr marL="285750" indent="-285750">
                  <a:buFont typeface="Wingdings" panose="05000000000000000000" pitchFamily="2" charset="2"/>
                  <a:buChar char="l"/>
                </a:pPr>
                <a:r>
                  <a:rPr lang="en-US" altLang="zh-CN" dirty="0"/>
                  <a:t>In practice, updating the meta-parameters after each inner gradient update step works better. And the parameters of base learner would be reset after M inner gradient steps.</a:t>
                </a:r>
                <a:endParaRPr lang="zh-CN" altLang="en-US" dirty="0"/>
              </a:p>
            </p:txBody>
          </p:sp>
        </mc:Choice>
        <mc:Fallback xmlns="">
          <p:sp>
            <p:nvSpPr>
              <p:cNvPr id="6" name="矩形 5">
                <a:extLst>
                  <a:ext uri="{FF2B5EF4-FFF2-40B4-BE49-F238E27FC236}">
                    <a16:creationId xmlns:a16="http://schemas.microsoft.com/office/drawing/2014/main" id="{04F80DE3-7275-4B82-8A55-24E2779DA782}"/>
                  </a:ext>
                </a:extLst>
              </p:cNvPr>
              <p:cNvSpPr>
                <a:spLocks noRot="1" noChangeAspect="1" noMove="1" noResize="1" noEditPoints="1" noAdjustHandles="1" noChangeArrowheads="1" noChangeShapeType="1" noTextEdit="1"/>
              </p:cNvSpPr>
              <p:nvPr/>
            </p:nvSpPr>
            <p:spPr>
              <a:xfrm>
                <a:off x="685336" y="4948134"/>
                <a:ext cx="10366919" cy="1834990"/>
              </a:xfrm>
              <a:prstGeom prst="rect">
                <a:avLst/>
              </a:prstGeom>
              <a:blipFill>
                <a:blip r:embed="rId4"/>
                <a:stretch>
                  <a:fillRect l="-353" t="-1661" b="-4319"/>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B15327C7-B601-4DBA-8B99-A9CB8F4BA2F0}"/>
              </a:ext>
            </a:extLst>
          </p:cNvPr>
          <p:cNvPicPr>
            <a:picLocks noChangeAspect="1"/>
          </p:cNvPicPr>
          <p:nvPr/>
        </p:nvPicPr>
        <p:blipFill>
          <a:blip r:embed="rId5"/>
          <a:stretch>
            <a:fillRect/>
          </a:stretch>
        </p:blipFill>
        <p:spPr>
          <a:xfrm>
            <a:off x="1196776" y="1925065"/>
            <a:ext cx="3974943" cy="2822089"/>
          </a:xfrm>
          <a:prstGeom prst="rect">
            <a:avLst/>
          </a:prstGeom>
        </p:spPr>
      </p:pic>
      <p:pic>
        <p:nvPicPr>
          <p:cNvPr id="2" name="图片 1">
            <a:extLst>
              <a:ext uri="{FF2B5EF4-FFF2-40B4-BE49-F238E27FC236}">
                <a16:creationId xmlns:a16="http://schemas.microsoft.com/office/drawing/2014/main" id="{8FD1F7F2-7716-4FB9-8F4F-C35DE0AB4F34}"/>
              </a:ext>
            </a:extLst>
          </p:cNvPr>
          <p:cNvPicPr>
            <a:picLocks noChangeAspect="1"/>
          </p:cNvPicPr>
          <p:nvPr/>
        </p:nvPicPr>
        <p:blipFill>
          <a:blip r:embed="rId6"/>
          <a:stretch>
            <a:fillRect/>
          </a:stretch>
        </p:blipFill>
        <p:spPr>
          <a:xfrm>
            <a:off x="6288656" y="1851950"/>
            <a:ext cx="4245014" cy="2968318"/>
          </a:xfrm>
          <a:prstGeom prst="rect">
            <a:avLst/>
          </a:prstGeom>
        </p:spPr>
      </p:pic>
    </p:spTree>
    <p:extLst>
      <p:ext uri="{BB962C8B-B14F-4D97-AF65-F5344CB8AC3E}">
        <p14:creationId xmlns:p14="http://schemas.microsoft.com/office/powerpoint/2010/main" val="2429218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09124" y="85059"/>
            <a:ext cx="3514104" cy="400110"/>
          </a:xfrm>
          <a:prstGeom prst="rect">
            <a:avLst/>
          </a:prstGeom>
          <a:noFill/>
        </p:spPr>
        <p:txBody>
          <a:bodyPr wrap="none" rtlCol="0">
            <a:spAutoFit/>
          </a:bodyPr>
          <a:lstStyle/>
          <a:p>
            <a:r>
              <a:rPr lang="en-US" altLang="zh-CN" sz="2000" b="1" dirty="0"/>
              <a:t>Learning Objective functions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636418A5-ECA9-49A9-9DF6-8D342AE2E65D}"/>
                  </a:ext>
                </a:extLst>
              </p:cNvPr>
              <p:cNvSpPr/>
              <p:nvPr/>
            </p:nvSpPr>
            <p:spPr>
              <a:xfrm>
                <a:off x="509124" y="523179"/>
                <a:ext cx="11368840" cy="2668295"/>
              </a:xfrm>
              <a:prstGeom prst="rect">
                <a:avLst/>
              </a:prstGeom>
            </p:spPr>
            <p:txBody>
              <a:bodyPr wrap="square">
                <a:spAutoFit/>
              </a:bodyPr>
              <a:lstStyle/>
              <a:p>
                <a:r>
                  <a:rPr lang="en-US" altLang="zh-CN" dirty="0">
                    <a:solidFill>
                      <a:srgbClr val="FF0000"/>
                    </a:solidFill>
                  </a:rPr>
                  <a:t>Meta-Learning with Task-Adaptive Loss Function for Few-Shot Learning(</a:t>
                </a:r>
                <a:r>
                  <a:rPr lang="en-US" altLang="zh-CN" dirty="0" err="1">
                    <a:solidFill>
                      <a:srgbClr val="FF0000"/>
                    </a:solidFill>
                  </a:rPr>
                  <a:t>MeTAL</a:t>
                </a:r>
                <a:r>
                  <a:rPr lang="en-US" altLang="zh-CN" dirty="0">
                    <a:solidFill>
                      <a:srgbClr val="FF0000"/>
                    </a:solidFill>
                  </a:rPr>
                  <a:t>) </a:t>
                </a:r>
                <a:endParaRPr lang="en-US" altLang="zh-CN" dirty="0"/>
              </a:p>
              <a:p>
                <a:pPr marL="285750" indent="-285750">
                  <a:spcBef>
                    <a:spcPts val="500"/>
                  </a:spcBef>
                  <a:buFont typeface="Wingdings" panose="05000000000000000000" pitchFamily="2" charset="2"/>
                  <a:buChar char="l"/>
                </a:pPr>
                <a:r>
                  <a:rPr lang="en-US" altLang="zh-CN" dirty="0"/>
                  <a:t>The base-learner was updated in the inner-loop with </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𝛼</m:t>
                    </m:r>
                    <m:sSub>
                      <m:sSubPr>
                        <m:ctrlPr>
                          <a:rPr lang="en-US" altLang="zh-CN" b="0" i="1" smtClean="0">
                            <a:latin typeface="Cambria Math" panose="02040503050406030204" pitchFamily="18" charset="0"/>
                          </a:rPr>
                        </m:ctrlPr>
                      </m:sSubPr>
                      <m:e>
                        <m:r>
                          <m:rPr>
                            <m:sty m:val="p"/>
                          </m:rPr>
                          <a:rPr lang="zh-CN" altLang="en-US" b="0" i="1" smtClean="0">
                            <a:latin typeface="Cambria Math" panose="02040503050406030204" pitchFamily="18" charset="0"/>
                          </a:rPr>
                          <m:t>∇</m:t>
                        </m:r>
                      </m:e>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𝜃</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sub>
                    </m:sSub>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oMath>
                </a14:m>
                <a:r>
                  <a:rPr lang="en-US" altLang="zh-CN" dirty="0"/>
                  <a:t>, where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𝑖</m:t>
                        </m:r>
                        <m:r>
                          <a:rPr lang="en-US" altLang="zh-CN" b="0" i="1" smtClean="0">
                            <a:latin typeface="Cambria Math" panose="02040503050406030204" pitchFamily="18" charset="0"/>
                          </a:rPr>
                          <m:t>,</m:t>
                        </m:r>
                        <m:r>
                          <a:rPr lang="en-US" altLang="zh-CN" b="0" i="1" smtClean="0">
                            <a:latin typeface="Cambria Math" panose="02040503050406030204" pitchFamily="18" charset="0"/>
                          </a:rPr>
                          <m:t>𝑗</m:t>
                        </m:r>
                      </m:sub>
                    </m:sSub>
                  </m:oMath>
                </a14:m>
                <a:r>
                  <a:rPr lang="en-US" altLang="zh-CN" dirty="0"/>
                  <a:t> denotes the task state for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𝒯</m:t>
                        </m:r>
                      </m:e>
                      <m:sub>
                        <m:r>
                          <a:rPr lang="en-US" altLang="zh-CN" b="0" i="1" smtClean="0">
                            <a:latin typeface="Cambria Math" panose="02040503050406030204" pitchFamily="18" charset="0"/>
                          </a:rPr>
                          <m:t>𝑖</m:t>
                        </m:r>
                      </m:sub>
                    </m:sSub>
                  </m:oMath>
                </a14:m>
                <a:r>
                  <a:rPr lang="zh-CN" altLang="en-US" dirty="0"/>
                  <a:t> </a:t>
                </a:r>
                <a:r>
                  <a:rPr lang="en-US" altLang="zh-CN" dirty="0"/>
                  <a:t>at time-step </a:t>
                </a:r>
                <a:r>
                  <a:rPr lang="en-US" altLang="zh-CN" b="0" dirty="0"/>
                  <a:t> </a:t>
                </a:r>
                <a14:m>
                  <m:oMath xmlns:m="http://schemas.openxmlformats.org/officeDocument/2006/math">
                    <m:r>
                      <a:rPr lang="en-US" altLang="zh-CN" b="0" i="1" smtClean="0">
                        <a:latin typeface="Cambria Math" panose="02040503050406030204" pitchFamily="18" charset="0"/>
                      </a:rPr>
                      <m:t>𝑗</m:t>
                    </m:r>
                  </m:oMath>
                </a14:m>
                <a:r>
                  <a:rPr lang="en-US" altLang="zh-CN" dirty="0"/>
                  <a:t>. They transform loss function parameters ϕ: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𝜙</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r>
                      <a:rPr lang="zh-CN" altLang="en-US" b="0" i="1" smtClean="0">
                        <a:latin typeface="Cambria Math" panose="02040503050406030204" pitchFamily="18" charset="0"/>
                      </a:rPr>
                      <m:t>𝛾𝜙</m:t>
                    </m:r>
                    <m:r>
                      <a:rPr lang="en-US" altLang="zh-CN" b="0" i="1" smtClean="0">
                        <a:latin typeface="Cambria Math" panose="02040503050406030204" pitchFamily="18" charset="0"/>
                      </a:rPr>
                      <m:t>+</m:t>
                    </m:r>
                    <m:r>
                      <a:rPr lang="zh-CN" altLang="en-US" b="0" i="1" smtClean="0">
                        <a:latin typeface="Cambria Math" panose="02040503050406030204" pitchFamily="18" charset="0"/>
                      </a:rPr>
                      <m:t>𝛽</m:t>
                    </m:r>
                  </m:oMath>
                </a14:m>
                <a:r>
                  <a:rPr lang="en-US" altLang="zh-CN" dirty="0"/>
                  <a:t>. </a:t>
                </a:r>
                <a14:m>
                  <m:oMath xmlns:m="http://schemas.openxmlformats.org/officeDocument/2006/math">
                    <m:r>
                      <a:rPr lang="zh-CN" altLang="en-US" b="0" i="1" smtClean="0">
                        <a:latin typeface="Cambria Math" panose="02040503050406030204" pitchFamily="18" charset="0"/>
                      </a:rPr>
                      <m:t>𝛾</m:t>
                    </m:r>
                  </m:oMath>
                </a14:m>
                <a:r>
                  <a:rPr lang="zh-CN" altLang="en-US" dirty="0"/>
                  <a:t> </a:t>
                </a:r>
                <a:r>
                  <a:rPr lang="en-US" altLang="zh-CN" dirty="0"/>
                  <a:t>and </a:t>
                </a:r>
                <a14:m>
                  <m:oMath xmlns:m="http://schemas.openxmlformats.org/officeDocument/2006/math">
                    <m:r>
                      <a:rPr lang="zh-CN" altLang="en-US" b="0" i="1" smtClean="0">
                        <a:latin typeface="Cambria Math" panose="02040503050406030204" pitchFamily="18" charset="0"/>
                      </a:rPr>
                      <m:t>𝛽</m:t>
                    </m:r>
                  </m:oMath>
                </a14:m>
                <a:r>
                  <a:rPr lang="zh-CN" altLang="en-US" dirty="0"/>
                  <a:t> </a:t>
                </a:r>
                <a:r>
                  <a:rPr lang="en-US" altLang="zh-CN" dirty="0"/>
                  <a:t>are the transformation parameters generated by the meta-learner </a:t>
                </a:r>
                <a14:m>
                  <m:oMath xmlns:m="http://schemas.openxmlformats.org/officeDocument/2006/math">
                    <m:r>
                      <a:rPr lang="en-US" altLang="zh-CN" i="1" smtClean="0">
                        <a:latin typeface="Cambria Math" panose="02040503050406030204" pitchFamily="18" charset="0"/>
                      </a:rPr>
                      <m:t>𝑔</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𝑗</m:t>
                        </m:r>
                      </m:sub>
                    </m:sSub>
                    <m:r>
                      <a:rPr lang="en-US" altLang="zh-CN" b="0" i="1" smtClean="0">
                        <a:latin typeface="Cambria Math" panose="02040503050406030204" pitchFamily="18" charset="0"/>
                      </a:rPr>
                      <m:t>;</m:t>
                    </m:r>
                    <m:r>
                      <a:rPr lang="zh-CN" altLang="en-US" b="0" i="1" smtClean="0">
                        <a:latin typeface="Cambria Math" panose="02040503050406030204" pitchFamily="18" charset="0"/>
                      </a:rPr>
                      <m:t>𝜑</m:t>
                    </m:r>
                    <m:r>
                      <a:rPr lang="en-US" altLang="zh-CN" b="0" i="1" smtClean="0">
                        <a:latin typeface="Cambria Math" panose="02040503050406030204" pitchFamily="18" charset="0"/>
                      </a:rPr>
                      <m:t>)</m:t>
                    </m:r>
                  </m:oMath>
                </a14:m>
                <a:r>
                  <a:rPr lang="en-US" altLang="zh-CN" dirty="0"/>
                  <a:t>. </a:t>
                </a:r>
              </a:p>
              <a:p>
                <a:pPr marL="285750" indent="-285750">
                  <a:spcBef>
                    <a:spcPts val="500"/>
                  </a:spcBef>
                  <a:buFont typeface="Wingdings" panose="05000000000000000000" pitchFamily="2" charset="2"/>
                  <a:buChar char="l"/>
                </a:pPr>
                <a:r>
                  <a:rPr lang="en-US" altLang="zh-CN" dirty="0"/>
                  <a:t>To train the meta-learning framework to generalize across different tasks, the outer-loop optimization is performed: </a:t>
                </a:r>
              </a:p>
              <a:p>
                <a:pPr/>
                <a14:m>
                  <m:oMathPara xmlns:m="http://schemas.openxmlformats.org/officeDocument/2006/math">
                    <m:oMathParaPr>
                      <m:jc m:val="centerGroup"/>
                    </m:oMathParaPr>
                    <m:oMath xmlns:m="http://schemas.openxmlformats.org/officeDocument/2006/math">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r>
                            <a:rPr lang="zh-CN" altLang="en-US" b="0" i="1" smtClean="0">
                              <a:latin typeface="Cambria Math" panose="02040503050406030204" pitchFamily="18" charset="0"/>
                            </a:rPr>
                            <m:t>𝜑</m:t>
                          </m:r>
                        </m:e>
                      </m:d>
                      <m:r>
                        <a:rPr lang="en-US" altLang="zh-CN" b="0" i="1" smtClean="0">
                          <a:latin typeface="Cambria Math" panose="02040503050406030204" pitchFamily="18" charset="0"/>
                        </a:rPr>
                        <m:t>=</m:t>
                      </m:r>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r>
                            <a:rPr lang="zh-CN" altLang="en-US" b="0" i="1" smtClean="0">
                              <a:latin typeface="Cambria Math" panose="02040503050406030204" pitchFamily="18" charset="0"/>
                            </a:rPr>
                            <m:t>𝜑</m:t>
                          </m:r>
                        </m:e>
                      </m:d>
                      <m:r>
                        <a:rPr lang="en-US" altLang="zh-CN" b="0" i="1" smtClean="0">
                          <a:latin typeface="Cambria Math" panose="02040503050406030204" pitchFamily="18" charset="0"/>
                        </a:rPr>
                        <m:t>−</m:t>
                      </m:r>
                      <m:r>
                        <a:rPr lang="zh-CN" altLang="en-US" b="0" i="1" smtClean="0">
                          <a:latin typeface="Cambria Math" panose="02040503050406030204" pitchFamily="18" charset="0"/>
                        </a:rPr>
                        <m:t>𝜂</m:t>
                      </m:r>
                      <m:sSub>
                        <m:sSubPr>
                          <m:ctrlPr>
                            <a:rPr lang="en-US" altLang="zh-CN" b="0" i="1" smtClean="0">
                              <a:latin typeface="Cambria Math" panose="02040503050406030204" pitchFamily="18" charset="0"/>
                            </a:rPr>
                          </m:ctrlPr>
                        </m:sSubPr>
                        <m:e>
                          <m:r>
                            <m:rPr>
                              <m:sty m:val="p"/>
                            </m:rPr>
                            <a:rPr lang="zh-CN" altLang="en-US" b="0" i="1" smtClean="0">
                              <a:latin typeface="Cambria Math" panose="02040503050406030204" pitchFamily="18" charset="0"/>
                            </a:rPr>
                            <m:t>∇</m:t>
                          </m:r>
                        </m:e>
                        <m:sub>
                          <m:d>
                            <m:dPr>
                              <m:ctrlPr>
                                <a:rPr lang="en-US" altLang="zh-CN" b="0" i="1" smtClean="0">
                                  <a:latin typeface="Cambria Math" panose="02040503050406030204" pitchFamily="18" charset="0"/>
                                </a:rPr>
                              </m:ctrlPr>
                            </m:dPr>
                            <m:e>
                              <m:r>
                                <a:rPr lang="zh-CN" altLang="en-US" b="0" i="1" smtClean="0">
                                  <a:latin typeface="Cambria Math" panose="02040503050406030204" pitchFamily="18" charset="0"/>
                                </a:rPr>
                                <m:t>𝜃</m:t>
                              </m:r>
                              <m:r>
                                <a:rPr lang="en-US" altLang="zh-CN" b="0" i="1" smtClean="0">
                                  <a:latin typeface="Cambria Math" panose="02040503050406030204" pitchFamily="18" charset="0"/>
                                </a:rPr>
                                <m:t>,</m:t>
                              </m:r>
                              <m:r>
                                <a:rPr lang="zh-CN" altLang="en-US" b="0" i="1" smtClean="0">
                                  <a:latin typeface="Cambria Math" panose="02040503050406030204" pitchFamily="18" charset="0"/>
                                </a:rPr>
                                <m:t>𝜙</m:t>
                              </m:r>
                              <m:r>
                                <a:rPr lang="en-US" altLang="zh-CN" b="0" i="1" smtClean="0">
                                  <a:latin typeface="Cambria Math" panose="02040503050406030204" pitchFamily="18" charset="0"/>
                                </a:rPr>
                                <m:t>,</m:t>
                              </m:r>
                              <m:r>
                                <a:rPr lang="zh-CN" altLang="en-US" b="0" i="1" smtClean="0">
                                  <a:latin typeface="Cambria Math" panose="02040503050406030204" pitchFamily="18" charset="0"/>
                                </a:rPr>
                                <m:t>𝜑</m:t>
                              </m:r>
                            </m:e>
                          </m:d>
                        </m:sub>
                      </m:sSub>
                      <m:nary>
                        <m:naryPr>
                          <m:chr m:val="∑"/>
                          <m:supHide m:val="on"/>
                          <m:ctrlPr>
                            <a:rPr lang="en-US" altLang="zh-CN" b="0" i="1" smtClean="0">
                              <a:latin typeface="Cambria Math" panose="02040503050406030204" pitchFamily="18" charset="0"/>
                            </a:rPr>
                          </m:ctrlPr>
                        </m:naryPr>
                        <m:sub>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𝒯</m:t>
                              </m:r>
                            </m:e>
                            <m:sub>
                              <m:r>
                                <a:rPr lang="en-US" altLang="zh-CN" b="0" i="1" smtClean="0">
                                  <a:latin typeface="Cambria Math" panose="02040503050406030204" pitchFamily="18" charset="0"/>
                                </a:rPr>
                                <m:t>𝑖</m:t>
                              </m:r>
                            </m:sub>
                          </m:sSub>
                        </m:sub>
                        <m:sup/>
                        <m:e>
                          <m:r>
                            <a:rPr lang="en-US" altLang="zh-CN" b="0" i="1" smtClean="0">
                              <a:latin typeface="Cambria Math" panose="02040503050406030204" pitchFamily="18" charset="0"/>
                              <a:ea typeface="Cambria Math" panose="02040503050406030204" pitchFamily="18" charset="0"/>
                            </a:rPr>
                            <m:t>ℒ</m:t>
                          </m:r>
                          <m:r>
                            <a:rPr lang="en-US" altLang="zh-CN" b="0" i="1" smtClean="0">
                              <a:latin typeface="Cambria Math" panose="02040503050406030204" pitchFamily="18" charset="0"/>
                              <a:ea typeface="Cambria Math" panose="02040503050406030204" pitchFamily="18" charset="0"/>
                            </a:rPr>
                            <m:t>(</m:t>
                          </m:r>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𝐷</m:t>
                              </m:r>
                            </m:e>
                            <m:sub>
                              <m:r>
                                <a:rPr lang="en-US" altLang="zh-CN" b="0" i="1" smtClean="0">
                                  <a:latin typeface="Cambria Math" panose="02040503050406030204" pitchFamily="18" charset="0"/>
                                </a:rPr>
                                <m:t>𝑖</m:t>
                              </m:r>
                            </m:sub>
                            <m:sup>
                              <m:r>
                                <a:rPr lang="en-US" altLang="zh-CN" b="0" i="1" smtClean="0">
                                  <a:latin typeface="Cambria Math" panose="02040503050406030204" pitchFamily="18" charset="0"/>
                                </a:rPr>
                                <m:t>𝑄</m:t>
                              </m:r>
                            </m:sup>
                          </m:sSubSup>
                          <m:r>
                            <a:rPr lang="en-US" altLang="zh-CN" b="0" i="1" smtClean="0">
                              <a:latin typeface="Cambria Math" panose="02040503050406030204" pitchFamily="18" charset="0"/>
                            </a:rPr>
                            <m:t>;</m:t>
                          </m:r>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𝜃</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ea typeface="Cambria Math" panose="02040503050406030204" pitchFamily="18" charset="0"/>
                            </a:rPr>
                            <m:t>)</m:t>
                          </m:r>
                        </m:e>
                      </m:nary>
                    </m:oMath>
                  </m:oMathPara>
                </a14:m>
                <a:endParaRPr lang="zh-CN" altLang="en-US" dirty="0"/>
              </a:p>
            </p:txBody>
          </p:sp>
        </mc:Choice>
        <mc:Fallback xmlns="">
          <p:sp>
            <p:nvSpPr>
              <p:cNvPr id="5" name="矩形 4">
                <a:extLst>
                  <a:ext uri="{FF2B5EF4-FFF2-40B4-BE49-F238E27FC236}">
                    <a16:creationId xmlns:a16="http://schemas.microsoft.com/office/drawing/2014/main" id="{636418A5-ECA9-49A9-9DF6-8D342AE2E65D}"/>
                  </a:ext>
                </a:extLst>
              </p:cNvPr>
              <p:cNvSpPr>
                <a:spLocks noRot="1" noChangeAspect="1" noMove="1" noResize="1" noEditPoints="1" noAdjustHandles="1" noChangeArrowheads="1" noChangeShapeType="1" noTextEdit="1"/>
              </p:cNvSpPr>
              <p:nvPr/>
            </p:nvSpPr>
            <p:spPr>
              <a:xfrm>
                <a:off x="509124" y="523179"/>
                <a:ext cx="11368840" cy="2668295"/>
              </a:xfrm>
              <a:prstGeom prst="rect">
                <a:avLst/>
              </a:prstGeom>
              <a:blipFill>
                <a:blip r:embed="rId3"/>
                <a:stretch>
                  <a:fillRect l="-483" t="-1370"/>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7786029D-5091-4703-AE40-49A15E62E1DD}"/>
              </a:ext>
            </a:extLst>
          </p:cNvPr>
          <p:cNvPicPr>
            <a:picLocks noChangeAspect="1"/>
          </p:cNvPicPr>
          <p:nvPr/>
        </p:nvPicPr>
        <p:blipFill>
          <a:blip r:embed="rId4"/>
          <a:stretch>
            <a:fillRect/>
          </a:stretch>
        </p:blipFill>
        <p:spPr>
          <a:xfrm>
            <a:off x="314036" y="3216237"/>
            <a:ext cx="3384583" cy="3376925"/>
          </a:xfrm>
          <a:prstGeom prst="rect">
            <a:avLst/>
          </a:prstGeom>
        </p:spPr>
      </p:pic>
      <p:pic>
        <p:nvPicPr>
          <p:cNvPr id="8" name="图片 7">
            <a:extLst>
              <a:ext uri="{FF2B5EF4-FFF2-40B4-BE49-F238E27FC236}">
                <a16:creationId xmlns:a16="http://schemas.microsoft.com/office/drawing/2014/main" id="{BBEFD458-D9DA-49ED-B589-FEC09FF4DBC4}"/>
              </a:ext>
            </a:extLst>
          </p:cNvPr>
          <p:cNvPicPr>
            <a:picLocks noChangeAspect="1"/>
          </p:cNvPicPr>
          <p:nvPr/>
        </p:nvPicPr>
        <p:blipFill>
          <a:blip r:embed="rId5"/>
          <a:stretch>
            <a:fillRect/>
          </a:stretch>
        </p:blipFill>
        <p:spPr>
          <a:xfrm>
            <a:off x="4242970" y="3320842"/>
            <a:ext cx="3390710" cy="3485083"/>
          </a:xfrm>
          <a:prstGeom prst="rect">
            <a:avLst/>
          </a:prstGeom>
        </p:spPr>
      </p:pic>
      <p:pic>
        <p:nvPicPr>
          <p:cNvPr id="9" name="图片 8">
            <a:extLst>
              <a:ext uri="{FF2B5EF4-FFF2-40B4-BE49-F238E27FC236}">
                <a16:creationId xmlns:a16="http://schemas.microsoft.com/office/drawing/2014/main" id="{5CCA5B37-28A9-468B-B0F2-76B660086C40}"/>
              </a:ext>
            </a:extLst>
          </p:cNvPr>
          <p:cNvPicPr>
            <a:picLocks noChangeAspect="1"/>
          </p:cNvPicPr>
          <p:nvPr/>
        </p:nvPicPr>
        <p:blipFill>
          <a:blip r:embed="rId6"/>
          <a:stretch>
            <a:fillRect/>
          </a:stretch>
        </p:blipFill>
        <p:spPr>
          <a:xfrm>
            <a:off x="8689434" y="3040744"/>
            <a:ext cx="2714667" cy="3697846"/>
          </a:xfrm>
          <a:prstGeom prst="rect">
            <a:avLst/>
          </a:prstGeom>
        </p:spPr>
      </p:pic>
    </p:spTree>
    <p:extLst>
      <p:ext uri="{BB962C8B-B14F-4D97-AF65-F5344CB8AC3E}">
        <p14:creationId xmlns:p14="http://schemas.microsoft.com/office/powerpoint/2010/main" val="35344823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786089" y="454493"/>
            <a:ext cx="3895618" cy="400110"/>
          </a:xfrm>
          <a:prstGeom prst="rect">
            <a:avLst/>
          </a:prstGeom>
          <a:noFill/>
        </p:spPr>
        <p:txBody>
          <a:bodyPr wrap="none" rtlCol="0">
            <a:spAutoFit/>
          </a:bodyPr>
          <a:lstStyle/>
          <a:p>
            <a:r>
              <a:rPr lang="en-US" altLang="zh-CN" sz="2000" b="1" dirty="0"/>
              <a:t>Genetic Loss Optimization(GLO)</a:t>
            </a:r>
          </a:p>
        </p:txBody>
      </p:sp>
      <p:pic>
        <p:nvPicPr>
          <p:cNvPr id="7" name="图片 6">
            <a:extLst>
              <a:ext uri="{FF2B5EF4-FFF2-40B4-BE49-F238E27FC236}">
                <a16:creationId xmlns:a16="http://schemas.microsoft.com/office/drawing/2014/main" id="{1F20B3FB-FACF-4965-86D3-11BAF7937280}"/>
              </a:ext>
            </a:extLst>
          </p:cNvPr>
          <p:cNvPicPr>
            <a:picLocks noChangeAspect="1"/>
          </p:cNvPicPr>
          <p:nvPr/>
        </p:nvPicPr>
        <p:blipFill>
          <a:blip r:embed="rId3"/>
          <a:stretch>
            <a:fillRect/>
          </a:stretch>
        </p:blipFill>
        <p:spPr>
          <a:xfrm>
            <a:off x="2327564" y="3182937"/>
            <a:ext cx="6096000" cy="2453421"/>
          </a:xfrm>
          <a:prstGeom prst="rect">
            <a:avLst/>
          </a:prstGeom>
        </p:spPr>
      </p:pic>
      <p:sp>
        <p:nvSpPr>
          <p:cNvPr id="11" name="矩形 10">
            <a:extLst>
              <a:ext uri="{FF2B5EF4-FFF2-40B4-BE49-F238E27FC236}">
                <a16:creationId xmlns:a16="http://schemas.microsoft.com/office/drawing/2014/main" id="{5F4E36BB-3BBF-4AA4-951E-E4FE6A271C35}"/>
              </a:ext>
            </a:extLst>
          </p:cNvPr>
          <p:cNvSpPr/>
          <p:nvPr/>
        </p:nvSpPr>
        <p:spPr>
          <a:xfrm>
            <a:off x="786089" y="1101569"/>
            <a:ext cx="10159002" cy="1477328"/>
          </a:xfrm>
          <a:prstGeom prst="rect">
            <a:avLst/>
          </a:prstGeom>
        </p:spPr>
        <p:txBody>
          <a:bodyPr wrap="square">
            <a:spAutoFit/>
          </a:bodyPr>
          <a:lstStyle/>
          <a:p>
            <a:pPr marL="285750" indent="-285750">
              <a:buFont typeface="Wingdings" panose="05000000000000000000" pitchFamily="2" charset="2"/>
              <a:buChar char="l"/>
            </a:pPr>
            <a:r>
              <a:rPr lang="zh-CN" altLang="en-US" dirty="0"/>
              <a:t>GLO builds loss functions hierarchically from </a:t>
            </a:r>
            <a:r>
              <a:rPr lang="zh-CN" altLang="en-US" dirty="0">
                <a:solidFill>
                  <a:srgbClr val="FF0000"/>
                </a:solidFill>
              </a:rPr>
              <a:t>a set of operators and leaf nodes</a:t>
            </a:r>
            <a:r>
              <a:rPr lang="zh-CN" altLang="en-US" dirty="0"/>
              <a:t>.</a:t>
            </a:r>
            <a:r>
              <a:rPr lang="en-US" altLang="zh-CN" dirty="0"/>
              <a:t> </a:t>
            </a:r>
          </a:p>
          <a:p>
            <a:pPr marL="285750" indent="-285750">
              <a:buFont typeface="Wingdings" panose="05000000000000000000" pitchFamily="2" charset="2"/>
              <a:buChar char="l"/>
            </a:pPr>
            <a:r>
              <a:rPr lang="en-US" altLang="zh-CN" dirty="0"/>
              <a:t>These functions are repeatedly recombined and mutated to find </a:t>
            </a:r>
            <a:r>
              <a:rPr lang="en-US" altLang="zh-CN" dirty="0">
                <a:solidFill>
                  <a:srgbClr val="FF0000"/>
                </a:solidFill>
              </a:rPr>
              <a:t>an optimal structure</a:t>
            </a:r>
            <a:r>
              <a:rPr lang="en-US" altLang="zh-CN" dirty="0"/>
              <a:t>,  and then a covariance-matrix adaptation evolutionary strategy  (CMA-ES) is used to find optimal coefficients. </a:t>
            </a:r>
          </a:p>
          <a:p>
            <a:pPr marL="285750" indent="-285750">
              <a:buFont typeface="Wingdings" panose="05000000000000000000" pitchFamily="2" charset="2"/>
              <a:buChar char="l"/>
            </a:pPr>
            <a:r>
              <a:rPr lang="en-US" altLang="zh-CN" dirty="0"/>
              <a:t>The optimal loss function was selected for having the highest validation accuracy out of the population.</a:t>
            </a:r>
            <a:endParaRPr lang="zh-CN" altLang="en-US" dirty="0"/>
          </a:p>
        </p:txBody>
      </p:sp>
    </p:spTree>
    <p:extLst>
      <p:ext uri="{BB962C8B-B14F-4D97-AF65-F5344CB8AC3E}">
        <p14:creationId xmlns:p14="http://schemas.microsoft.com/office/powerpoint/2010/main" val="1682293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0" y="0"/>
            <a:ext cx="3821880" cy="400110"/>
          </a:xfrm>
          <a:prstGeom prst="rect">
            <a:avLst/>
          </a:prstGeom>
          <a:noFill/>
        </p:spPr>
        <p:txBody>
          <a:bodyPr wrap="none" rtlCol="0">
            <a:spAutoFit/>
          </a:bodyPr>
          <a:lstStyle/>
          <a:p>
            <a:r>
              <a:rPr lang="en-US" altLang="zh-CN" sz="2000" b="1" dirty="0"/>
              <a:t> Evolving Policy Gradients(EPG)</a:t>
            </a:r>
          </a:p>
        </p:txBody>
      </p:sp>
      <p:pic>
        <p:nvPicPr>
          <p:cNvPr id="8" name="图片 7">
            <a:extLst>
              <a:ext uri="{FF2B5EF4-FFF2-40B4-BE49-F238E27FC236}">
                <a16:creationId xmlns:a16="http://schemas.microsoft.com/office/drawing/2014/main" id="{CC3C9EEB-B3B1-497A-B848-8420C67C2113}"/>
              </a:ext>
            </a:extLst>
          </p:cNvPr>
          <p:cNvPicPr>
            <a:picLocks noChangeAspect="1"/>
          </p:cNvPicPr>
          <p:nvPr/>
        </p:nvPicPr>
        <p:blipFill>
          <a:blip r:embed="rId3"/>
          <a:stretch>
            <a:fillRect/>
          </a:stretch>
        </p:blipFill>
        <p:spPr>
          <a:xfrm>
            <a:off x="1435209" y="3267707"/>
            <a:ext cx="2793071" cy="3435060"/>
          </a:xfrm>
          <a:prstGeom prst="rect">
            <a:avLst/>
          </a:prstGeom>
        </p:spPr>
      </p:pic>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8CC5C1BF-23FF-4861-BFAD-D574056651F2}"/>
                  </a:ext>
                </a:extLst>
              </p:cNvPr>
              <p:cNvSpPr/>
              <p:nvPr/>
            </p:nvSpPr>
            <p:spPr>
              <a:xfrm>
                <a:off x="406402" y="400110"/>
                <a:ext cx="11443854" cy="3286990"/>
              </a:xfrm>
              <a:prstGeom prst="rect">
                <a:avLst/>
              </a:prstGeom>
            </p:spPr>
            <p:txBody>
              <a:bodyPr wrap="square">
                <a:spAutoFit/>
              </a:bodyPr>
              <a:lstStyle/>
              <a:p>
                <a:pPr marL="285750" indent="-285750">
                  <a:buFont typeface="Wingdings" panose="05000000000000000000" pitchFamily="2" charset="2"/>
                  <a:buChar char="l"/>
                </a:pPr>
                <a:r>
                  <a:rPr lang="en-US" altLang="zh-CN" dirty="0"/>
                  <a:t>Learn a loss function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oMath>
                </a14:m>
                <a:r>
                  <a:rPr lang="zh-CN" altLang="en-US" dirty="0"/>
                  <a:t> </a:t>
                </a:r>
                <a:r>
                  <a:rPr lang="en-US" altLang="zh-CN" dirty="0"/>
                  <a:t>that outperforms the usual policy gradient surrogate loss. </a:t>
                </a:r>
              </a:p>
              <a:p>
                <a:pPr marL="285750" indent="-285750">
                  <a:buFont typeface="Wingdings" panose="05000000000000000000" pitchFamily="2" charset="2"/>
                  <a:buChar char="l"/>
                </a:pPr>
                <a:r>
                  <a:rPr lang="en-US" altLang="zh-CN" dirty="0"/>
                  <a:t>The learned loss function consists of temporal convolutions over the agent’s recent history. </a:t>
                </a:r>
              </a:p>
              <a:p>
                <a:pPr marL="285750" indent="-285750">
                  <a:buFont typeface="Wingdings" panose="05000000000000000000" pitchFamily="2" charset="2"/>
                  <a:buChar char="l"/>
                </a:pPr>
                <a:r>
                  <a:rPr lang="en-US" altLang="zh-CN" dirty="0"/>
                  <a:t>The loss function parameters </a:t>
                </a:r>
                <a14:m>
                  <m:oMath xmlns:m="http://schemas.openxmlformats.org/officeDocument/2006/math">
                    <m:r>
                      <a:rPr lang="zh-CN" altLang="en-US" b="0" i="1" smtClean="0">
                        <a:latin typeface="Cambria Math" panose="02040503050406030204" pitchFamily="18" charset="0"/>
                      </a:rPr>
                      <m:t>𝜙</m:t>
                    </m:r>
                  </m:oMath>
                </a14:m>
                <a:r>
                  <a:rPr lang="zh-CN" altLang="en-US" dirty="0"/>
                  <a:t> </a:t>
                </a:r>
                <a:r>
                  <a:rPr lang="en-US" altLang="zh-CN" dirty="0"/>
                  <a:t>are evolved through ES and the loss trains an agent’s policy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oMath>
                </a14:m>
                <a:r>
                  <a:rPr lang="zh-CN" altLang="en-US" dirty="0"/>
                  <a:t> </a:t>
                </a:r>
                <a:r>
                  <a:rPr lang="en-US" altLang="zh-CN" dirty="0"/>
                  <a:t>in an on-policy fashion via stochastic gradient descent.</a:t>
                </a:r>
              </a:p>
              <a:p>
                <a:endParaRPr lang="en-US" altLang="zh-CN" dirty="0"/>
              </a:p>
              <a:p>
                <a:r>
                  <a:rPr lang="en-US" altLang="zh-CN" dirty="0">
                    <a:solidFill>
                      <a:srgbClr val="FF0000"/>
                    </a:solidFill>
                  </a:rPr>
                  <a:t>     The inner loop </a:t>
                </a:r>
                <a:r>
                  <a:rPr lang="en-US" altLang="zh-CN" dirty="0"/>
                  <a:t>optimization problem is to minimize the loss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oMath>
                </a14:m>
                <a:r>
                  <a:rPr lang="zh-CN" altLang="en-US" dirty="0"/>
                  <a:t> </a:t>
                </a:r>
                <a:r>
                  <a:rPr lang="en-US" altLang="zh-CN" dirty="0"/>
                  <a:t>with respect to the agent’s policy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oMath>
                </a14:m>
                <a:r>
                  <a:rPr lang="en-US" altLang="zh-CN" dirty="0"/>
                  <a:t>: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𝜃</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𝑎𝑟𝑔𝑚𝑖𝑛</m:t>
                        </m:r>
                      </m:e>
                      <m:sub>
                        <m:r>
                          <a:rPr lang="zh-CN" altLang="en-US" b="0" i="1" smtClean="0">
                            <a:latin typeface="Cambria Math" panose="02040503050406030204" pitchFamily="18" charset="0"/>
                            <a:ea typeface="Cambria Math" panose="02040503050406030204" pitchFamily="18" charset="0"/>
                          </a:rPr>
                          <m:t>𝜃</m:t>
                        </m:r>
                      </m:sub>
                    </m:sSub>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zh-CN" altLang="en-US" b="0" i="1" smtClean="0">
                            <a:latin typeface="Cambria Math" panose="02040503050406030204" pitchFamily="18" charset="0"/>
                            <a:ea typeface="Cambria Math" panose="02040503050406030204" pitchFamily="18" charset="0"/>
                          </a:rPr>
                          <m:t>𝜏</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d>
                      <m:dPr>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r>
                              <a:rPr lang="zh-CN" altLang="en-US" b="0" i="1" smtClean="0">
                                <a:latin typeface="Cambria Math" panose="02040503050406030204" pitchFamily="18" charset="0"/>
                                <a:ea typeface="Cambria Math" panose="02040503050406030204" pitchFamily="18" charset="0"/>
                              </a:rPr>
                              <m:t>𝜃</m:t>
                            </m:r>
                          </m:sub>
                        </m:sSub>
                        <m:r>
                          <a:rPr lang="en-US" altLang="zh-CN" b="0" i="1" smtClean="0">
                            <a:latin typeface="Cambria Math" panose="02040503050406030204" pitchFamily="18" charset="0"/>
                            <a:ea typeface="Cambria Math" panose="02040503050406030204" pitchFamily="18" charset="0"/>
                          </a:rPr>
                          <m:t>,</m:t>
                        </m:r>
                        <m:r>
                          <a:rPr lang="zh-CN" altLang="en-US" b="0" i="1" smtClean="0">
                            <a:latin typeface="Cambria Math" panose="02040503050406030204" pitchFamily="18" charset="0"/>
                            <a:ea typeface="Cambria Math" panose="02040503050406030204" pitchFamily="18" charset="0"/>
                          </a:rPr>
                          <m:t>𝜏</m:t>
                        </m:r>
                      </m:e>
                    </m:d>
                    <m:r>
                      <a:rPr lang="en-US" altLang="zh-CN" b="0" i="1" smtClean="0">
                        <a:latin typeface="Cambria Math" panose="02040503050406030204" pitchFamily="18" charset="0"/>
                      </a:rPr>
                      <m:t>]</m:t>
                    </m:r>
                  </m:oMath>
                </a14:m>
                <a:endParaRPr lang="en-US" altLang="zh-CN" dirty="0"/>
              </a:p>
              <a:p>
                <a:r>
                  <a:rPr lang="en-US" altLang="zh-CN" dirty="0">
                    <a:solidFill>
                      <a:srgbClr val="FF0000"/>
                    </a:solidFill>
                  </a:rPr>
                  <a:t>      The outer loop </a:t>
                </a:r>
                <a:r>
                  <a:rPr lang="en-US" altLang="zh-CN" dirty="0"/>
                  <a:t>objective is to learn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ℒ</m:t>
                        </m:r>
                      </m:e>
                      <m:sub>
                        <m:r>
                          <a:rPr lang="zh-CN" altLang="en-US" b="0" i="1" smtClean="0">
                            <a:latin typeface="Cambria Math" panose="02040503050406030204" pitchFamily="18" charset="0"/>
                          </a:rPr>
                          <m:t>𝜙</m:t>
                        </m:r>
                      </m:sub>
                    </m:sSub>
                  </m:oMath>
                </a14:m>
                <a:r>
                  <a:rPr lang="zh-CN" altLang="en-US" dirty="0"/>
                  <a:t> </a:t>
                </a:r>
                <a:r>
                  <a:rPr lang="en-US" altLang="zh-CN" dirty="0"/>
                  <a:t>such that an agent’s policy </a:t>
                </a:r>
                <a14:m>
                  <m:oMath xmlns:m="http://schemas.openxmlformats.org/officeDocument/2006/math">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𝜃</m:t>
                            </m:r>
                          </m:e>
                          <m:sup>
                            <m:r>
                              <a:rPr lang="en-US" altLang="zh-CN" b="0" i="1" smtClean="0">
                                <a:latin typeface="Cambria Math" panose="02040503050406030204" pitchFamily="18" charset="0"/>
                                <a:ea typeface="Cambria Math" panose="02040503050406030204" pitchFamily="18" charset="0"/>
                              </a:rPr>
                              <m:t>∗</m:t>
                            </m:r>
                          </m:sup>
                        </m:sSup>
                      </m:sub>
                    </m:sSub>
                  </m:oMath>
                </a14:m>
                <a:r>
                  <a:rPr lang="zh-CN" altLang="en-US" dirty="0"/>
                  <a:t> </a:t>
                </a:r>
                <a:r>
                  <a:rPr lang="en-US" altLang="zh-CN" dirty="0"/>
                  <a:t>trained with the loss function achieves high expected returns in the MDP distribution: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rPr>
                          <m:t>𝜙</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𝑎𝑟𝑔𝑚𝑖𝑛</m:t>
                        </m:r>
                      </m:e>
                      <m:sub>
                        <m:r>
                          <a:rPr lang="zh-CN" altLang="en-US" b="0" i="1" smtClean="0">
                            <a:latin typeface="Cambria Math" panose="02040503050406030204" pitchFamily="18" charset="0"/>
                          </a:rPr>
                          <m:t>𝜙</m:t>
                        </m:r>
                      </m:sub>
                    </m:sSub>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sub>
                    </m:sSub>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𝐸</m:t>
                        </m:r>
                      </m:e>
                      <m:sub>
                        <m:r>
                          <a:rPr lang="zh-CN" altLang="en-US" b="0" i="1" smtClean="0">
                            <a:latin typeface="Cambria Math" panose="02040503050406030204" pitchFamily="18" charset="0"/>
                            <a:ea typeface="Cambria Math" panose="02040503050406030204" pitchFamily="18" charset="0"/>
                          </a:rPr>
                          <m:t>𝜏</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𝜋</m:t>
                            </m:r>
                          </m:e>
                          <m:sub>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𝜃</m:t>
                                </m:r>
                              </m:e>
                              <m:sup>
                                <m:r>
                                  <a:rPr lang="en-US" altLang="zh-CN" b="0" i="1" smtClean="0">
                                    <a:latin typeface="Cambria Math" panose="02040503050406030204" pitchFamily="18" charset="0"/>
                                    <a:ea typeface="Cambria Math" panose="02040503050406030204" pitchFamily="18" charset="0"/>
                                  </a:rPr>
                                  <m:t>∗</m:t>
                                </m:r>
                              </m:sup>
                            </m:sSup>
                          </m:sub>
                        </m:sSub>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𝑅</m:t>
                        </m:r>
                      </m:e>
                      <m:sub>
                        <m:r>
                          <a:rPr lang="zh-CN" altLang="en-US" b="0" i="1" smtClean="0">
                            <a:latin typeface="Cambria Math" panose="02040503050406030204" pitchFamily="18" charset="0"/>
                            <a:ea typeface="Cambria Math" panose="02040503050406030204" pitchFamily="18" charset="0"/>
                          </a:rPr>
                          <m:t>𝜏</m:t>
                        </m:r>
                      </m:sub>
                    </m:sSub>
                    <m:r>
                      <a:rPr lang="en-US" altLang="zh-CN" b="0" i="1" smtClean="0">
                        <a:latin typeface="Cambria Math" panose="02040503050406030204" pitchFamily="18" charset="0"/>
                      </a:rPr>
                      <m:t>]</m:t>
                    </m:r>
                  </m:oMath>
                </a14:m>
                <a:endParaRPr lang="en-US" altLang="zh-CN" dirty="0"/>
              </a:p>
              <a:p>
                <a:endParaRPr lang="en-US" altLang="zh-CN" dirty="0"/>
              </a:p>
              <a:p>
                <a:endParaRPr lang="en-US" altLang="zh-CN" dirty="0"/>
              </a:p>
            </p:txBody>
          </p:sp>
        </mc:Choice>
        <mc:Fallback xmlns="">
          <p:sp>
            <p:nvSpPr>
              <p:cNvPr id="3" name="矩形 2">
                <a:extLst>
                  <a:ext uri="{FF2B5EF4-FFF2-40B4-BE49-F238E27FC236}">
                    <a16:creationId xmlns:a16="http://schemas.microsoft.com/office/drawing/2014/main" id="{8CC5C1BF-23FF-4861-BFAD-D574056651F2}"/>
                  </a:ext>
                </a:extLst>
              </p:cNvPr>
              <p:cNvSpPr>
                <a:spLocks noRot="1" noChangeAspect="1" noMove="1" noResize="1" noEditPoints="1" noAdjustHandles="1" noChangeArrowheads="1" noChangeShapeType="1" noTextEdit="1"/>
              </p:cNvSpPr>
              <p:nvPr/>
            </p:nvSpPr>
            <p:spPr>
              <a:xfrm>
                <a:off x="406402" y="400110"/>
                <a:ext cx="11443854" cy="3286990"/>
              </a:xfrm>
              <a:prstGeom prst="rect">
                <a:avLst/>
              </a:prstGeom>
              <a:blipFill>
                <a:blip r:embed="rId4"/>
                <a:stretch>
                  <a:fillRect l="-479" t="-928"/>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DA663913-3F68-4577-B4F2-62B283C6C056}"/>
              </a:ext>
            </a:extLst>
          </p:cNvPr>
          <p:cNvPicPr>
            <a:picLocks noChangeAspect="1"/>
          </p:cNvPicPr>
          <p:nvPr/>
        </p:nvPicPr>
        <p:blipFill>
          <a:blip r:embed="rId5"/>
          <a:stretch>
            <a:fillRect/>
          </a:stretch>
        </p:blipFill>
        <p:spPr>
          <a:xfrm>
            <a:off x="5156774" y="3267707"/>
            <a:ext cx="5339155" cy="3438641"/>
          </a:xfrm>
          <a:prstGeom prst="rect">
            <a:avLst/>
          </a:prstGeom>
        </p:spPr>
      </p:pic>
    </p:spTree>
    <p:extLst>
      <p:ext uri="{BB962C8B-B14F-4D97-AF65-F5344CB8AC3E}">
        <p14:creationId xmlns:p14="http://schemas.microsoft.com/office/powerpoint/2010/main" val="1537951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780504" y="69369"/>
            <a:ext cx="3482043" cy="400110"/>
          </a:xfrm>
          <a:prstGeom prst="rect">
            <a:avLst/>
          </a:prstGeom>
          <a:noFill/>
        </p:spPr>
        <p:txBody>
          <a:bodyPr wrap="none" rtlCol="0">
            <a:spAutoFit/>
          </a:bodyPr>
          <a:lstStyle/>
          <a:p>
            <a:r>
              <a:rPr lang="en-US" altLang="zh-CN" sz="2000" b="1" dirty="0"/>
              <a:t>Stochastic loss function(SLF)</a:t>
            </a:r>
          </a:p>
        </p:txBody>
      </p:sp>
      <p:pic>
        <p:nvPicPr>
          <p:cNvPr id="6" name="图片 5">
            <a:extLst>
              <a:ext uri="{FF2B5EF4-FFF2-40B4-BE49-F238E27FC236}">
                <a16:creationId xmlns:a16="http://schemas.microsoft.com/office/drawing/2014/main" id="{282182B8-C174-42AE-9E4E-0CE75E8215CA}"/>
              </a:ext>
            </a:extLst>
          </p:cNvPr>
          <p:cNvPicPr>
            <a:picLocks noChangeAspect="1"/>
          </p:cNvPicPr>
          <p:nvPr/>
        </p:nvPicPr>
        <p:blipFill>
          <a:blip r:embed="rId3"/>
          <a:stretch>
            <a:fillRect/>
          </a:stretch>
        </p:blipFill>
        <p:spPr>
          <a:xfrm>
            <a:off x="1754908" y="3511921"/>
            <a:ext cx="6751783" cy="3115773"/>
          </a:xfrm>
          <a:prstGeom prst="rect">
            <a:avLst/>
          </a:prstGeom>
        </p:spPr>
      </p:pic>
      <p:pic>
        <p:nvPicPr>
          <p:cNvPr id="2" name="图片 1">
            <a:extLst>
              <a:ext uri="{FF2B5EF4-FFF2-40B4-BE49-F238E27FC236}">
                <a16:creationId xmlns:a16="http://schemas.microsoft.com/office/drawing/2014/main" id="{EA22D6C1-33FE-420F-9E20-702281BE39E9}"/>
              </a:ext>
            </a:extLst>
          </p:cNvPr>
          <p:cNvPicPr>
            <a:picLocks noChangeAspect="1"/>
          </p:cNvPicPr>
          <p:nvPr/>
        </p:nvPicPr>
        <p:blipFill>
          <a:blip r:embed="rId4"/>
          <a:stretch>
            <a:fillRect/>
          </a:stretch>
        </p:blipFill>
        <p:spPr>
          <a:xfrm>
            <a:off x="886691" y="534131"/>
            <a:ext cx="8526278" cy="2941048"/>
          </a:xfrm>
          <a:prstGeom prst="rect">
            <a:avLst/>
          </a:prstGeom>
        </p:spPr>
      </p:pic>
    </p:spTree>
    <p:extLst>
      <p:ext uri="{BB962C8B-B14F-4D97-AF65-F5344CB8AC3E}">
        <p14:creationId xmlns:p14="http://schemas.microsoft.com/office/powerpoint/2010/main" val="2404999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22036" y="858982"/>
            <a:ext cx="3942105" cy="400110"/>
          </a:xfrm>
          <a:prstGeom prst="rect">
            <a:avLst/>
          </a:prstGeom>
          <a:noFill/>
        </p:spPr>
        <p:txBody>
          <a:bodyPr wrap="none" rtlCol="0">
            <a:spAutoFit/>
          </a:bodyPr>
          <a:lstStyle/>
          <a:p>
            <a:r>
              <a:rPr lang="en-US" altLang="zh-CN" sz="2000" b="1" dirty="0"/>
              <a:t>optimization-based Conclusions</a:t>
            </a:r>
          </a:p>
        </p:txBody>
      </p:sp>
      <p:sp>
        <p:nvSpPr>
          <p:cNvPr id="3" name="矩形 2">
            <a:extLst>
              <a:ext uri="{FF2B5EF4-FFF2-40B4-BE49-F238E27FC236}">
                <a16:creationId xmlns:a16="http://schemas.microsoft.com/office/drawing/2014/main" id="{7AFBBC38-ADA8-4857-B3C8-CF6BF610A0F5}"/>
              </a:ext>
            </a:extLst>
          </p:cNvPr>
          <p:cNvSpPr/>
          <p:nvPr/>
        </p:nvSpPr>
        <p:spPr>
          <a:xfrm>
            <a:off x="822036" y="2126918"/>
            <a:ext cx="10014078" cy="1733808"/>
          </a:xfrm>
          <a:prstGeom prst="rect">
            <a:avLst/>
          </a:prstGeom>
        </p:spPr>
        <p:txBody>
          <a:bodyPr wrap="square">
            <a:spAutoFit/>
          </a:bodyPr>
          <a:lstStyle/>
          <a:p>
            <a:pPr marL="285750" indent="-285750">
              <a:buFont typeface="Wingdings" panose="05000000000000000000" pitchFamily="2" charset="2"/>
              <a:buChar char="l"/>
            </a:pPr>
            <a:r>
              <a:rPr lang="en-US" altLang="zh-CN" dirty="0"/>
              <a:t>Optimization-based aim to learn new tasks quickly through (learned) optimization procedures. </a:t>
            </a:r>
          </a:p>
          <a:p>
            <a:pPr marL="285750" indent="-285750">
              <a:spcBef>
                <a:spcPts val="1000"/>
              </a:spcBef>
              <a:buFont typeface="Wingdings" panose="05000000000000000000" pitchFamily="2" charset="2"/>
              <a:buChar char="l"/>
            </a:pPr>
            <a:r>
              <a:rPr lang="en-US" altLang="zh-CN" dirty="0"/>
              <a:t>Note that this closely resembles base-level learning, which also occurs through optimization (e.g., gradient descent). </a:t>
            </a:r>
          </a:p>
          <a:p>
            <a:pPr marL="285750" indent="-285750">
              <a:spcBef>
                <a:spcPts val="1000"/>
              </a:spcBef>
              <a:buFont typeface="Wingdings" panose="05000000000000000000" pitchFamily="2" charset="2"/>
              <a:buChar char="l"/>
            </a:pPr>
            <a:r>
              <a:rPr lang="en-US" altLang="zh-CN" dirty="0"/>
              <a:t>In contrast to base-level techniques, optimization-based meta-learners can learn the optimizer and/or are exposed to multiple tasks, which allows them to learn to learn new tasks quickly.</a:t>
            </a:r>
          </a:p>
        </p:txBody>
      </p:sp>
    </p:spTree>
    <p:extLst>
      <p:ext uri="{BB962C8B-B14F-4D97-AF65-F5344CB8AC3E}">
        <p14:creationId xmlns:p14="http://schemas.microsoft.com/office/powerpoint/2010/main" val="11353052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95927" y="369455"/>
            <a:ext cx="1452642" cy="400110"/>
          </a:xfrm>
          <a:prstGeom prst="rect">
            <a:avLst/>
          </a:prstGeom>
          <a:noFill/>
        </p:spPr>
        <p:txBody>
          <a:bodyPr wrap="none" rtlCol="0">
            <a:spAutoFit/>
          </a:bodyPr>
          <a:lstStyle/>
          <a:p>
            <a:r>
              <a:rPr lang="en-US" altLang="zh-CN" sz="2000" b="1" dirty="0"/>
              <a:t>References</a:t>
            </a:r>
          </a:p>
        </p:txBody>
      </p:sp>
      <p:sp>
        <p:nvSpPr>
          <p:cNvPr id="3" name="矩形 2">
            <a:extLst>
              <a:ext uri="{FF2B5EF4-FFF2-40B4-BE49-F238E27FC236}">
                <a16:creationId xmlns:a16="http://schemas.microsoft.com/office/drawing/2014/main" id="{7AFBBC38-ADA8-4857-B3C8-CF6BF610A0F5}"/>
              </a:ext>
            </a:extLst>
          </p:cNvPr>
          <p:cNvSpPr/>
          <p:nvPr/>
        </p:nvSpPr>
        <p:spPr>
          <a:xfrm>
            <a:off x="895927" y="926191"/>
            <a:ext cx="10014078" cy="5355312"/>
          </a:xfrm>
          <a:prstGeom prst="rect">
            <a:avLst/>
          </a:prstGeom>
        </p:spPr>
        <p:txBody>
          <a:bodyPr wrap="square">
            <a:spAutoFit/>
          </a:bodyPr>
          <a:lstStyle/>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 Koch G,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Zemel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Salakhutdinov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Siamese neural networks for one-shot image recognition[C]//ICML deep learning workshop. 2015, 2: 0.</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Vinyals</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O, Blundell C,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Lillicrap</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T, et al. Matching networks for one shot learning[J]. Advances in neural information processing systems, 2016, 29.</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[3] Snell 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Swersky</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K,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Zemel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Prototypical networks for few-shot learning[J]. Advances in neural information processing systems, 2017, 30.</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[4] Sung F, Yang Y, Zhang L, et al. Learning to compare: Relation network for few-shot learning[C]//Proceedings of the IEEE conference on computer vision and pattern recognition. 2018: 1199-1208.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[5]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Shyam</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 Gupta S,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Dukkipati</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Attentive recurrent comparators[C]//International conference on machine learning. PMLR, 2017: 3173-3181.</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[6] Duan Y, Schulman J, Chen X, et al.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 2$: Fast reinforcement learning via slow reinforcement learning[J].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arXiv:1611.02779,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[7] Wang J X,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Kurth</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-Nelson Z, Tirumala D, et al. Learning to reinforcement learn[J].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arXiv:1611.05763,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[8] Santoro A,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Bartunov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Botvinick</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et al. Meta-learning with memory-augmented neural networks[C]//International conference on machine learning. PMLR, 2016: 1842-1850.</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[9]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Munkhdalai</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T, Yu H. Meta networks[C]//International Conference on Machine Learning. PMLR, 2017: 2554-2563.</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60213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95927" y="369455"/>
            <a:ext cx="1452642" cy="400110"/>
          </a:xfrm>
          <a:prstGeom prst="rect">
            <a:avLst/>
          </a:prstGeom>
          <a:noFill/>
        </p:spPr>
        <p:txBody>
          <a:bodyPr wrap="none" rtlCol="0">
            <a:spAutoFit/>
          </a:bodyPr>
          <a:lstStyle/>
          <a:p>
            <a:r>
              <a:rPr lang="en-US" altLang="zh-CN" sz="2000" b="1" dirty="0"/>
              <a:t>References</a:t>
            </a:r>
          </a:p>
        </p:txBody>
      </p:sp>
      <p:sp>
        <p:nvSpPr>
          <p:cNvPr id="3" name="矩形 2">
            <a:extLst>
              <a:ext uri="{FF2B5EF4-FFF2-40B4-BE49-F238E27FC236}">
                <a16:creationId xmlns:a16="http://schemas.microsoft.com/office/drawing/2014/main" id="{7AFBBC38-ADA8-4857-B3C8-CF6BF610A0F5}"/>
              </a:ext>
            </a:extLst>
          </p:cNvPr>
          <p:cNvSpPr/>
          <p:nvPr/>
        </p:nvSpPr>
        <p:spPr>
          <a:xfrm>
            <a:off x="895927" y="926191"/>
            <a:ext cx="10014078" cy="5078313"/>
          </a:xfrm>
          <a:prstGeom prst="rect">
            <a:avLst/>
          </a:prstGeom>
        </p:spPr>
        <p:txBody>
          <a:bodyPr wrap="square">
            <a:spAutoFit/>
          </a:bodyPr>
          <a:lstStyle/>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[10] Mishra N,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Rohaninejad</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Chen X, et al. A simple neural attentive meta-learner[J].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arXiv:1707.03141, 2017.</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[11]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Garnelo</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Rosenbaum D, Maddison C, et al. Conditional neural processes[C]//International Conference on Machine Learning. PMLR, 2018: 1704-1713.</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[12] Edwards H,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Storkey</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Towards a neural statistician[J].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arXiv:1606.02185,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[12]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Andrychowicz</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Denil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M, Gomez S, et al. Learning to learn by gradient descent by gradient descent[J]. Advances in neural information processing systems, 2016, 29.</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[13] Ravi S, Larochelle H. Optimization as a model for few-shot learning[J]. 2016.</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[14] Li K, Malik J. Learning to optimize neural nets[J].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arXiv:1703.00441, 2017.</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[15] Finn C,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Abbeel</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 Levine S. Model-agnostic meta-learning for fast adaptation of deep networks[C]//International conference on machine learning. PMLR, 2017: 1126-1135.</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[16]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Rajeswaran</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Finn C,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Kakade</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M, et al. Meta-learning with implicit gradients[J]. Advances in neural information processing systems, 2019, 32.</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[17] Li Z, Zhou F, Chen F, et al. Meta-</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sgd</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Learning to learn quickly for few-shot learning[J].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arXiv:1707.09835, 2017.</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[18] Nichol A,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Achiam</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J, Schulman J. On first-order meta-learning algorithms[J].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arXiv</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preprint arXiv:1803.02999, 2018.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22392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895927" y="471055"/>
            <a:ext cx="1452642" cy="400110"/>
          </a:xfrm>
          <a:prstGeom prst="rect">
            <a:avLst/>
          </a:prstGeom>
          <a:noFill/>
        </p:spPr>
        <p:txBody>
          <a:bodyPr wrap="none" rtlCol="0">
            <a:spAutoFit/>
          </a:bodyPr>
          <a:lstStyle/>
          <a:p>
            <a:r>
              <a:rPr lang="en-US" altLang="zh-CN" sz="2000" b="1" dirty="0"/>
              <a:t>References</a:t>
            </a:r>
          </a:p>
        </p:txBody>
      </p:sp>
      <p:sp>
        <p:nvSpPr>
          <p:cNvPr id="3" name="矩形 2">
            <a:extLst>
              <a:ext uri="{FF2B5EF4-FFF2-40B4-BE49-F238E27FC236}">
                <a16:creationId xmlns:a16="http://schemas.microsoft.com/office/drawing/2014/main" id="{7AFBBC38-ADA8-4857-B3C8-CF6BF610A0F5}"/>
              </a:ext>
            </a:extLst>
          </p:cNvPr>
          <p:cNvSpPr/>
          <p:nvPr/>
        </p:nvSpPr>
        <p:spPr>
          <a:xfrm>
            <a:off x="895927" y="1092445"/>
            <a:ext cx="10014078" cy="3970318"/>
          </a:xfrm>
          <a:prstGeom prst="rect">
            <a:avLst/>
          </a:prstGeom>
        </p:spPr>
        <p:txBody>
          <a:bodyPr wrap="square">
            <a:spAutoFit/>
          </a:bodyPr>
          <a:lstStyle/>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[19]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Rusu</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A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A</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Rao D,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Sygnowski</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J, et al. Meta-Learning with Latent Embedding Optimization[C]//International Conference on Learning Representations. 2018.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[20]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Bechtle</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Molchanov A,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Chebotar</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Y, et al. Meta learning via learned loss[C]//2020 25th International Conference on Pattern Recognition (ICPR). IEEE, 2021: 4161-4168.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[21]</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Baik</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S, Choi J, Kim H, et al. Meta-Learning with Task-Adaptive Loss Function for Few-Shot Learning[C]//Proceedings of the IEEE/CVF International Conference on Computer Vision. 2021: 9465-9474.</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[22] </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Gonzalez S,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Miikkulainen</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Improved training speed, accuracy, and data utilization through loss function optimization[C]//2020 IEEE Congress on Evolutionary Computation (CEC). IEEE, 2020: 1-8.</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[23] </a:t>
            </a:r>
            <a:r>
              <a:rPr lang="en-US" altLang="zh-CN" sz="1800" kern="0" dirty="0" err="1">
                <a:solidFill>
                  <a:srgbClr val="222222"/>
                </a:solidFill>
                <a:effectLst/>
                <a:latin typeface="Arial" panose="020B0604020202020204" pitchFamily="34" charset="0"/>
                <a:ea typeface="等线" panose="02010600030101010101" pitchFamily="2" charset="-122"/>
                <a:cs typeface="Times New Roman" panose="02020603050405020304" pitchFamily="18" charset="0"/>
              </a:rPr>
              <a:t>Houthooft</a:t>
            </a:r>
            <a:r>
              <a:rPr lang="en-US" altLang="zh-CN" sz="1800" kern="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 R, Chen Y, Isola P, et al. Evolved policy gradients[J]. Advances in Neural Information Processing Systems, 2018, 31.</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[24]</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1800" kern="100" dirty="0">
                <a:solidFill>
                  <a:srgbClr val="222222"/>
                </a:solidFill>
                <a:effectLst/>
                <a:latin typeface="Arial" panose="020B0604020202020204" pitchFamily="34" charset="0"/>
                <a:ea typeface="等线" panose="02010600030101010101" pitchFamily="2" charset="-122"/>
                <a:cs typeface="Times New Roman" panose="02020603050405020304" pitchFamily="18" charset="0"/>
              </a:rPr>
              <a:t>Liu Q, Lai J. Stochastic loss function[C]//Proceedings of the AAAI Conference on Artificial Intelligence. 2020, 34(04): 4884-4891.</a:t>
            </a:r>
            <a:endParaRPr lang="en-US" altLang="zh-CN" dirty="0"/>
          </a:p>
        </p:txBody>
      </p:sp>
    </p:spTree>
    <p:extLst>
      <p:ext uri="{BB962C8B-B14F-4D97-AF65-F5344CB8AC3E}">
        <p14:creationId xmlns:p14="http://schemas.microsoft.com/office/powerpoint/2010/main" val="3724317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448179" y="258618"/>
            <a:ext cx="3124573" cy="400110"/>
          </a:xfrm>
          <a:prstGeom prst="rect">
            <a:avLst/>
          </a:prstGeom>
          <a:noFill/>
        </p:spPr>
        <p:txBody>
          <a:bodyPr wrap="none" rtlCol="0">
            <a:spAutoFit/>
          </a:bodyPr>
          <a:lstStyle/>
          <a:p>
            <a:r>
              <a:rPr lang="en-US" altLang="zh-CN" sz="2000" b="1" dirty="0"/>
              <a:t>What is Meta-Learning</a:t>
            </a:r>
            <a:r>
              <a:rPr lang="zh-CN" altLang="en-US" sz="2000" b="1" dirty="0"/>
              <a:t>？</a:t>
            </a:r>
          </a:p>
        </p:txBody>
      </p:sp>
      <p:sp>
        <p:nvSpPr>
          <p:cNvPr id="2" name="矩形 1">
            <a:extLst>
              <a:ext uri="{FF2B5EF4-FFF2-40B4-BE49-F238E27FC236}">
                <a16:creationId xmlns:a16="http://schemas.microsoft.com/office/drawing/2014/main" id="{1DEAD239-99E4-4E7F-8F43-EFD5E7C52C8B}"/>
              </a:ext>
            </a:extLst>
          </p:cNvPr>
          <p:cNvSpPr/>
          <p:nvPr/>
        </p:nvSpPr>
        <p:spPr>
          <a:xfrm>
            <a:off x="448179" y="950793"/>
            <a:ext cx="11147503" cy="923330"/>
          </a:xfrm>
          <a:prstGeom prst="rect">
            <a:avLst/>
          </a:prstGeom>
        </p:spPr>
        <p:txBody>
          <a:bodyPr wrap="square">
            <a:spAutoFit/>
          </a:bodyPr>
          <a:lstStyle/>
          <a:p>
            <a:pPr marL="285750" indent="-285750">
              <a:buFont typeface="Wingdings" panose="05000000000000000000" pitchFamily="2" charset="2"/>
              <a:buChar char="l"/>
            </a:pPr>
            <a:r>
              <a:rPr lang="en-US" altLang="zh-CN" dirty="0"/>
              <a:t>Meta-learning agents improve their learning ability over time, or equivalently, learn to learn. </a:t>
            </a:r>
          </a:p>
          <a:p>
            <a:pPr marL="285750" indent="-285750">
              <a:buFont typeface="Wingdings" panose="05000000000000000000" pitchFamily="2" charset="2"/>
              <a:buChar char="l"/>
            </a:pPr>
            <a:r>
              <a:rPr lang="en-US" altLang="zh-CN" dirty="0"/>
              <a:t>Inner-level, learn to adapt to a single task</a:t>
            </a:r>
          </a:p>
          <a:p>
            <a:pPr marL="285750" indent="-285750">
              <a:buFont typeface="Wingdings" panose="05000000000000000000" pitchFamily="2" charset="2"/>
              <a:buChar char="l"/>
            </a:pPr>
            <a:r>
              <a:rPr lang="en-US" altLang="zh-CN" dirty="0"/>
              <a:t>Outer-level, learn to learn,  for adapting to a multitude of tasks.</a:t>
            </a:r>
          </a:p>
        </p:txBody>
      </p:sp>
      <p:pic>
        <p:nvPicPr>
          <p:cNvPr id="5" name="图片 4">
            <a:extLst>
              <a:ext uri="{FF2B5EF4-FFF2-40B4-BE49-F238E27FC236}">
                <a16:creationId xmlns:a16="http://schemas.microsoft.com/office/drawing/2014/main" id="{1F67C0B8-AD97-45A7-95F1-31730465261A}"/>
              </a:ext>
            </a:extLst>
          </p:cNvPr>
          <p:cNvPicPr>
            <a:picLocks noChangeAspect="1"/>
          </p:cNvPicPr>
          <p:nvPr/>
        </p:nvPicPr>
        <p:blipFill>
          <a:blip r:embed="rId2"/>
          <a:stretch>
            <a:fillRect/>
          </a:stretch>
        </p:blipFill>
        <p:spPr>
          <a:xfrm>
            <a:off x="794328" y="2398011"/>
            <a:ext cx="10021454" cy="3509196"/>
          </a:xfrm>
          <a:prstGeom prst="rect">
            <a:avLst/>
          </a:prstGeom>
        </p:spPr>
      </p:pic>
    </p:spTree>
    <p:extLst>
      <p:ext uri="{BB962C8B-B14F-4D97-AF65-F5344CB8AC3E}">
        <p14:creationId xmlns:p14="http://schemas.microsoft.com/office/powerpoint/2010/main" val="395891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17067" y="409162"/>
            <a:ext cx="5498621" cy="400110"/>
          </a:xfrm>
          <a:prstGeom prst="rect">
            <a:avLst/>
          </a:prstGeom>
          <a:noFill/>
        </p:spPr>
        <p:txBody>
          <a:bodyPr wrap="none" rtlCol="0">
            <a:spAutoFit/>
          </a:bodyPr>
          <a:lstStyle/>
          <a:p>
            <a:r>
              <a:rPr lang="en-US" altLang="zh-CN" sz="2000" b="1" dirty="0"/>
              <a:t>How to Meta-Learning</a:t>
            </a:r>
            <a:r>
              <a:rPr lang="zh-CN" altLang="en-US" sz="2000" b="1" dirty="0"/>
              <a:t>？</a:t>
            </a:r>
            <a:r>
              <a:rPr lang="en-US" altLang="zh-CN" sz="2000" b="1" dirty="0"/>
              <a:t>-supervised learning</a:t>
            </a:r>
            <a:endParaRPr lang="zh-CN" altLang="en-US" sz="2000" b="1"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3F26FF92-4D4A-461B-9B95-744C6763007A}"/>
                  </a:ext>
                </a:extLst>
              </p:cNvPr>
              <p:cNvSpPr/>
              <p:nvPr/>
            </p:nvSpPr>
            <p:spPr>
              <a:xfrm>
                <a:off x="526303" y="1485324"/>
                <a:ext cx="10862134" cy="2031325"/>
              </a:xfrm>
              <a:prstGeom prst="rect">
                <a:avLst/>
              </a:prstGeom>
            </p:spPr>
            <p:txBody>
              <a:bodyPr wrap="square">
                <a:spAutoFit/>
              </a:bodyPr>
              <a:lstStyle/>
              <a:p>
                <a:pPr marL="285750" indent="-285750">
                  <a:buFont typeface="Wingdings" panose="05000000000000000000" pitchFamily="2" charset="2"/>
                  <a:buChar char="l"/>
                </a:pPr>
                <a:r>
                  <a:rPr lang="en-US" altLang="zh-CN" dirty="0"/>
                  <a:t>T</a:t>
                </a:r>
                <a:r>
                  <a:rPr lang="zh-CN" altLang="en-US" dirty="0"/>
                  <a:t>he goal of meta-learning is to f</a:t>
                </a:r>
                <a:r>
                  <a:rPr lang="en-US" altLang="zh-CN" dirty="0" err="1"/>
                  <a:t>i</a:t>
                </a:r>
                <a:r>
                  <a:rPr lang="zh-CN" altLang="en-US" dirty="0"/>
                  <a:t>nd the best </a:t>
                </a:r>
                <a:r>
                  <a:rPr lang="en-US" altLang="zh-CN" dirty="0"/>
                  <a:t>meta-knowledge</a:t>
                </a:r>
                <a:r>
                  <a:rPr lang="zh-CN" altLang="en-US" dirty="0"/>
                  <a:t>, such that </a:t>
                </a:r>
                <a:r>
                  <a:rPr lang="en-US" altLang="zh-CN" dirty="0"/>
                  <a:t>a </a:t>
                </a:r>
                <a:r>
                  <a:rPr lang="zh-CN" altLang="en-US" dirty="0"/>
                  <a:t>base-learner can learn new tasks (data sets) as quickly as possible. </a:t>
                </a:r>
                <a:endParaRPr lang="en-US" altLang="zh-CN" dirty="0"/>
              </a:p>
              <a:p>
                <a:pPr marL="285750" indent="-285750">
                  <a:buFont typeface="Wingdings" panose="05000000000000000000" pitchFamily="2" charset="2"/>
                  <a:buChar char="l"/>
                </a:pPr>
                <a:r>
                  <a:rPr lang="en-US" altLang="zh-CN" dirty="0">
                    <a:solidFill>
                      <a:srgbClr val="FF0000"/>
                    </a:solidFill>
                  </a:rPr>
                  <a:t>S</a:t>
                </a:r>
                <a:r>
                  <a:rPr lang="zh-CN" altLang="en-US" dirty="0">
                    <a:solidFill>
                      <a:srgbClr val="FF0000"/>
                    </a:solidFill>
                  </a:rPr>
                  <a:t>upervised regular learning involves one data set </a:t>
                </a:r>
                <a:r>
                  <a:rPr lang="en-US" altLang="zh-CN" dirty="0">
                    <a:solidFill>
                      <a:srgbClr val="FF0000"/>
                    </a:solidFill>
                  </a:rPr>
                  <a:t>(task)</a:t>
                </a:r>
                <a:r>
                  <a:rPr lang="zh-CN" altLang="en-US" dirty="0">
                    <a:solidFill>
                      <a:srgbClr val="FF0000"/>
                    </a:solidFill>
                  </a:rPr>
                  <a:t>, supervised meta-learning involves a group of data sets </a:t>
                </a:r>
                <a:r>
                  <a:rPr lang="en-US" altLang="zh-CN" dirty="0">
                    <a:solidFill>
                      <a:srgbClr val="FF0000"/>
                    </a:solidFill>
                  </a:rPr>
                  <a:t>(tasks)</a:t>
                </a:r>
                <a:r>
                  <a:rPr lang="zh-CN" altLang="en-US" dirty="0"/>
                  <a:t>. </a:t>
                </a:r>
                <a:r>
                  <a:rPr lang="zh-CN" altLang="en-US" dirty="0">
                    <a:solidFill>
                      <a:srgbClr val="FF0000"/>
                    </a:solidFill>
                  </a:rPr>
                  <a:t>The goal is to learn meta-knowledge such that </a:t>
                </a:r>
                <a:r>
                  <a:rPr lang="en-US" altLang="zh-CN" dirty="0">
                    <a:solidFill>
                      <a:srgbClr val="FF0000"/>
                    </a:solidFill>
                  </a:rPr>
                  <a:t>the meta</a:t>
                </a:r>
                <a:r>
                  <a:rPr lang="zh-CN" altLang="en-US" dirty="0">
                    <a:solidFill>
                      <a:srgbClr val="FF0000"/>
                    </a:solidFill>
                  </a:rPr>
                  <a:t> model can learn many diferent tasks well</a:t>
                </a:r>
                <a:r>
                  <a:rPr lang="zh-CN" altLang="en-US" dirty="0"/>
                  <a:t>. </a:t>
                </a:r>
                <a:endParaRPr lang="en-US" altLang="zh-CN" dirty="0"/>
              </a:p>
              <a:p>
                <a:endParaRPr lang="en-US" altLang="zh-CN" dirty="0"/>
              </a:p>
              <a:p>
                <a:r>
                  <a:rPr lang="en-US" altLang="zh-CN" dirty="0" err="1"/>
                  <a:t>Eg.</a:t>
                </a:r>
                <a:r>
                  <a:rPr lang="en-US" altLang="zh-CN" dirty="0"/>
                  <a:t>, we have a probability distribution of tasks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zh-CN" altLang="en-US" b="0" i="1" smtClean="0">
                        <a:latin typeface="Cambria Math" panose="02040503050406030204" pitchFamily="18" charset="0"/>
                      </a:rPr>
                      <m:t>𝒯</m:t>
                    </m:r>
                    <m:r>
                      <a:rPr lang="en-US" altLang="zh-CN" b="0" i="1" smtClean="0">
                        <a:latin typeface="Cambria Math" panose="02040503050406030204" pitchFamily="18" charset="0"/>
                      </a:rPr>
                      <m:t>)</m:t>
                    </m:r>
                  </m:oMath>
                </a14:m>
                <a:r>
                  <a:rPr lang="en-US" altLang="zh-CN" dirty="0"/>
                  <a:t>, and wish to find optimal meta-knowledge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𝜔</m:t>
                        </m:r>
                      </m:e>
                      <m:sup>
                        <m:r>
                          <a:rPr lang="en-US" altLang="zh-CN" b="0" i="1" smtClean="0">
                            <a:latin typeface="Cambria Math" panose="02040503050406030204" pitchFamily="18" charset="0"/>
                          </a:rPr>
                          <m:t>∗</m:t>
                        </m:r>
                      </m:sup>
                    </m:sSup>
                  </m:oMath>
                </a14:m>
                <a:r>
                  <a:rPr lang="en-US" altLang="zh-CN" dirty="0"/>
                  <a:t>:</a:t>
                </a:r>
              </a:p>
            </p:txBody>
          </p:sp>
        </mc:Choice>
        <mc:Fallback xmlns="">
          <p:sp>
            <p:nvSpPr>
              <p:cNvPr id="2" name="矩形 1">
                <a:extLst>
                  <a:ext uri="{FF2B5EF4-FFF2-40B4-BE49-F238E27FC236}">
                    <a16:creationId xmlns:a16="http://schemas.microsoft.com/office/drawing/2014/main" id="{3F26FF92-4D4A-461B-9B95-744C6763007A}"/>
                  </a:ext>
                </a:extLst>
              </p:cNvPr>
              <p:cNvSpPr>
                <a:spLocks noRot="1" noChangeAspect="1" noMove="1" noResize="1" noEditPoints="1" noAdjustHandles="1" noChangeArrowheads="1" noChangeShapeType="1" noTextEdit="1"/>
              </p:cNvSpPr>
              <p:nvPr/>
            </p:nvSpPr>
            <p:spPr>
              <a:xfrm>
                <a:off x="526303" y="1485324"/>
                <a:ext cx="10862134" cy="2031325"/>
              </a:xfrm>
              <a:prstGeom prst="rect">
                <a:avLst/>
              </a:prstGeom>
              <a:blipFill>
                <a:blip r:embed="rId2"/>
                <a:stretch>
                  <a:fillRect l="-449" t="-1802" b="-390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DDD6ABE1-9A5C-4C51-B37E-CD75D2542E03}"/>
              </a:ext>
            </a:extLst>
          </p:cNvPr>
          <p:cNvPicPr>
            <a:picLocks noChangeAspect="1"/>
          </p:cNvPicPr>
          <p:nvPr/>
        </p:nvPicPr>
        <p:blipFill>
          <a:blip r:embed="rId3"/>
          <a:stretch>
            <a:fillRect/>
          </a:stretch>
        </p:blipFill>
        <p:spPr>
          <a:xfrm>
            <a:off x="3545381" y="3915702"/>
            <a:ext cx="4600408" cy="952555"/>
          </a:xfrm>
          <a:prstGeom prst="rect">
            <a:avLst/>
          </a:prstGeom>
        </p:spPr>
      </p:pic>
    </p:spTree>
    <p:extLst>
      <p:ext uri="{BB962C8B-B14F-4D97-AF65-F5344CB8AC3E}">
        <p14:creationId xmlns:p14="http://schemas.microsoft.com/office/powerpoint/2010/main" val="3572878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49148" y="400109"/>
            <a:ext cx="5902578" cy="400110"/>
          </a:xfrm>
          <a:prstGeom prst="rect">
            <a:avLst/>
          </a:prstGeom>
          <a:noFill/>
        </p:spPr>
        <p:txBody>
          <a:bodyPr wrap="none" rtlCol="0">
            <a:spAutoFit/>
          </a:bodyPr>
          <a:lstStyle/>
          <a:p>
            <a:r>
              <a:rPr lang="en-US" altLang="zh-CN" sz="2000" b="1" dirty="0"/>
              <a:t>How to Meta-Learning</a:t>
            </a:r>
            <a:r>
              <a:rPr lang="zh-CN" altLang="en-US" sz="2000" b="1" dirty="0"/>
              <a:t>？</a:t>
            </a:r>
            <a:r>
              <a:rPr lang="en-US" altLang="zh-CN" sz="2000" b="1" dirty="0"/>
              <a:t>-reinforcement learning</a:t>
            </a:r>
            <a:endParaRPr lang="zh-CN" altLang="en-US" sz="2000" b="1" dirty="0"/>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3F26FF92-4D4A-461B-9B95-744C6763007A}"/>
                  </a:ext>
                </a:extLst>
              </p:cNvPr>
              <p:cNvSpPr/>
              <p:nvPr/>
            </p:nvSpPr>
            <p:spPr>
              <a:xfrm>
                <a:off x="549148" y="1119608"/>
                <a:ext cx="10761322" cy="1754326"/>
              </a:xfrm>
              <a:prstGeom prst="rect">
                <a:avLst/>
              </a:prstGeom>
            </p:spPr>
            <p:txBody>
              <a:bodyPr wrap="square">
                <a:spAutoFit/>
              </a:bodyPr>
              <a:lstStyle/>
              <a:p>
                <a:pPr marL="285750" indent="-285750">
                  <a:buFont typeface="Wingdings" panose="05000000000000000000" pitchFamily="2" charset="2"/>
                  <a:buChar char="l"/>
                </a:pPr>
                <a:r>
                  <a:rPr lang="en-US" altLang="zh-CN" dirty="0"/>
                  <a:t>Meta-learning object: Markov Decision Processes  (MDPs) in the case of reinforcement learning. </a:t>
                </a:r>
              </a:p>
              <a:p>
                <a:pPr marL="285750" indent="-285750">
                  <a:buFont typeface="Wingdings" panose="05000000000000000000" pitchFamily="2" charset="2"/>
                  <a:buChar char="l"/>
                </a:pPr>
                <a:r>
                  <a:rPr lang="en-US" altLang="zh-CN" dirty="0"/>
                  <a:t>Instead of maximizing the expected reward on a single MDP, </a:t>
                </a:r>
                <a:r>
                  <a:rPr lang="en-US" altLang="zh-CN" dirty="0">
                    <a:solidFill>
                      <a:srgbClr val="FF0000"/>
                    </a:solidFill>
                  </a:rPr>
                  <a:t>the meta reinforcement learning objective is to maximize the expected reward over various MDPs,</a:t>
                </a:r>
                <a:r>
                  <a:rPr lang="en-US" altLang="zh-CN" dirty="0"/>
                  <a:t> by learning meta-knowledge </a:t>
                </a:r>
                <a14:m>
                  <m:oMath xmlns:m="http://schemas.openxmlformats.org/officeDocument/2006/math">
                    <m:r>
                      <a:rPr lang="zh-CN" altLang="en-US" i="1" smtClean="0">
                        <a:latin typeface="Cambria Math" panose="02040503050406030204" pitchFamily="18" charset="0"/>
                      </a:rPr>
                      <m:t>𝜔</m:t>
                    </m:r>
                  </m:oMath>
                </a14:m>
                <a:r>
                  <a:rPr lang="en-US" altLang="zh-CN" dirty="0"/>
                  <a:t>.</a:t>
                </a:r>
              </a:p>
              <a:p>
                <a:endParaRPr lang="en-US" altLang="zh-CN" dirty="0"/>
              </a:p>
              <a:p>
                <a:endParaRPr lang="en-US" altLang="zh-CN" dirty="0"/>
              </a:p>
              <a:p>
                <a:r>
                  <a:rPr lang="en-US" altLang="zh-CN" dirty="0" err="1"/>
                  <a:t>Eg.</a:t>
                </a:r>
                <a:r>
                  <a:rPr lang="en-US" altLang="zh-CN" dirty="0"/>
                  <a:t>, The MDPs are sampled from some distribution </a:t>
                </a:r>
                <a14:m>
                  <m:oMath xmlns:m="http://schemas.openxmlformats.org/officeDocument/2006/math">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zh-CN" altLang="en-US" b="0" i="1" smtClean="0">
                        <a:latin typeface="Cambria Math" panose="02040503050406030204" pitchFamily="18" charset="0"/>
                      </a:rPr>
                      <m:t>𝒯</m:t>
                    </m:r>
                    <m:r>
                      <a:rPr lang="en-US" altLang="zh-CN" b="0" i="1" smtClean="0">
                        <a:latin typeface="Cambria Math" panose="02040503050406030204" pitchFamily="18" charset="0"/>
                      </a:rPr>
                      <m:t>)</m:t>
                    </m:r>
                  </m:oMath>
                </a14:m>
                <a:r>
                  <a:rPr lang="en-US" altLang="zh-CN" dirty="0"/>
                  <a:t>. So, we wish to find a set of parameters </a:t>
                </a:r>
                <a14:m>
                  <m:oMath xmlns:m="http://schemas.openxmlformats.org/officeDocument/2006/math">
                    <m:sSup>
                      <m:sSupPr>
                        <m:ctrlPr>
                          <a:rPr lang="en-US" altLang="zh-CN" i="1" smtClean="0">
                            <a:latin typeface="Cambria Math" panose="02040503050406030204" pitchFamily="18" charset="0"/>
                          </a:rPr>
                        </m:ctrlPr>
                      </m:sSupPr>
                      <m:e>
                        <m:r>
                          <a:rPr lang="zh-CN" altLang="en-US" i="1" smtClean="0">
                            <a:latin typeface="Cambria Math" panose="02040503050406030204" pitchFamily="18" charset="0"/>
                          </a:rPr>
                          <m:t>𝜔</m:t>
                        </m:r>
                      </m:e>
                      <m:sup>
                        <m:r>
                          <a:rPr lang="en-US" altLang="zh-CN" b="0" i="1" smtClean="0">
                            <a:latin typeface="Cambria Math" panose="02040503050406030204" pitchFamily="18" charset="0"/>
                          </a:rPr>
                          <m:t>∗</m:t>
                        </m:r>
                      </m:sup>
                    </m:sSup>
                  </m:oMath>
                </a14:m>
                <a:r>
                  <a:rPr lang="en-US" altLang="zh-CN" dirty="0"/>
                  <a:t>:</a:t>
                </a:r>
              </a:p>
            </p:txBody>
          </p:sp>
        </mc:Choice>
        <mc:Fallback xmlns="">
          <p:sp>
            <p:nvSpPr>
              <p:cNvPr id="2" name="矩形 1">
                <a:extLst>
                  <a:ext uri="{FF2B5EF4-FFF2-40B4-BE49-F238E27FC236}">
                    <a16:creationId xmlns:a16="http://schemas.microsoft.com/office/drawing/2014/main" id="{3F26FF92-4D4A-461B-9B95-744C6763007A}"/>
                  </a:ext>
                </a:extLst>
              </p:cNvPr>
              <p:cNvSpPr>
                <a:spLocks noRot="1" noChangeAspect="1" noMove="1" noResize="1" noEditPoints="1" noAdjustHandles="1" noChangeArrowheads="1" noChangeShapeType="1" noTextEdit="1"/>
              </p:cNvSpPr>
              <p:nvPr/>
            </p:nvSpPr>
            <p:spPr>
              <a:xfrm>
                <a:off x="549148" y="1119608"/>
                <a:ext cx="10761322" cy="1754326"/>
              </a:xfrm>
              <a:prstGeom prst="rect">
                <a:avLst/>
              </a:prstGeom>
              <a:blipFill>
                <a:blip r:embed="rId2"/>
                <a:stretch>
                  <a:fillRect l="-453" t="-2091" b="-487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DFAECB8-8114-42C8-9838-DEB7187065CB}"/>
              </a:ext>
            </a:extLst>
          </p:cNvPr>
          <p:cNvPicPr>
            <a:picLocks noChangeAspect="1"/>
          </p:cNvPicPr>
          <p:nvPr/>
        </p:nvPicPr>
        <p:blipFill>
          <a:blip r:embed="rId3"/>
          <a:stretch>
            <a:fillRect/>
          </a:stretch>
        </p:blipFill>
        <p:spPr>
          <a:xfrm>
            <a:off x="2632221" y="3429000"/>
            <a:ext cx="5841614" cy="1843592"/>
          </a:xfrm>
          <a:prstGeom prst="rect">
            <a:avLst/>
          </a:prstGeom>
        </p:spPr>
      </p:pic>
    </p:spTree>
    <p:extLst>
      <p:ext uri="{BB962C8B-B14F-4D97-AF65-F5344CB8AC3E}">
        <p14:creationId xmlns:p14="http://schemas.microsoft.com/office/powerpoint/2010/main" val="259966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F9B6FE7-6AE2-4B39-AAC9-9926E14AA339}"/>
              </a:ext>
            </a:extLst>
          </p:cNvPr>
          <p:cNvSpPr txBox="1"/>
          <p:nvPr/>
        </p:nvSpPr>
        <p:spPr>
          <a:xfrm>
            <a:off x="527346" y="131675"/>
            <a:ext cx="3105337" cy="400110"/>
          </a:xfrm>
          <a:prstGeom prst="rect">
            <a:avLst/>
          </a:prstGeom>
          <a:noFill/>
        </p:spPr>
        <p:txBody>
          <a:bodyPr wrap="none" rtlCol="0">
            <a:spAutoFit/>
          </a:bodyPr>
          <a:lstStyle/>
          <a:p>
            <a:r>
              <a:rPr lang="en-US" altLang="zh-CN" sz="2000" b="1" dirty="0"/>
              <a:t>How to Meta-Learning</a:t>
            </a:r>
            <a:r>
              <a:rPr lang="zh-CN" altLang="en-US" sz="2000" b="1" dirty="0"/>
              <a:t>？</a:t>
            </a:r>
          </a:p>
        </p:txBody>
      </p:sp>
      <p:sp>
        <p:nvSpPr>
          <p:cNvPr id="2" name="矩形 1">
            <a:extLst>
              <a:ext uri="{FF2B5EF4-FFF2-40B4-BE49-F238E27FC236}">
                <a16:creationId xmlns:a16="http://schemas.microsoft.com/office/drawing/2014/main" id="{3F26FF92-4D4A-461B-9B95-744C6763007A}"/>
              </a:ext>
            </a:extLst>
          </p:cNvPr>
          <p:cNvSpPr/>
          <p:nvPr/>
        </p:nvSpPr>
        <p:spPr>
          <a:xfrm>
            <a:off x="527346" y="658529"/>
            <a:ext cx="10197114" cy="2010807"/>
          </a:xfrm>
          <a:prstGeom prst="rect">
            <a:avLst/>
          </a:prstGeom>
        </p:spPr>
        <p:txBody>
          <a:bodyPr wrap="square">
            <a:spAutoFit/>
          </a:bodyPr>
          <a:lstStyle/>
          <a:p>
            <a:r>
              <a:rPr lang="en-US" altLang="zh-CN" dirty="0"/>
              <a:t>1 </a:t>
            </a:r>
            <a:r>
              <a:rPr lang="en-US" altLang="zh-CN" dirty="0">
                <a:solidFill>
                  <a:srgbClr val="FF0000"/>
                </a:solidFill>
              </a:rPr>
              <a:t>meta-train stage</a:t>
            </a:r>
            <a:r>
              <a:rPr lang="en-US" altLang="zh-CN" dirty="0"/>
              <a:t>: the base learner is optimized with the meta-train datasets (</a:t>
            </a:r>
            <a:r>
              <a:rPr lang="en-US" altLang="zh-CN" dirty="0" err="1"/>
              <a:t>D</a:t>
            </a:r>
            <a:r>
              <a:rPr lang="en-US" altLang="zh-CN" baseline="30000" dirty="0" err="1"/>
              <a:t>tr</a:t>
            </a:r>
            <a:r>
              <a:rPr lang="en-US" altLang="zh-CN" dirty="0"/>
              <a:t> of Meta-Train). </a:t>
            </a:r>
            <a:r>
              <a:rPr lang="en-US" altLang="zh-CN" dirty="0">
                <a:solidFill>
                  <a:srgbClr val="FF0000"/>
                </a:solidFill>
              </a:rPr>
              <a:t>(inner-level) </a:t>
            </a:r>
          </a:p>
          <a:p>
            <a:pPr>
              <a:spcBef>
                <a:spcPts val="1000"/>
              </a:spcBef>
            </a:pPr>
            <a:r>
              <a:rPr lang="en-US" altLang="zh-CN" dirty="0"/>
              <a:t>2 </a:t>
            </a:r>
            <a:r>
              <a:rPr lang="en-US" altLang="zh-CN" dirty="0">
                <a:solidFill>
                  <a:srgbClr val="FF0000"/>
                </a:solidFill>
              </a:rPr>
              <a:t>meta-validation stage</a:t>
            </a:r>
            <a:r>
              <a:rPr lang="en-US" altLang="zh-CN" dirty="0"/>
              <a:t>: the meta-validation datasets (</a:t>
            </a:r>
            <a:r>
              <a:rPr lang="en-US" altLang="zh-CN" dirty="0" err="1"/>
              <a:t>D</a:t>
            </a:r>
            <a:r>
              <a:rPr lang="en-US" altLang="zh-CN" baseline="30000" dirty="0" err="1"/>
              <a:t>test</a:t>
            </a:r>
            <a:r>
              <a:rPr lang="en-US" altLang="zh-CN" dirty="0"/>
              <a:t> of Meta-Train) are used to evaluate the performance on unseen tasks. Effectively, this measures the meta-generalization ability, for tuning the meta model. </a:t>
            </a:r>
            <a:r>
              <a:rPr lang="en-US" altLang="zh-CN" dirty="0">
                <a:solidFill>
                  <a:srgbClr val="FF0000"/>
                </a:solidFill>
              </a:rPr>
              <a:t>(outer-level)</a:t>
            </a:r>
          </a:p>
          <a:p>
            <a:pPr>
              <a:spcBef>
                <a:spcPts val="1000"/>
              </a:spcBef>
            </a:pPr>
            <a:r>
              <a:rPr lang="en-US" altLang="zh-CN" dirty="0"/>
              <a:t>3 </a:t>
            </a:r>
            <a:r>
              <a:rPr lang="en-US" altLang="zh-CN" dirty="0">
                <a:solidFill>
                  <a:srgbClr val="FF0000"/>
                </a:solidFill>
              </a:rPr>
              <a:t>meta-test stage</a:t>
            </a:r>
            <a:r>
              <a:rPr lang="en-US" altLang="zh-CN" dirty="0"/>
              <a:t>: give a final performance estimate of the meta-learning method.</a:t>
            </a:r>
          </a:p>
        </p:txBody>
      </p:sp>
      <p:pic>
        <p:nvPicPr>
          <p:cNvPr id="5" name="图片 4">
            <a:extLst>
              <a:ext uri="{FF2B5EF4-FFF2-40B4-BE49-F238E27FC236}">
                <a16:creationId xmlns:a16="http://schemas.microsoft.com/office/drawing/2014/main" id="{0E420067-DD0D-4134-988C-C244C017E831}"/>
              </a:ext>
            </a:extLst>
          </p:cNvPr>
          <p:cNvPicPr>
            <a:picLocks noChangeAspect="1"/>
          </p:cNvPicPr>
          <p:nvPr/>
        </p:nvPicPr>
        <p:blipFill>
          <a:blip r:embed="rId3"/>
          <a:stretch>
            <a:fillRect/>
          </a:stretch>
        </p:blipFill>
        <p:spPr>
          <a:xfrm>
            <a:off x="2708169" y="2987978"/>
            <a:ext cx="5835468" cy="3738347"/>
          </a:xfrm>
          <a:prstGeom prst="rect">
            <a:avLst/>
          </a:prstGeom>
        </p:spPr>
      </p:pic>
    </p:spTree>
    <p:extLst>
      <p:ext uri="{BB962C8B-B14F-4D97-AF65-F5344CB8AC3E}">
        <p14:creationId xmlns:p14="http://schemas.microsoft.com/office/powerpoint/2010/main" val="1901859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p:cNvSpPr>
            <a:spLocks noGrp="1"/>
          </p:cNvSpPr>
          <p:nvPr>
            <p:ph type="title"/>
          </p:nvPr>
        </p:nvSpPr>
        <p:spPr>
          <a:xfrm>
            <a:off x="524964" y="215314"/>
            <a:ext cx="9902891" cy="864096"/>
          </a:xfrm>
        </p:spPr>
        <p:txBody>
          <a:bodyPr>
            <a:noAutofit/>
          </a:bodyPr>
          <a:lstStyle/>
          <a:p>
            <a:pPr algn="l"/>
            <a:r>
              <a:rPr lang="en-US" altLang="zh-CN" sz="2000" b="1" dirty="0">
                <a:latin typeface="+mn-lt"/>
                <a:ea typeface="+mn-ea"/>
                <a:cs typeface="+mn-cs"/>
              </a:rPr>
              <a:t>Learning Task Sampling</a:t>
            </a:r>
            <a:endParaRPr lang="en-US" altLang="zh-CN" sz="2000" b="1" dirty="0">
              <a:latin typeface="+mn-lt"/>
              <a:ea typeface="+mn-ea"/>
              <a:cs typeface="+mn-cs"/>
              <a:sym typeface="+mn-ea"/>
            </a:endParaRPr>
          </a:p>
        </p:txBody>
      </p:sp>
      <p:pic>
        <p:nvPicPr>
          <p:cNvPr id="2050" name="Picture 2" descr="Tutorial #2: few-shot learning and meta-learning I - Borealis AI"/>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3373" y="1331519"/>
            <a:ext cx="10525253" cy="4813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18349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21420</TotalTime>
  <Words>4855</Words>
  <Application>Microsoft Office PowerPoint</Application>
  <PresentationFormat>宽屏</PresentationFormat>
  <Paragraphs>322</Paragraphs>
  <Slides>49</Slides>
  <Notes>41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49</vt:i4>
      </vt:variant>
    </vt:vector>
  </HeadingPairs>
  <TitlesOfParts>
    <vt:vector size="57" baseType="lpstr">
      <vt:lpstr>等线</vt:lpstr>
      <vt:lpstr>等线 Light</vt:lpstr>
      <vt:lpstr>Arial</vt:lpstr>
      <vt:lpstr>Cambria Math</vt:lpstr>
      <vt:lpstr>Times New Roman</vt:lpstr>
      <vt:lpstr>Wingdings</vt:lpstr>
      <vt:lpstr>Office 主题​​</vt:lpstr>
      <vt:lpstr>Visio.Drawing.11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Learning Task Sampling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峡壁 刘</cp:lastModifiedBy>
  <cp:revision>330</cp:revision>
  <dcterms:created xsi:type="dcterms:W3CDTF">2022-08-14T12:58:12Z</dcterms:created>
  <dcterms:modified xsi:type="dcterms:W3CDTF">2024-09-08T11:54:58Z</dcterms:modified>
</cp:coreProperties>
</file>