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7"/>
  </p:notesMasterIdLst>
  <p:sldIdLst>
    <p:sldId id="259" r:id="rId2"/>
    <p:sldId id="267" r:id="rId3"/>
    <p:sldId id="265" r:id="rId4"/>
    <p:sldId id="291" r:id="rId5"/>
    <p:sldId id="266" r:id="rId6"/>
    <p:sldId id="257" r:id="rId7"/>
    <p:sldId id="261" r:id="rId8"/>
    <p:sldId id="270" r:id="rId9"/>
    <p:sldId id="335" r:id="rId10"/>
    <p:sldId id="271" r:id="rId11"/>
    <p:sldId id="273" r:id="rId12"/>
    <p:sldId id="262" r:id="rId13"/>
    <p:sldId id="275" r:id="rId14"/>
    <p:sldId id="289" r:id="rId15"/>
    <p:sldId id="274" r:id="rId16"/>
    <p:sldId id="276" r:id="rId17"/>
    <p:sldId id="277" r:id="rId18"/>
    <p:sldId id="278" r:id="rId19"/>
    <p:sldId id="290" r:id="rId20"/>
    <p:sldId id="279" r:id="rId21"/>
    <p:sldId id="280" r:id="rId22"/>
    <p:sldId id="282" r:id="rId23"/>
    <p:sldId id="283" r:id="rId24"/>
    <p:sldId id="284" r:id="rId25"/>
    <p:sldId id="285" r:id="rId26"/>
    <p:sldId id="287" r:id="rId27"/>
    <p:sldId id="288" r:id="rId28"/>
    <p:sldId id="295" r:id="rId29"/>
    <p:sldId id="293" r:id="rId30"/>
    <p:sldId id="294" r:id="rId31"/>
    <p:sldId id="309" r:id="rId32"/>
    <p:sldId id="298" r:id="rId33"/>
    <p:sldId id="311" r:id="rId34"/>
    <p:sldId id="312" r:id="rId35"/>
    <p:sldId id="321" r:id="rId36"/>
    <p:sldId id="324" r:id="rId37"/>
    <p:sldId id="352" r:id="rId38"/>
    <p:sldId id="353" r:id="rId39"/>
    <p:sldId id="354" r:id="rId40"/>
    <p:sldId id="355" r:id="rId41"/>
    <p:sldId id="356" r:id="rId42"/>
    <p:sldId id="296" r:id="rId43"/>
    <p:sldId id="316" r:id="rId44"/>
    <p:sldId id="317" r:id="rId45"/>
    <p:sldId id="318" r:id="rId46"/>
    <p:sldId id="320" r:id="rId47"/>
    <p:sldId id="300" r:id="rId48"/>
    <p:sldId id="301" r:id="rId49"/>
    <p:sldId id="302" r:id="rId50"/>
    <p:sldId id="340" r:id="rId51"/>
    <p:sldId id="341" r:id="rId52"/>
    <p:sldId id="342" r:id="rId53"/>
    <p:sldId id="344" r:id="rId54"/>
    <p:sldId id="343" r:id="rId55"/>
    <p:sldId id="345" r:id="rId56"/>
    <p:sldId id="305" r:id="rId57"/>
    <p:sldId id="347" r:id="rId58"/>
    <p:sldId id="348" r:id="rId59"/>
    <p:sldId id="349" r:id="rId60"/>
    <p:sldId id="350" r:id="rId61"/>
    <p:sldId id="351" r:id="rId62"/>
    <p:sldId id="325" r:id="rId63"/>
    <p:sldId id="327" r:id="rId64"/>
    <p:sldId id="328" r:id="rId65"/>
    <p:sldId id="329" r:id="rId66"/>
    <p:sldId id="330" r:id="rId67"/>
    <p:sldId id="331" r:id="rId68"/>
    <p:sldId id="332" r:id="rId69"/>
    <p:sldId id="333" r:id="rId70"/>
    <p:sldId id="334" r:id="rId71"/>
    <p:sldId id="326" r:id="rId72"/>
    <p:sldId id="308" r:id="rId73"/>
    <p:sldId id="336" r:id="rId74"/>
    <p:sldId id="338" r:id="rId75"/>
    <p:sldId id="337" r:id="rId76"/>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06">
          <p15:clr>
            <a:srgbClr val="A4A3A4"/>
          </p15:clr>
        </p15:guide>
        <p15:guide id="2" pos="28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05" autoAdjust="0"/>
    <p:restoredTop sz="95040" autoAdjust="0"/>
  </p:normalViewPr>
  <p:slideViewPr>
    <p:cSldViewPr>
      <p:cViewPr varScale="1">
        <p:scale>
          <a:sx n="104" d="100"/>
          <a:sy n="104" d="100"/>
        </p:scale>
        <p:origin x="902" y="72"/>
      </p:cViewPr>
      <p:guideLst>
        <p:guide orient="horz" pos="1606"/>
        <p:guide pos="285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4781F0-FFDC-475F-AA03-EE86691BD401}" type="datetimeFigureOut">
              <a:rPr lang="zh-CN" altLang="en-US" smtClean="0"/>
              <a:t>2022/9/22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14BF03-9765-42BD-98B4-55AD634DA5D2}" type="slidenum">
              <a:rPr lang="zh-CN" altLang="en-US" smtClean="0"/>
              <a:t>‹#›</a:t>
            </a:fld>
            <a:endParaRPr lang="zh-CN" altLang="en-US"/>
          </a:p>
        </p:txBody>
      </p:sp>
    </p:spTree>
    <p:extLst>
      <p:ext uri="{BB962C8B-B14F-4D97-AF65-F5344CB8AC3E}">
        <p14:creationId xmlns:p14="http://schemas.microsoft.com/office/powerpoint/2010/main" val="4137241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4BF03-9765-42BD-98B4-55AD634DA5D2}" type="slidenum">
              <a:rPr lang="zh-CN" altLang="en-US" smtClean="0"/>
              <a:t>2</a:t>
            </a:fld>
            <a:endParaRPr lang="zh-CN" altLang="en-US"/>
          </a:p>
        </p:txBody>
      </p:sp>
    </p:spTree>
    <p:extLst>
      <p:ext uri="{BB962C8B-B14F-4D97-AF65-F5344CB8AC3E}">
        <p14:creationId xmlns:p14="http://schemas.microsoft.com/office/powerpoint/2010/main" val="167379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4BF03-9765-42BD-98B4-55AD634DA5D2}" type="slidenum">
              <a:rPr lang="zh-CN" altLang="en-US" smtClean="0"/>
              <a:t>6</a:t>
            </a:fld>
            <a:endParaRPr lang="zh-CN" altLang="en-US"/>
          </a:p>
        </p:txBody>
      </p:sp>
    </p:spTree>
    <p:extLst>
      <p:ext uri="{BB962C8B-B14F-4D97-AF65-F5344CB8AC3E}">
        <p14:creationId xmlns:p14="http://schemas.microsoft.com/office/powerpoint/2010/main" val="1582367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4BF03-9765-42BD-98B4-55AD634DA5D2}" type="slidenum">
              <a:rPr lang="zh-CN" altLang="en-US" smtClean="0"/>
              <a:t>43</a:t>
            </a:fld>
            <a:endParaRPr lang="zh-CN" altLang="en-US"/>
          </a:p>
        </p:txBody>
      </p:sp>
    </p:spTree>
    <p:extLst>
      <p:ext uri="{BB962C8B-B14F-4D97-AF65-F5344CB8AC3E}">
        <p14:creationId xmlns:p14="http://schemas.microsoft.com/office/powerpoint/2010/main" val="1925926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2022/9/22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2022/9/22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2022/9/22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2022/9/22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2022/9/22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2022/9/22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2022/9/22</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80.png"/></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6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69.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685800" y="1779662"/>
            <a:ext cx="7772400" cy="1102519"/>
          </a:xfrm>
        </p:spPr>
        <p:txBody>
          <a:bodyPr/>
          <a:lstStyle/>
          <a:p>
            <a:r>
              <a:rPr lang="en-US" altLang="zh-CN" dirty="0">
                <a:latin typeface="华文细黑" panose="02010600040101010101" pitchFamily="2" charset="-122"/>
                <a:ea typeface="华文细黑" panose="02010600040101010101" pitchFamily="2" charset="-122"/>
              </a:rPr>
              <a:t>Few-Shot Learning</a:t>
            </a:r>
            <a:endParaRPr lang="zh-CN" altLang="en-US" dirty="0">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1523080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cs typeface="Times New Roman" panose="02020603050405020304" charset="0"/>
                <a:sym typeface="+mn-ea"/>
              </a:rPr>
              <a:t>Comparison between traditional ML and FSL</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a:stretch>
            <a:fillRect/>
          </a:stretch>
        </p:blipFill>
        <p:spPr>
          <a:xfrm>
            <a:off x="899592" y="2787774"/>
            <a:ext cx="7008725" cy="1666875"/>
          </a:xfrm>
          <a:prstGeom prst="rect">
            <a:avLst/>
          </a:prstGeom>
        </p:spPr>
      </p:pic>
      <p:pic>
        <p:nvPicPr>
          <p:cNvPr id="9" name="图片 8">
            <a:extLst>
              <a:ext uri="{FF2B5EF4-FFF2-40B4-BE49-F238E27FC236}">
                <a16:creationId xmlns:a16="http://schemas.microsoft.com/office/drawing/2014/main" id="{7D78253F-7EBD-1E35-C067-196E87B55BF7}"/>
              </a:ext>
            </a:extLst>
          </p:cNvPr>
          <p:cNvPicPr>
            <a:picLocks noChangeAspect="1"/>
          </p:cNvPicPr>
          <p:nvPr/>
        </p:nvPicPr>
        <p:blipFill>
          <a:blip r:embed="rId4"/>
          <a:stretch>
            <a:fillRect/>
          </a:stretch>
        </p:blipFill>
        <p:spPr>
          <a:xfrm>
            <a:off x="827584" y="1344024"/>
            <a:ext cx="7319963" cy="1238250"/>
          </a:xfrm>
          <a:prstGeom prst="rect">
            <a:avLst/>
          </a:prstGeom>
        </p:spPr>
      </p:pic>
    </p:spTree>
    <p:extLst>
      <p:ext uri="{BB962C8B-B14F-4D97-AF65-F5344CB8AC3E}">
        <p14:creationId xmlns:p14="http://schemas.microsoft.com/office/powerpoint/2010/main" val="1159140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cs typeface="Times New Roman" panose="02020603050405020304" charset="0"/>
                <a:sym typeface="+mn-ea"/>
              </a:rPr>
              <a:t>Comparison between traditional ML and FSL</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ph idx="1"/>
          </p:nvPr>
        </p:nvSpPr>
        <p:spPr>
          <a:xfrm>
            <a:off x="457200" y="1187450"/>
            <a:ext cx="8229600" cy="3040484"/>
          </a:xfrm>
        </p:spPr>
        <p:txBody>
          <a:bodyPr>
            <a:normAutofit/>
          </a:bodyPr>
          <a:lstStyle/>
          <a:p>
            <a:pPr marL="0" indent="0">
              <a:buNone/>
            </a:pPr>
            <a:endParaRPr lang="en-US" altLang="zh-CN" sz="1600"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As E only contains a few examples with supervised information directly related to T, it is natural that common supervised learning approaches often fail on </a:t>
            </a:r>
            <a:r>
              <a:rPr lang="en-US" altLang="zh-CN" sz="1600" dirty="0" err="1">
                <a:latin typeface="宋体" panose="02010600030101010101" pitchFamily="2" charset="-122"/>
                <a:sym typeface="+mn-ea"/>
              </a:rPr>
              <a:t>FSL</a:t>
            </a:r>
            <a:r>
              <a:rPr lang="en-US" altLang="zh-CN" sz="1600" dirty="0">
                <a:latin typeface="宋体" panose="02010600030101010101" pitchFamily="2" charset="-122"/>
                <a:sym typeface="+mn-ea"/>
              </a:rPr>
              <a:t> problems. Therefore, </a:t>
            </a:r>
            <a:r>
              <a:rPr lang="en-US" altLang="zh-CN" sz="1600" dirty="0" err="1">
                <a:latin typeface="宋体" panose="02010600030101010101" pitchFamily="2" charset="-122"/>
                <a:sym typeface="+mn-ea"/>
              </a:rPr>
              <a:t>FSL</a:t>
            </a:r>
            <a:r>
              <a:rPr lang="en-US" altLang="zh-CN" sz="1600" dirty="0">
                <a:latin typeface="宋体" panose="02010600030101010101" pitchFamily="2" charset="-122"/>
                <a:sym typeface="+mn-ea"/>
              </a:rPr>
              <a:t> methods make the learning of target T feasible by combining the available supervised information in E with some </a:t>
            </a:r>
            <a:r>
              <a:rPr lang="en-US" altLang="zh-CN" sz="1600" dirty="0">
                <a:solidFill>
                  <a:srgbClr val="FF0000"/>
                </a:solidFill>
                <a:latin typeface="宋体" panose="02010600030101010101" pitchFamily="2" charset="-122"/>
                <a:sym typeface="+mn-ea"/>
              </a:rPr>
              <a:t>prior knowledge</a:t>
            </a:r>
            <a:r>
              <a:rPr lang="en-US" altLang="zh-CN" sz="1600" dirty="0">
                <a:latin typeface="宋体" panose="02010600030101010101" pitchFamily="2" charset="-122"/>
                <a:sym typeface="+mn-ea"/>
              </a:rPr>
              <a:t>, which is “any information the learner has about the unknown function before seeing the examples".</a:t>
            </a:r>
          </a:p>
          <a:p>
            <a:pPr marL="0" indent="0">
              <a:buNone/>
            </a:pPr>
            <a:endParaRPr lang="en-US" altLang="zh-CN" sz="1600"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One typical type of </a:t>
            </a:r>
            <a:r>
              <a:rPr lang="en-US" altLang="zh-CN" sz="1600" dirty="0" err="1">
                <a:latin typeface="宋体" panose="02010600030101010101" pitchFamily="2" charset="-122"/>
                <a:sym typeface="+mn-ea"/>
              </a:rPr>
              <a:t>FSL</a:t>
            </a:r>
            <a:r>
              <a:rPr lang="en-US" altLang="zh-CN" sz="1600" dirty="0">
                <a:latin typeface="宋体" panose="02010600030101010101" pitchFamily="2" charset="-122"/>
                <a:sym typeface="+mn-ea"/>
              </a:rPr>
              <a:t> methods is </a:t>
            </a:r>
            <a:r>
              <a:rPr lang="en-US" altLang="zh-CN" sz="1600" dirty="0">
                <a:solidFill>
                  <a:srgbClr val="FF0000"/>
                </a:solidFill>
                <a:latin typeface="宋体" panose="02010600030101010101" pitchFamily="2" charset="-122"/>
                <a:sym typeface="+mn-ea"/>
              </a:rPr>
              <a:t>Bayesian learning</a:t>
            </a:r>
            <a:r>
              <a:rPr lang="en-US" altLang="zh-CN" sz="1600" dirty="0">
                <a:latin typeface="宋体" panose="02010600030101010101" pitchFamily="2" charset="-122"/>
                <a:sym typeface="+mn-ea"/>
              </a:rPr>
              <a:t>. It combines the provided training set D train with some prior probability distribution which is available before D train is given.</a:t>
            </a:r>
          </a:p>
        </p:txBody>
      </p:sp>
    </p:spTree>
    <p:extLst>
      <p:ext uri="{BB962C8B-B14F-4D97-AF65-F5344CB8AC3E}">
        <p14:creationId xmlns:p14="http://schemas.microsoft.com/office/powerpoint/2010/main" val="778048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Few-Shot variations</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ph idx="1"/>
          </p:nvPr>
        </p:nvSpPr>
        <p:spPr>
          <a:xfrm>
            <a:off x="457200" y="1187450"/>
            <a:ext cx="8229600" cy="3400523"/>
          </a:xfrm>
        </p:spPr>
        <p:txBody>
          <a:bodyPr>
            <a:normAutofit/>
          </a:bodyPr>
          <a:lstStyle/>
          <a:p>
            <a:pPr marL="0" indent="0">
              <a:buNone/>
            </a:pPr>
            <a:endParaRPr lang="en-US" altLang="zh-CN" sz="1600" dirty="0">
              <a:latin typeface="宋体" panose="02010600030101010101" pitchFamily="2" charset="-122"/>
              <a:sym typeface="+mn-ea"/>
            </a:endParaRPr>
          </a:p>
          <a:p>
            <a:pPr marL="0" indent="0">
              <a:buNone/>
            </a:pPr>
            <a:r>
              <a:rPr lang="en-US" altLang="zh-CN" sz="1600" b="1" dirty="0">
                <a:latin typeface="宋体" panose="02010600030101010101" pitchFamily="2" charset="-122"/>
                <a:sym typeface="+mn-ea"/>
              </a:rPr>
              <a:t>N-Shot Learning (</a:t>
            </a:r>
            <a:r>
              <a:rPr lang="en-US" altLang="zh-CN" sz="1600" b="1" dirty="0" err="1">
                <a:latin typeface="宋体" panose="02010600030101010101" pitchFamily="2" charset="-122"/>
                <a:sym typeface="+mn-ea"/>
              </a:rPr>
              <a:t>NSL</a:t>
            </a:r>
            <a:r>
              <a:rPr lang="en-US" altLang="zh-CN" sz="1600" b="1" dirty="0">
                <a:latin typeface="宋体" panose="02010600030101010101" pitchFamily="2" charset="-122"/>
                <a:sym typeface="+mn-ea"/>
              </a:rPr>
              <a:t>)</a:t>
            </a:r>
          </a:p>
          <a:p>
            <a:pPr marL="0" indent="0">
              <a:buNone/>
            </a:pPr>
            <a:r>
              <a:rPr lang="en-US" altLang="zh-CN" sz="1600" b="1" dirty="0">
                <a:latin typeface="宋体" panose="02010600030101010101" pitchFamily="2" charset="-122"/>
                <a:sym typeface="+mn-ea"/>
              </a:rPr>
              <a:t>Few-Shot Learning</a:t>
            </a:r>
          </a:p>
          <a:p>
            <a:pPr marL="0" indent="0">
              <a:buNone/>
            </a:pPr>
            <a:r>
              <a:rPr lang="en-US" altLang="zh-CN" sz="1600" b="1" dirty="0">
                <a:latin typeface="宋体" panose="02010600030101010101" pitchFamily="2" charset="-122"/>
                <a:sym typeface="+mn-ea"/>
              </a:rPr>
              <a:t>One-Shot Learning (</a:t>
            </a:r>
            <a:r>
              <a:rPr lang="en-US" altLang="zh-CN" sz="1600" b="1" dirty="0" err="1">
                <a:latin typeface="宋体" panose="02010600030101010101" pitchFamily="2" charset="-122"/>
                <a:sym typeface="+mn-ea"/>
              </a:rPr>
              <a:t>OSL</a:t>
            </a:r>
            <a:r>
              <a:rPr lang="en-US" altLang="zh-CN" sz="1600" b="1" dirty="0">
                <a:latin typeface="宋体" panose="02010600030101010101" pitchFamily="2" charset="-122"/>
                <a:sym typeface="+mn-ea"/>
              </a:rPr>
              <a:t>)</a:t>
            </a:r>
          </a:p>
          <a:p>
            <a:pPr marL="0" indent="0">
              <a:buNone/>
            </a:pPr>
            <a:r>
              <a:rPr lang="en-US" altLang="zh-CN" sz="1600" b="1" dirty="0">
                <a:latin typeface="宋体" panose="02010600030101010101" pitchFamily="2" charset="-122"/>
                <a:sym typeface="+mn-ea"/>
              </a:rPr>
              <a:t>Less than one or Zero-Shot Learning (</a:t>
            </a:r>
            <a:r>
              <a:rPr lang="en-US" altLang="zh-CN" sz="1600" b="1" dirty="0" err="1">
                <a:latin typeface="宋体" panose="02010600030101010101" pitchFamily="2" charset="-122"/>
                <a:sym typeface="+mn-ea"/>
              </a:rPr>
              <a:t>ZSL</a:t>
            </a:r>
            <a:r>
              <a:rPr lang="en-US" altLang="zh-CN" sz="1600" b="1" dirty="0">
                <a:latin typeface="宋体" panose="02010600030101010101" pitchFamily="2" charset="-122"/>
                <a:sym typeface="+mn-ea"/>
              </a:rPr>
              <a:t>)</a:t>
            </a:r>
          </a:p>
          <a:p>
            <a:pPr marL="0" indent="0">
              <a:buNone/>
            </a:pPr>
            <a:endParaRPr lang="en-US" altLang="zh-CN" sz="1600" dirty="0">
              <a:latin typeface="宋体" panose="02010600030101010101" pitchFamily="2" charset="-122"/>
              <a:sym typeface="+mn-ea"/>
            </a:endParaRPr>
          </a:p>
          <a:p>
            <a:pPr marL="0" indent="0">
              <a:buNone/>
            </a:pPr>
            <a:endParaRPr lang="en-US" altLang="zh-CN" sz="1600" dirty="0">
              <a:latin typeface="宋体" panose="02010600030101010101" pitchFamily="2" charset="-122"/>
              <a:sym typeface="+mn-ea"/>
            </a:endParaRPr>
          </a:p>
          <a:p>
            <a:pPr marL="0" indent="0">
              <a:buNone/>
            </a:pPr>
            <a:endParaRPr lang="en-US" altLang="zh-CN" sz="1600"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When we’re talking about </a:t>
            </a:r>
            <a:r>
              <a:rPr lang="en-US" altLang="zh-CN" sz="1600" dirty="0" err="1">
                <a:latin typeface="宋体" panose="02010600030101010101" pitchFamily="2" charset="-122"/>
                <a:sym typeface="+mn-ea"/>
              </a:rPr>
              <a:t>FSL</a:t>
            </a:r>
            <a:r>
              <a:rPr lang="en-US" altLang="zh-CN" sz="1600" dirty="0">
                <a:latin typeface="宋体" panose="02010600030101010101" pitchFamily="2" charset="-122"/>
                <a:sym typeface="+mn-ea"/>
              </a:rPr>
              <a:t>, we usually mean </a:t>
            </a:r>
            <a:r>
              <a:rPr lang="en-US" altLang="zh-CN" sz="1600" b="1" dirty="0">
                <a:latin typeface="宋体" panose="02010600030101010101" pitchFamily="2" charset="-122"/>
                <a:sym typeface="+mn-ea"/>
              </a:rPr>
              <a:t>N-way-K-Shot-classification</a:t>
            </a:r>
            <a:r>
              <a:rPr lang="en-US" altLang="zh-CN" sz="1600" dirty="0">
                <a:latin typeface="宋体" panose="02010600030101010101" pitchFamily="2" charset="-122"/>
                <a:sym typeface="+mn-ea"/>
              </a:rPr>
              <a:t>.</a:t>
            </a:r>
          </a:p>
          <a:p>
            <a:pPr marL="0" indent="0">
              <a:buNone/>
            </a:pPr>
            <a:r>
              <a:rPr lang="en-US" altLang="zh-CN" sz="1600" dirty="0">
                <a:latin typeface="宋体" panose="02010600030101010101" pitchFamily="2" charset="-122"/>
                <a:sym typeface="+mn-ea"/>
              </a:rPr>
              <a:t>N stands for the number of classes, and K for the number of samples from each class to train on.</a:t>
            </a:r>
          </a:p>
        </p:txBody>
      </p:sp>
      <p:pic>
        <p:nvPicPr>
          <p:cNvPr id="3074" name="Picture 2" descr="Understanding Few-Shot Learning in Computer Vision: What You Need to Know -  neptune.a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1275606"/>
            <a:ext cx="2664296" cy="1881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640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Few-Shot variations</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ph idx="1"/>
          </p:nvPr>
        </p:nvSpPr>
        <p:spPr>
          <a:xfrm>
            <a:off x="457200" y="1187450"/>
            <a:ext cx="8229600" cy="3760564"/>
          </a:xfrm>
        </p:spPr>
        <p:txBody>
          <a:bodyPr>
            <a:normAutofit/>
          </a:bodyPr>
          <a:lstStyle/>
          <a:p>
            <a:pPr marL="0" indent="0">
              <a:buNone/>
            </a:pPr>
            <a:r>
              <a:rPr lang="en-US" altLang="zh-CN" sz="1600" b="1" dirty="0">
                <a:latin typeface="宋体" panose="02010600030101010101" pitchFamily="2" charset="-122"/>
                <a:sym typeface="+mn-ea"/>
              </a:rPr>
              <a:t>One-Shot Learning (</a:t>
            </a:r>
            <a:r>
              <a:rPr lang="en-US" altLang="zh-CN" sz="1600" b="1" dirty="0" err="1">
                <a:latin typeface="宋体" panose="02010600030101010101" pitchFamily="2" charset="-122"/>
                <a:sym typeface="+mn-ea"/>
              </a:rPr>
              <a:t>OSL</a:t>
            </a:r>
            <a:r>
              <a:rPr lang="en-US" altLang="zh-CN" sz="1600" b="1" dirty="0">
                <a:latin typeface="宋体" panose="02010600030101010101" pitchFamily="2" charset="-122"/>
                <a:sym typeface="+mn-ea"/>
              </a:rPr>
              <a:t>)</a:t>
            </a:r>
            <a:endParaRPr lang="en-US" altLang="zh-CN" sz="1600"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When there is only one example with supervised information in E, </a:t>
            </a:r>
            <a:r>
              <a:rPr lang="en-US" altLang="zh-CN" sz="1600" dirty="0" err="1">
                <a:latin typeface="宋体" panose="02010600030101010101" pitchFamily="2" charset="-122"/>
                <a:sym typeface="+mn-ea"/>
              </a:rPr>
              <a:t>FSL</a:t>
            </a:r>
            <a:r>
              <a:rPr lang="en-US" altLang="zh-CN" sz="1600" dirty="0">
                <a:latin typeface="宋体" panose="02010600030101010101" pitchFamily="2" charset="-122"/>
                <a:sym typeface="+mn-ea"/>
              </a:rPr>
              <a:t> is called one-shot learning. </a:t>
            </a:r>
          </a:p>
          <a:p>
            <a:pPr marL="0" indent="0">
              <a:buNone/>
            </a:pPr>
            <a:endParaRPr lang="en-US" altLang="zh-CN" sz="1600" dirty="0">
              <a:latin typeface="宋体" panose="02010600030101010101" pitchFamily="2" charset="-122"/>
              <a:sym typeface="+mn-ea"/>
            </a:endParaRPr>
          </a:p>
          <a:p>
            <a:pPr marL="0" indent="0">
              <a:buNone/>
            </a:pPr>
            <a:r>
              <a:rPr lang="en-US" altLang="zh-CN" sz="1600" b="1" dirty="0">
                <a:latin typeface="宋体" panose="02010600030101010101" pitchFamily="2" charset="-122"/>
                <a:sym typeface="+mn-ea"/>
              </a:rPr>
              <a:t>Zero-Shot Learning (</a:t>
            </a:r>
            <a:r>
              <a:rPr lang="en-US" altLang="zh-CN" sz="1600" b="1" dirty="0" err="1">
                <a:latin typeface="宋体" panose="02010600030101010101" pitchFamily="2" charset="-122"/>
                <a:sym typeface="+mn-ea"/>
              </a:rPr>
              <a:t>ZSL</a:t>
            </a:r>
            <a:r>
              <a:rPr lang="en-US" altLang="zh-CN" sz="1600" b="1" dirty="0">
                <a:latin typeface="宋体" panose="02010600030101010101" pitchFamily="2" charset="-122"/>
                <a:sym typeface="+mn-ea"/>
              </a:rPr>
              <a:t>)</a:t>
            </a:r>
            <a:endParaRPr lang="en-US" altLang="zh-CN" sz="1600"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When E does not contain any example with supervised information for the target T, </a:t>
            </a:r>
            <a:r>
              <a:rPr lang="en-US" altLang="zh-CN" sz="1600" dirty="0" err="1">
                <a:latin typeface="宋体" panose="02010600030101010101" pitchFamily="2" charset="-122"/>
                <a:sym typeface="+mn-ea"/>
              </a:rPr>
              <a:t>FSL</a:t>
            </a:r>
            <a:r>
              <a:rPr lang="en-US" altLang="zh-CN" sz="1600" dirty="0">
                <a:latin typeface="宋体" panose="02010600030101010101" pitchFamily="2" charset="-122"/>
                <a:sym typeface="+mn-ea"/>
              </a:rPr>
              <a:t> becomes a zero-shot learning problem. </a:t>
            </a:r>
          </a:p>
          <a:p>
            <a:pPr marL="0" indent="0">
              <a:buNone/>
            </a:pPr>
            <a:endParaRPr lang="en-US" altLang="zh-CN" sz="1600"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As the target class does not contain examples with supervised information, </a:t>
            </a:r>
            <a:r>
              <a:rPr lang="en-US" altLang="zh-CN" sz="1600" dirty="0" err="1">
                <a:latin typeface="宋体" panose="02010600030101010101" pitchFamily="2" charset="-122"/>
                <a:sym typeface="+mn-ea"/>
              </a:rPr>
              <a:t>ZSL</a:t>
            </a:r>
            <a:r>
              <a:rPr lang="en-US" altLang="zh-CN" sz="1600" dirty="0">
                <a:latin typeface="宋体" panose="02010600030101010101" pitchFamily="2" charset="-122"/>
                <a:sym typeface="+mn-ea"/>
              </a:rPr>
              <a:t> requires E to contain information from other modalities (such as attributes, WordNet, and word </a:t>
            </a:r>
            <a:r>
              <a:rPr lang="en-US" altLang="zh-CN" sz="1600" dirty="0" err="1">
                <a:latin typeface="宋体" panose="02010600030101010101" pitchFamily="2" charset="-122"/>
                <a:sym typeface="+mn-ea"/>
              </a:rPr>
              <a:t>embeddings</a:t>
            </a:r>
            <a:r>
              <a:rPr lang="en-US" altLang="zh-CN" sz="1600" dirty="0">
                <a:latin typeface="宋体" panose="02010600030101010101" pitchFamily="2" charset="-122"/>
                <a:sym typeface="+mn-ea"/>
              </a:rPr>
              <a:t> used in rare object recognition tasks), so as to transfer some supervised information and make learning possible.</a:t>
            </a:r>
          </a:p>
        </p:txBody>
      </p:sp>
    </p:spTree>
    <p:extLst>
      <p:ext uri="{BB962C8B-B14F-4D97-AF65-F5344CB8AC3E}">
        <p14:creationId xmlns:p14="http://schemas.microsoft.com/office/powerpoint/2010/main" val="2031781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685800" y="1779662"/>
            <a:ext cx="7772400" cy="1102519"/>
          </a:xfrm>
        </p:spPr>
        <p:txBody>
          <a:bodyPr>
            <a:normAutofit fontScale="90000"/>
          </a:bodyPr>
          <a:lstStyle/>
          <a:p>
            <a:r>
              <a:rPr lang="en-US" altLang="zh-CN" dirty="0">
                <a:latin typeface="华文细黑" panose="02010600040101010101" pitchFamily="2" charset="-122"/>
                <a:ea typeface="华文细黑" panose="02010600040101010101" pitchFamily="2" charset="-122"/>
              </a:rPr>
              <a:t>2. Relevant Learning Problems</a:t>
            </a:r>
            <a:endParaRPr lang="zh-CN" altLang="en-US" dirty="0">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1070578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Relevant Learning Problems</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ph idx="1"/>
          </p:nvPr>
        </p:nvSpPr>
        <p:spPr>
          <a:xfrm>
            <a:off x="457200" y="1187450"/>
            <a:ext cx="8229600" cy="3760564"/>
          </a:xfrm>
        </p:spPr>
        <p:txBody>
          <a:bodyPr>
            <a:normAutofit/>
          </a:bodyPr>
          <a:lstStyle/>
          <a:p>
            <a:pPr marL="0" indent="0">
              <a:buNone/>
            </a:pPr>
            <a:r>
              <a:rPr lang="en-US" altLang="zh-CN" sz="1600" b="1" dirty="0">
                <a:latin typeface="宋体" panose="02010600030101010101" pitchFamily="2" charset="-122"/>
                <a:sym typeface="+mn-ea"/>
              </a:rPr>
              <a:t>Weakly supervised learning</a:t>
            </a:r>
          </a:p>
          <a:p>
            <a:pPr marL="0" indent="0">
              <a:buNone/>
            </a:pPr>
            <a:r>
              <a:rPr lang="en-US" altLang="zh-CN" sz="1600" dirty="0">
                <a:latin typeface="宋体" panose="02010600030101010101" pitchFamily="2" charset="-122"/>
                <a:sym typeface="+mn-ea"/>
              </a:rPr>
              <a:t>Weakly supervised learning learns from experience E containing only weak supervision (such as incomplete, inexact, inaccurate or noisy supervised information). </a:t>
            </a:r>
          </a:p>
          <a:p>
            <a:pPr marL="0" indent="0">
              <a:buNone/>
            </a:pPr>
            <a:endParaRPr lang="en-US" altLang="zh-CN" sz="1600"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Relatedness:</a:t>
            </a:r>
          </a:p>
          <a:p>
            <a:pPr marL="0" indent="0">
              <a:buNone/>
            </a:pPr>
            <a:r>
              <a:rPr lang="en-US" altLang="zh-CN" sz="1600" dirty="0">
                <a:latin typeface="宋体" panose="02010600030101010101" pitchFamily="2" charset="-122"/>
                <a:sym typeface="+mn-ea"/>
              </a:rPr>
              <a:t>The most relevant problem to </a:t>
            </a:r>
            <a:r>
              <a:rPr lang="en-US" altLang="zh-CN" sz="1600" dirty="0" err="1">
                <a:latin typeface="宋体" panose="02010600030101010101" pitchFamily="2" charset="-122"/>
                <a:sym typeface="+mn-ea"/>
              </a:rPr>
              <a:t>FSL</a:t>
            </a:r>
            <a:r>
              <a:rPr lang="en-US" altLang="zh-CN" sz="1600" dirty="0">
                <a:latin typeface="宋体" panose="02010600030101010101" pitchFamily="2" charset="-122"/>
                <a:sym typeface="+mn-ea"/>
              </a:rPr>
              <a:t> is weakly supervised learning with incomplete supervision where only </a:t>
            </a:r>
            <a:r>
              <a:rPr lang="en-US" altLang="zh-CN" sz="1600" b="1" dirty="0">
                <a:latin typeface="宋体" panose="02010600030101010101" pitchFamily="2" charset="-122"/>
                <a:sym typeface="+mn-ea"/>
              </a:rPr>
              <a:t>a small amount of samples have supervised information</a:t>
            </a:r>
            <a:r>
              <a:rPr lang="en-US" altLang="zh-CN" sz="1600" dirty="0">
                <a:latin typeface="宋体" panose="02010600030101010101" pitchFamily="2" charset="-122"/>
                <a:sym typeface="+mn-ea"/>
              </a:rPr>
              <a:t>.</a:t>
            </a:r>
          </a:p>
          <a:p>
            <a:pPr marL="0" indent="0">
              <a:buNone/>
            </a:pPr>
            <a:endParaRPr lang="en-US" altLang="zh-CN" sz="1600"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Difference:</a:t>
            </a:r>
          </a:p>
          <a:p>
            <a:pPr marL="0" indent="0">
              <a:buNone/>
            </a:pPr>
            <a:r>
              <a:rPr lang="en-US" altLang="zh-CN" sz="1600" dirty="0">
                <a:latin typeface="宋体" panose="02010600030101010101" pitchFamily="2" charset="-122"/>
                <a:sym typeface="+mn-ea"/>
              </a:rPr>
              <a:t>By definition, weakly supervised learning with incomplete supervision includes only classification and regression, while </a:t>
            </a:r>
            <a:r>
              <a:rPr lang="en-US" altLang="zh-CN" sz="1600" dirty="0" err="1">
                <a:latin typeface="宋体" panose="02010600030101010101" pitchFamily="2" charset="-122"/>
                <a:sym typeface="+mn-ea"/>
              </a:rPr>
              <a:t>FSL</a:t>
            </a:r>
            <a:r>
              <a:rPr lang="en-US" altLang="zh-CN" sz="1600" dirty="0">
                <a:latin typeface="宋体" panose="02010600030101010101" pitchFamily="2" charset="-122"/>
                <a:sym typeface="+mn-ea"/>
              </a:rPr>
              <a:t> also includes reinforcement learning problems.</a:t>
            </a:r>
          </a:p>
        </p:txBody>
      </p:sp>
    </p:spTree>
    <p:extLst>
      <p:ext uri="{BB962C8B-B14F-4D97-AF65-F5344CB8AC3E}">
        <p14:creationId xmlns:p14="http://schemas.microsoft.com/office/powerpoint/2010/main" val="1698012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Relevant Learning Problems</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内容占位符 2"/>
              <p:cNvSpPr>
                <a:spLocks noGrp="1"/>
              </p:cNvSpPr>
              <p:nvPr>
                <p:ph idx="1"/>
              </p:nvPr>
            </p:nvSpPr>
            <p:spPr>
              <a:xfrm>
                <a:off x="457200" y="1491630"/>
                <a:ext cx="8229600" cy="2608436"/>
              </a:xfrm>
            </p:spPr>
            <p:txBody>
              <a:bodyPr>
                <a:normAutofit/>
              </a:bodyPr>
              <a:lstStyle/>
              <a:p>
                <a:pPr marL="0" indent="0">
                  <a:buNone/>
                </a:pPr>
                <a:r>
                  <a:rPr lang="en-US" altLang="zh-CN" sz="1600" b="1" dirty="0">
                    <a:latin typeface="宋体" panose="02010600030101010101" pitchFamily="2" charset="-122"/>
                    <a:sym typeface="+mn-ea"/>
                  </a:rPr>
                  <a:t>Imbalanced learning</a:t>
                </a:r>
              </a:p>
              <a:p>
                <a:pPr marL="0" indent="0">
                  <a:buNone/>
                </a:pPr>
                <a:r>
                  <a:rPr lang="en-US" altLang="zh-CN" sz="1600" dirty="0">
                    <a:latin typeface="宋体" panose="02010600030101010101" pitchFamily="2" charset="-122"/>
                    <a:sym typeface="+mn-ea"/>
                  </a:rPr>
                  <a:t>Imbalanced learning learns from experience E with a skewed distribution for </a:t>
                </a:r>
                <a14:m>
                  <m:oMath xmlns:m="http://schemas.openxmlformats.org/officeDocument/2006/math">
                    <m:r>
                      <a:rPr lang="zh-CN" altLang="en-US" sz="1600" i="1">
                        <a:latin typeface="Cambria Math" panose="02040503050406030204" pitchFamily="18" charset="0"/>
                      </a:rPr>
                      <m:t>𝑦</m:t>
                    </m:r>
                  </m:oMath>
                </a14:m>
                <a:r>
                  <a:rPr lang="en-US" altLang="zh-CN" sz="1600" dirty="0">
                    <a:latin typeface="宋体" panose="02010600030101010101" pitchFamily="2" charset="-122"/>
                    <a:sym typeface="+mn-ea"/>
                  </a:rPr>
                  <a:t>. This happens when some values of </a:t>
                </a:r>
                <a14:m>
                  <m:oMath xmlns:m="http://schemas.openxmlformats.org/officeDocument/2006/math">
                    <m:r>
                      <a:rPr lang="zh-CN" altLang="en-US" sz="1600" i="1">
                        <a:latin typeface="Cambria Math" panose="02040503050406030204" pitchFamily="18" charset="0"/>
                      </a:rPr>
                      <m:t>𝑦</m:t>
                    </m:r>
                  </m:oMath>
                </a14:m>
                <a:r>
                  <a:rPr lang="en-US" altLang="zh-CN" sz="1600" dirty="0">
                    <a:latin typeface="宋体" panose="02010600030101010101" pitchFamily="2" charset="-122"/>
                    <a:sym typeface="+mn-ea"/>
                  </a:rPr>
                  <a:t> are rarely taken, as in fraud detection and catastrophe anticipation applications.</a:t>
                </a:r>
              </a:p>
              <a:p>
                <a:pPr marL="0" indent="0">
                  <a:buNone/>
                </a:pPr>
                <a:endParaRPr lang="en-US" altLang="zh-CN" sz="1600"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Difference:</a:t>
                </a:r>
              </a:p>
              <a:p>
                <a:pPr marL="0" indent="0">
                  <a:buNone/>
                </a:pPr>
                <a:r>
                  <a:rPr lang="en-US" altLang="zh-CN" sz="1600" dirty="0">
                    <a:latin typeface="宋体" panose="02010600030101010101" pitchFamily="2" charset="-122"/>
                    <a:sym typeface="+mn-ea"/>
                  </a:rPr>
                  <a:t>It trains and tests to choose among all possible </a:t>
                </a:r>
                <a14:m>
                  <m:oMath xmlns:m="http://schemas.openxmlformats.org/officeDocument/2006/math">
                    <m:r>
                      <a:rPr lang="zh-CN" altLang="en-US" sz="1600" i="1">
                        <a:latin typeface="Cambria Math" panose="02040503050406030204" pitchFamily="18" charset="0"/>
                      </a:rPr>
                      <m:t>𝑦</m:t>
                    </m:r>
                  </m:oMath>
                </a14:m>
                <a:r>
                  <a:rPr lang="en-US" altLang="zh-CN" sz="1600" dirty="0">
                    <a:latin typeface="宋体" panose="02010600030101010101" pitchFamily="2" charset="-122"/>
                    <a:sym typeface="+mn-ea"/>
                  </a:rPr>
                  <a:t>’s. In contrast, </a:t>
                </a:r>
                <a:r>
                  <a:rPr lang="en-US" altLang="zh-CN" sz="1600" dirty="0" err="1">
                    <a:latin typeface="宋体" panose="02010600030101010101" pitchFamily="2" charset="-122"/>
                    <a:sym typeface="+mn-ea"/>
                  </a:rPr>
                  <a:t>FSL</a:t>
                </a:r>
                <a:r>
                  <a:rPr lang="en-US" altLang="zh-CN" sz="1600" dirty="0">
                    <a:latin typeface="宋体" panose="02010600030101010101" pitchFamily="2" charset="-122"/>
                    <a:sym typeface="+mn-ea"/>
                  </a:rPr>
                  <a:t> trains and tests for</a:t>
                </a:r>
                <a14:m>
                  <m:oMath xmlns:m="http://schemas.openxmlformats.org/officeDocument/2006/math">
                    <m:r>
                      <a:rPr lang="en-US" altLang="zh-CN" sz="1600" b="0" i="0" smtClean="0">
                        <a:latin typeface="Cambria Math" panose="02040503050406030204" pitchFamily="18" charset="0"/>
                      </a:rPr>
                      <m:t>  </m:t>
                    </m:r>
                    <m:r>
                      <a:rPr lang="zh-CN" altLang="en-US" sz="1600" i="1">
                        <a:latin typeface="Cambria Math" panose="02040503050406030204" pitchFamily="18" charset="0"/>
                      </a:rPr>
                      <m:t>𝑦</m:t>
                    </m:r>
                  </m:oMath>
                </a14:m>
                <a:r>
                  <a:rPr lang="en-US" altLang="zh-CN" sz="1600" dirty="0">
                    <a:latin typeface="宋体" panose="02010600030101010101" pitchFamily="2" charset="-122"/>
                    <a:sym typeface="+mn-ea"/>
                  </a:rPr>
                  <a:t> with a few examples, while possibly taking the other </a:t>
                </a:r>
                <a14:m>
                  <m:oMath xmlns:m="http://schemas.openxmlformats.org/officeDocument/2006/math">
                    <m:r>
                      <a:rPr lang="zh-CN" altLang="en-US" sz="1600" i="1">
                        <a:latin typeface="Cambria Math" panose="02040503050406030204" pitchFamily="18" charset="0"/>
                      </a:rPr>
                      <m:t>𝑦</m:t>
                    </m:r>
                  </m:oMath>
                </a14:m>
                <a:r>
                  <a:rPr lang="en-US" altLang="zh-CN" sz="1600" dirty="0">
                    <a:latin typeface="宋体" panose="02010600030101010101" pitchFamily="2" charset="-122"/>
                    <a:sym typeface="+mn-ea"/>
                  </a:rPr>
                  <a:t>’s as prior knowledge for learning.</a:t>
                </a:r>
              </a:p>
            </p:txBody>
          </p:sp>
        </mc:Choice>
        <mc:Fallback xmlns="">
          <p:sp>
            <p:nvSpPr>
              <p:cNvPr id="8" name="内容占位符 2"/>
              <p:cNvSpPr>
                <a:spLocks noGrp="1" noRot="1" noChangeAspect="1" noMove="1" noResize="1" noEditPoints="1" noAdjustHandles="1" noChangeArrowheads="1" noChangeShapeType="1" noTextEdit="1"/>
              </p:cNvSpPr>
              <p:nvPr>
                <p:ph idx="1"/>
              </p:nvPr>
            </p:nvSpPr>
            <p:spPr>
              <a:xfrm>
                <a:off x="457200" y="1491630"/>
                <a:ext cx="8229600" cy="2608436"/>
              </a:xfrm>
              <a:blipFill>
                <a:blip r:embed="rId3"/>
                <a:stretch>
                  <a:fillRect l="-370" t="-701" r="-29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41783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Relevant Learning Problems</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ph idx="1"/>
          </p:nvPr>
        </p:nvSpPr>
        <p:spPr>
          <a:xfrm>
            <a:off x="457200" y="1419622"/>
            <a:ext cx="8229600" cy="3040484"/>
          </a:xfrm>
        </p:spPr>
        <p:txBody>
          <a:bodyPr>
            <a:normAutofit/>
          </a:bodyPr>
          <a:lstStyle/>
          <a:p>
            <a:pPr marL="0" indent="0">
              <a:buNone/>
            </a:pPr>
            <a:r>
              <a:rPr lang="en-US" altLang="zh-CN" sz="1600" b="1" dirty="0">
                <a:latin typeface="宋体" panose="02010600030101010101" pitchFamily="2" charset="-122"/>
                <a:sym typeface="+mn-ea"/>
              </a:rPr>
              <a:t>Transfer learning</a:t>
            </a:r>
          </a:p>
          <a:p>
            <a:pPr marL="0" indent="0">
              <a:buNone/>
            </a:pPr>
            <a:r>
              <a:rPr lang="en-US" altLang="zh-CN" sz="1600" dirty="0">
                <a:latin typeface="宋体" panose="02010600030101010101" pitchFamily="2" charset="-122"/>
                <a:sym typeface="+mn-ea"/>
              </a:rPr>
              <a:t>Transfer learning transfers knowledge from the source domain/task, where training data is abundant, to the target domain/task, where training data is scarce.</a:t>
            </a:r>
          </a:p>
          <a:p>
            <a:pPr marL="0" indent="0">
              <a:buNone/>
            </a:pPr>
            <a:r>
              <a:rPr lang="en-US" altLang="zh-CN" sz="1600" dirty="0">
                <a:latin typeface="宋体" panose="02010600030101010101" pitchFamily="2" charset="-122"/>
                <a:sym typeface="+mn-ea"/>
              </a:rPr>
              <a:t>Domain adaptation is a type of transfer learning in which the source/target tasks are the same but the source/target domains are different.</a:t>
            </a:r>
          </a:p>
          <a:p>
            <a:pPr marL="0" indent="0">
              <a:buNone/>
            </a:pPr>
            <a:endParaRPr lang="en-US" altLang="zh-CN" sz="1600"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Relatedness:</a:t>
            </a:r>
          </a:p>
          <a:p>
            <a:pPr marL="0" indent="0">
              <a:buNone/>
            </a:pPr>
            <a:r>
              <a:rPr lang="en-US" altLang="zh-CN" sz="1600" dirty="0">
                <a:latin typeface="宋体" panose="02010600030101010101" pitchFamily="2" charset="-122"/>
                <a:sym typeface="+mn-ea"/>
              </a:rPr>
              <a:t>Transfer learning methods are popularly used in </a:t>
            </a:r>
            <a:r>
              <a:rPr lang="en-US" altLang="zh-CN" sz="1600" dirty="0" err="1">
                <a:latin typeface="宋体" panose="02010600030101010101" pitchFamily="2" charset="-122"/>
                <a:sym typeface="+mn-ea"/>
              </a:rPr>
              <a:t>FSL</a:t>
            </a:r>
            <a:r>
              <a:rPr lang="en-US" altLang="zh-CN" sz="1600" dirty="0">
                <a:latin typeface="宋体" panose="02010600030101010101" pitchFamily="2" charset="-122"/>
                <a:sym typeface="+mn-ea"/>
              </a:rPr>
              <a:t>, where the prior knowledge is transferred from the source task to the few-shot task.</a:t>
            </a:r>
          </a:p>
        </p:txBody>
      </p:sp>
    </p:spTree>
    <p:extLst>
      <p:ext uri="{BB962C8B-B14F-4D97-AF65-F5344CB8AC3E}">
        <p14:creationId xmlns:p14="http://schemas.microsoft.com/office/powerpoint/2010/main" val="3002183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Relevant Learning Problems</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ph idx="1"/>
          </p:nvPr>
        </p:nvSpPr>
        <p:spPr>
          <a:xfrm>
            <a:off x="457200" y="1187450"/>
            <a:ext cx="8229600" cy="3760564"/>
          </a:xfrm>
        </p:spPr>
        <p:txBody>
          <a:bodyPr>
            <a:normAutofit/>
          </a:bodyPr>
          <a:lstStyle/>
          <a:p>
            <a:pPr marL="0" indent="0">
              <a:buNone/>
            </a:pPr>
            <a:r>
              <a:rPr lang="en-US" altLang="zh-CN" sz="1600" b="1" dirty="0">
                <a:latin typeface="宋体" panose="02010600030101010101" pitchFamily="2" charset="-122"/>
                <a:sym typeface="+mn-ea"/>
              </a:rPr>
              <a:t>Meta-learning</a:t>
            </a:r>
          </a:p>
          <a:p>
            <a:pPr marL="0" indent="0">
              <a:buNone/>
            </a:pPr>
            <a:r>
              <a:rPr lang="en-US" altLang="zh-CN" sz="1600" dirty="0">
                <a:latin typeface="宋体" panose="02010600030101010101" pitchFamily="2" charset="-122"/>
                <a:sym typeface="+mn-ea"/>
              </a:rPr>
              <a:t>Meta-learning improves P of the new task T by the provided data set and the meta-knowledge extracted across tasks by a meta-learner. Specifically, the meta-learner gradually learns generic information (meta-knowledge) across tasks, and the learner generalizes the meta-learner for a new task T using task-specific information.</a:t>
            </a:r>
          </a:p>
          <a:p>
            <a:pPr marL="0" indent="0">
              <a:buNone/>
            </a:pPr>
            <a:endParaRPr lang="en-US" altLang="zh-CN" sz="1600"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Relatedness:</a:t>
            </a:r>
          </a:p>
          <a:p>
            <a:pPr marL="0" indent="0">
              <a:buNone/>
            </a:pPr>
            <a:r>
              <a:rPr lang="en-US" altLang="zh-CN" sz="1600" dirty="0">
                <a:latin typeface="宋体" panose="02010600030101010101" pitchFamily="2" charset="-122"/>
                <a:sym typeface="+mn-ea"/>
              </a:rPr>
              <a:t>Meta-learning methods can be used to deal with the </a:t>
            </a:r>
            <a:r>
              <a:rPr lang="en-US" altLang="zh-CN" sz="1600" dirty="0" err="1">
                <a:latin typeface="宋体" panose="02010600030101010101" pitchFamily="2" charset="-122"/>
                <a:sym typeface="+mn-ea"/>
              </a:rPr>
              <a:t>FSL</a:t>
            </a:r>
            <a:r>
              <a:rPr lang="en-US" altLang="zh-CN" sz="1600" dirty="0">
                <a:latin typeface="宋体" panose="02010600030101010101" pitchFamily="2" charset="-122"/>
                <a:sym typeface="+mn-ea"/>
              </a:rPr>
              <a:t> problem. The meta-learner is taken as prior knowledge to guide each specific </a:t>
            </a:r>
            <a:r>
              <a:rPr lang="en-US" altLang="zh-CN" sz="1600" dirty="0" err="1">
                <a:latin typeface="宋体" panose="02010600030101010101" pitchFamily="2" charset="-122"/>
                <a:sym typeface="+mn-ea"/>
              </a:rPr>
              <a:t>FSL</a:t>
            </a:r>
            <a:r>
              <a:rPr lang="en-US" altLang="zh-CN" sz="1600" dirty="0">
                <a:latin typeface="宋体" panose="02010600030101010101" pitchFamily="2" charset="-122"/>
                <a:sym typeface="+mn-ea"/>
              </a:rPr>
              <a:t> task.</a:t>
            </a:r>
          </a:p>
        </p:txBody>
      </p:sp>
    </p:spTree>
    <p:extLst>
      <p:ext uri="{BB962C8B-B14F-4D97-AF65-F5344CB8AC3E}">
        <p14:creationId xmlns:p14="http://schemas.microsoft.com/office/powerpoint/2010/main" val="3215753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685800" y="1923678"/>
            <a:ext cx="7772400" cy="1102519"/>
          </a:xfrm>
        </p:spPr>
        <p:txBody>
          <a:bodyPr>
            <a:normAutofit/>
          </a:bodyPr>
          <a:lstStyle/>
          <a:p>
            <a:r>
              <a:rPr lang="en-US" altLang="zh-CN" dirty="0">
                <a:latin typeface="华文细黑" panose="02010600040101010101" pitchFamily="2" charset="-122"/>
                <a:ea typeface="华文细黑" panose="02010600040101010101" pitchFamily="2" charset="-122"/>
              </a:rPr>
              <a:t>3. Core Issue</a:t>
            </a:r>
            <a:endParaRPr lang="zh-CN" altLang="en-US" dirty="0">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3185400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Recognize new object classes from very few instances</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Tutorial #2: few-shot learning and meta-learning I - Borealis AI"/>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460351" y="1187450"/>
            <a:ext cx="8223297" cy="3760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183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Core Issue</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内容占位符 2"/>
              <p:cNvSpPr>
                <a:spLocks noGrp="1"/>
              </p:cNvSpPr>
              <p:nvPr>
                <p:ph idx="1"/>
              </p:nvPr>
            </p:nvSpPr>
            <p:spPr>
              <a:xfrm>
                <a:off x="457200" y="1187450"/>
                <a:ext cx="8229600" cy="3760564"/>
              </a:xfrm>
            </p:spPr>
            <p:txBody>
              <a:bodyPr>
                <a:normAutofit/>
              </a:bodyPr>
              <a:lstStyle/>
              <a:p>
                <a:pPr marL="0" indent="0">
                  <a:buNone/>
                </a:pPr>
                <a:r>
                  <a:rPr lang="en-US" altLang="zh-CN" sz="1600" b="1" dirty="0">
                    <a:latin typeface="宋体" panose="02010600030101010101" pitchFamily="2" charset="-122"/>
                    <a:sym typeface="+mn-ea"/>
                  </a:rPr>
                  <a:t>Empirical Risk Minimization</a:t>
                </a:r>
              </a:p>
              <a:p>
                <a:pPr marL="0" indent="0">
                  <a:buNone/>
                </a:pPr>
                <a:r>
                  <a:rPr lang="en-US" altLang="zh-CN" sz="1600" dirty="0">
                    <a:latin typeface="宋体" panose="02010600030101010101" pitchFamily="2" charset="-122"/>
                    <a:sym typeface="+mn-ea"/>
                  </a:rPr>
                  <a:t>Given a hypothesis </a:t>
                </a:r>
                <a14:m>
                  <m:oMath xmlns:m="http://schemas.openxmlformats.org/officeDocument/2006/math">
                    <m:r>
                      <a:rPr lang="en-US" altLang="zh-CN" sz="1600" b="0" i="1" smtClean="0">
                        <a:latin typeface="Cambria Math" panose="02040503050406030204" pitchFamily="18" charset="0"/>
                      </a:rPr>
                      <m:t>h</m:t>
                    </m:r>
                  </m:oMath>
                </a14:m>
                <a:r>
                  <a:rPr lang="en-US" altLang="zh-CN" sz="1600" dirty="0">
                    <a:latin typeface="宋体" panose="02010600030101010101" pitchFamily="2" charset="-122"/>
                    <a:sym typeface="+mn-ea"/>
                  </a:rPr>
                  <a:t>, we want to minimize its expected risk </a:t>
                </a:r>
                <a14:m>
                  <m:oMath xmlns:m="http://schemas.openxmlformats.org/officeDocument/2006/math">
                    <m:r>
                      <a:rPr lang="en-US" altLang="zh-CN" sz="1600" b="0" i="1" smtClean="0">
                        <a:latin typeface="Cambria Math" panose="02040503050406030204" pitchFamily="18" charset="0"/>
                      </a:rPr>
                      <m:t>𝑅</m:t>
                    </m:r>
                  </m:oMath>
                </a14:m>
                <a:r>
                  <a:rPr lang="en-US" altLang="zh-CN" sz="1600" dirty="0">
                    <a:latin typeface="宋体" panose="02010600030101010101" pitchFamily="2" charset="-122"/>
                    <a:sym typeface="+mn-ea"/>
                  </a:rPr>
                  <a:t>, which is the loss measured with respect to </a:t>
                </a:r>
                <a14:m>
                  <m:oMath xmlns:m="http://schemas.openxmlformats.org/officeDocument/2006/math">
                    <m:r>
                      <a:rPr lang="en-US" altLang="zh-CN" sz="1600" b="0" i="1" smtClean="0">
                        <a:latin typeface="Cambria Math" panose="02040503050406030204" pitchFamily="18" charset="0"/>
                      </a:rPr>
                      <m:t>𝑝</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𝑥</m:t>
                    </m:r>
                    <m:r>
                      <a:rPr lang="en-US" altLang="zh-CN" sz="1600" b="0" i="1" smtClean="0">
                        <a:latin typeface="Cambria Math" panose="02040503050406030204" pitchFamily="18" charset="0"/>
                      </a:rPr>
                      <m:t>,  </m:t>
                    </m:r>
                    <m:r>
                      <a:rPr lang="en-US" altLang="zh-CN" sz="1600" b="0" i="1" smtClean="0">
                        <a:latin typeface="Cambria Math" panose="02040503050406030204" pitchFamily="18" charset="0"/>
                      </a:rPr>
                      <m:t>𝑦</m:t>
                    </m:r>
                    <m:r>
                      <a:rPr lang="en-US" altLang="zh-CN" sz="1600" b="0" i="1" smtClean="0">
                        <a:latin typeface="Cambria Math" panose="02040503050406030204" pitchFamily="18" charset="0"/>
                      </a:rPr>
                      <m:t>)</m:t>
                    </m:r>
                  </m:oMath>
                </a14:m>
                <a:r>
                  <a:rPr lang="en-US" altLang="zh-CN" sz="1600" dirty="0">
                    <a:latin typeface="宋体" panose="02010600030101010101" pitchFamily="2" charset="-122"/>
                    <a:sym typeface="+mn-ea"/>
                  </a:rPr>
                  <a:t>.</a:t>
                </a:r>
              </a:p>
              <a:p>
                <a:pPr marL="0" indent="0">
                  <a:buNone/>
                </a:pPr>
                <a:endParaRPr lang="en-US" altLang="zh-CN" sz="1600" dirty="0">
                  <a:latin typeface="宋体" panose="02010600030101010101" pitchFamily="2" charset="-122"/>
                  <a:sym typeface="+mn-ea"/>
                </a:endParaRPr>
              </a:p>
              <a:p>
                <a:pPr marL="0" indent="0">
                  <a:buNone/>
                </a:pPr>
                <a:endParaRPr lang="en-US" altLang="zh-CN" sz="1600"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As </a:t>
                </a:r>
                <a14:m>
                  <m:oMath xmlns:m="http://schemas.openxmlformats.org/officeDocument/2006/math">
                    <m:r>
                      <a:rPr lang="en-US" altLang="zh-CN" sz="1600" i="1">
                        <a:latin typeface="Cambria Math" panose="02040503050406030204" pitchFamily="18" charset="0"/>
                      </a:rPr>
                      <m:t>𝑝</m:t>
                    </m:r>
                    <m:r>
                      <a:rPr lang="en-US" altLang="zh-CN" sz="1600" i="1">
                        <a:latin typeface="Cambria Math" panose="02040503050406030204" pitchFamily="18" charset="0"/>
                      </a:rPr>
                      <m:t>(</m:t>
                    </m:r>
                    <m:r>
                      <a:rPr lang="en-US" altLang="zh-CN" sz="1600" i="1">
                        <a:latin typeface="Cambria Math" panose="02040503050406030204" pitchFamily="18" charset="0"/>
                      </a:rPr>
                      <m:t>𝑥</m:t>
                    </m:r>
                    <m:r>
                      <a:rPr lang="en-US" altLang="zh-CN" sz="1600" i="1">
                        <a:latin typeface="Cambria Math" panose="02040503050406030204" pitchFamily="18" charset="0"/>
                      </a:rPr>
                      <m:t>,  </m:t>
                    </m:r>
                    <m:r>
                      <a:rPr lang="en-US" altLang="zh-CN" sz="1600" i="1">
                        <a:latin typeface="Cambria Math" panose="02040503050406030204" pitchFamily="18" charset="0"/>
                      </a:rPr>
                      <m:t>𝑦</m:t>
                    </m:r>
                    <m:r>
                      <a:rPr lang="en-US" altLang="zh-CN" sz="1600" i="1">
                        <a:latin typeface="Cambria Math" panose="02040503050406030204" pitchFamily="18" charset="0"/>
                      </a:rPr>
                      <m:t>)</m:t>
                    </m:r>
                  </m:oMath>
                </a14:m>
                <a:r>
                  <a:rPr lang="en-US" altLang="zh-CN" sz="1600" dirty="0">
                    <a:latin typeface="宋体" panose="02010600030101010101" pitchFamily="2" charset="-122"/>
                    <a:sym typeface="+mn-ea"/>
                  </a:rPr>
                  <a:t> is unknown, the empirical risk (which is the average of sample losses over the training set </a:t>
                </a:r>
                <a14:m>
                  <m:oMath xmlns:m="http://schemas.openxmlformats.org/officeDocument/2006/math">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𝐷</m:t>
                        </m:r>
                      </m:e>
                      <m:sub>
                        <m:r>
                          <a:rPr lang="en-US" altLang="zh-CN" sz="1600" i="1">
                            <a:latin typeface="Cambria Math" panose="02040503050406030204" pitchFamily="18" charset="0"/>
                          </a:rPr>
                          <m:t>𝑡𝑟𝑎𝑖𝑛</m:t>
                        </m:r>
                      </m:sub>
                    </m:sSub>
                  </m:oMath>
                </a14:m>
                <a:r>
                  <a:rPr lang="en-US" altLang="zh-CN" sz="1600" dirty="0">
                    <a:latin typeface="宋体" panose="02010600030101010101" pitchFamily="2" charset="-122"/>
                    <a:sym typeface="+mn-ea"/>
                  </a:rPr>
                  <a:t> of </a:t>
                </a:r>
                <a14:m>
                  <m:oMath xmlns:m="http://schemas.openxmlformats.org/officeDocument/2006/math">
                    <m:r>
                      <a:rPr lang="en-US" altLang="zh-CN" sz="1600" b="0" i="1" smtClean="0">
                        <a:latin typeface="Cambria Math" panose="02040503050406030204" pitchFamily="18" charset="0"/>
                      </a:rPr>
                      <m:t>𝐼</m:t>
                    </m:r>
                  </m:oMath>
                </a14:m>
                <a:r>
                  <a:rPr lang="en-US" altLang="zh-CN" sz="1600" dirty="0">
                    <a:latin typeface="宋体" panose="02010600030101010101" pitchFamily="2" charset="-122"/>
                    <a:sym typeface="+mn-ea"/>
                  </a:rPr>
                  <a:t> samples) is usually used as a proxy for R(h).</a:t>
                </a:r>
              </a:p>
            </p:txBody>
          </p:sp>
        </mc:Choice>
        <mc:Fallback xmlns="">
          <p:sp>
            <p:nvSpPr>
              <p:cNvPr id="8" name="内容占位符 2"/>
              <p:cNvSpPr>
                <a:spLocks noGrp="1" noRot="1" noChangeAspect="1" noMove="1" noResize="1" noEditPoints="1" noAdjustHandles="1" noChangeArrowheads="1" noChangeShapeType="1" noTextEdit="1"/>
              </p:cNvSpPr>
              <p:nvPr>
                <p:ph idx="1"/>
              </p:nvPr>
            </p:nvSpPr>
            <p:spPr>
              <a:xfrm>
                <a:off x="457200" y="1187450"/>
                <a:ext cx="8229600" cy="3760564"/>
              </a:xfrm>
              <a:blipFill rotWithShape="0">
                <a:blip r:embed="rId3"/>
                <a:stretch>
                  <a:fillRect l="-370" t="-486" r="-1333"/>
                </a:stretch>
              </a:blipFill>
            </p:spPr>
            <p:txBody>
              <a:bodyPr/>
              <a:lstStyle/>
              <a:p>
                <a:r>
                  <a:rPr lang="zh-CN" altLang="en-US">
                    <a:noFill/>
                  </a:rPr>
                  <a:t> </a:t>
                </a:r>
              </a:p>
            </p:txBody>
          </p:sp>
        </mc:Fallback>
      </mc:AlternateContent>
      <p:pic>
        <p:nvPicPr>
          <p:cNvPr id="2" name="图片 1"/>
          <p:cNvPicPr>
            <a:picLocks noChangeAspect="1"/>
          </p:cNvPicPr>
          <p:nvPr/>
        </p:nvPicPr>
        <p:blipFill>
          <a:blip r:embed="rId4"/>
          <a:stretch>
            <a:fillRect/>
          </a:stretch>
        </p:blipFill>
        <p:spPr>
          <a:xfrm>
            <a:off x="2555776" y="2139702"/>
            <a:ext cx="3481388" cy="490538"/>
          </a:xfrm>
          <a:prstGeom prst="rect">
            <a:avLst/>
          </a:prstGeom>
        </p:spPr>
      </p:pic>
      <p:pic>
        <p:nvPicPr>
          <p:cNvPr id="3" name="图片 2"/>
          <p:cNvPicPr>
            <a:picLocks noChangeAspect="1"/>
          </p:cNvPicPr>
          <p:nvPr/>
        </p:nvPicPr>
        <p:blipFill>
          <a:blip r:embed="rId5"/>
          <a:stretch>
            <a:fillRect/>
          </a:stretch>
        </p:blipFill>
        <p:spPr>
          <a:xfrm>
            <a:off x="3339207" y="3435846"/>
            <a:ext cx="1914525" cy="571500"/>
          </a:xfrm>
          <a:prstGeom prst="rect">
            <a:avLst/>
          </a:prstGeom>
        </p:spPr>
      </p:pic>
    </p:spTree>
    <p:extLst>
      <p:ext uri="{BB962C8B-B14F-4D97-AF65-F5344CB8AC3E}">
        <p14:creationId xmlns:p14="http://schemas.microsoft.com/office/powerpoint/2010/main" val="1085845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Core Issue</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内容占位符 2"/>
              <p:cNvSpPr>
                <a:spLocks noGrp="1"/>
              </p:cNvSpPr>
              <p:nvPr>
                <p:ph idx="1"/>
              </p:nvPr>
            </p:nvSpPr>
            <p:spPr>
              <a:xfrm>
                <a:off x="457200" y="1187450"/>
                <a:ext cx="8229600" cy="3760564"/>
              </a:xfrm>
            </p:spPr>
            <p:txBody>
              <a:bodyPr>
                <a:normAutofit/>
              </a:bodyPr>
              <a:lstStyle/>
              <a:p>
                <a:pPr marL="0" indent="0">
                  <a:buNone/>
                </a:pPr>
                <a:r>
                  <a:rPr lang="en-US" altLang="zh-CN" sz="1600" b="1" dirty="0">
                    <a:latin typeface="宋体" panose="02010600030101010101" pitchFamily="2" charset="-122"/>
                    <a:sym typeface="+mn-ea"/>
                  </a:rPr>
                  <a:t>Empirical Risk Minimization</a:t>
                </a:r>
              </a:p>
              <a:p>
                <a:pPr marL="0" indent="0">
                  <a:buNone/>
                </a:pPr>
                <a:endParaRPr lang="en-US" altLang="zh-CN" sz="1600" b="1" dirty="0">
                  <a:latin typeface="宋体" panose="02010600030101010101" pitchFamily="2" charset="-122"/>
                  <a:sym typeface="+mn-ea"/>
                </a:endParaRPr>
              </a:p>
              <a:p>
                <a:pPr marL="0" indent="0">
                  <a:buNone/>
                </a:pPr>
                <a:endParaRPr lang="en-US" altLang="zh-CN" sz="1600" b="1" dirty="0">
                  <a:latin typeface="宋体" panose="02010600030101010101" pitchFamily="2" charset="-122"/>
                  <a:sym typeface="+mn-ea"/>
                </a:endParaRPr>
              </a:p>
              <a:p>
                <a:pPr marL="0" indent="0">
                  <a:buNone/>
                </a:pPr>
                <a:endParaRPr lang="en-US" altLang="zh-CN" sz="1600" b="1"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As </a:t>
                </a:r>
                <a14:m>
                  <m:oMath xmlns:m="http://schemas.openxmlformats.org/officeDocument/2006/math">
                    <m:acc>
                      <m:accPr>
                        <m:chr m:val="̂"/>
                        <m:ctrlPr>
                          <a:rPr lang="zh-CN" altLang="en-US" sz="1600" i="1">
                            <a:latin typeface="Cambria Math" panose="02040503050406030204" pitchFamily="18" charset="0"/>
                          </a:rPr>
                        </m:ctrlPr>
                      </m:accPr>
                      <m:e>
                        <m:r>
                          <a:rPr lang="zh-CN" altLang="en-US" sz="1600" i="1">
                            <a:latin typeface="Cambria Math" panose="02040503050406030204" pitchFamily="18" charset="0"/>
                          </a:rPr>
                          <m:t>h</m:t>
                        </m:r>
                      </m:e>
                    </m:acc>
                  </m:oMath>
                </a14:m>
                <a:r>
                  <a:rPr lang="en-US" altLang="zh-CN" sz="1600" dirty="0">
                    <a:latin typeface="宋体" panose="02010600030101010101" pitchFamily="2" charset="-122"/>
                    <a:sym typeface="+mn-ea"/>
                  </a:rPr>
                  <a:t> is unknown, one has to approximate it by some h ∈ </a:t>
                </a:r>
                <a14:m>
                  <m:oMath xmlns:m="http://schemas.openxmlformats.org/officeDocument/2006/math">
                    <m:r>
                      <a:rPr lang="zh-CN" altLang="en-US" sz="1600" i="1">
                        <a:latin typeface="Cambria Math" panose="02040503050406030204" pitchFamily="18" charset="0"/>
                      </a:rPr>
                      <m:t>𝐻</m:t>
                    </m:r>
                  </m:oMath>
                </a14:m>
                <a:r>
                  <a:rPr lang="en-US" altLang="zh-CN" sz="1600" dirty="0">
                    <a:latin typeface="宋体" panose="02010600030101010101" pitchFamily="2" charset="-122"/>
                    <a:sym typeface="+mn-ea"/>
                  </a:rPr>
                  <a:t>. </a:t>
                </a:r>
                <a14:m>
                  <m:oMath xmlns:m="http://schemas.openxmlformats.org/officeDocument/2006/math">
                    <m:sSup>
                      <m:sSupPr>
                        <m:ctrlPr>
                          <a:rPr lang="zh-CN" altLang="en-US" sz="1600" i="1">
                            <a:latin typeface="Cambria Math" panose="02040503050406030204" pitchFamily="18" charset="0"/>
                          </a:rPr>
                        </m:ctrlPr>
                      </m:sSupPr>
                      <m:e>
                        <m:r>
                          <a:rPr lang="zh-CN" altLang="en-US" sz="1600" i="1">
                            <a:latin typeface="Cambria Math" panose="02040503050406030204" pitchFamily="18" charset="0"/>
                          </a:rPr>
                          <m:t>h</m:t>
                        </m:r>
                      </m:e>
                      <m:sup>
                        <m:r>
                          <a:rPr lang="zh-CN" altLang="en-US" sz="1600">
                            <a:latin typeface="Cambria Math" panose="02040503050406030204" pitchFamily="18" charset="0"/>
                          </a:rPr>
                          <m:t>∗</m:t>
                        </m:r>
                      </m:sup>
                    </m:sSup>
                  </m:oMath>
                </a14:m>
                <a:r>
                  <a:rPr lang="en-US" altLang="zh-CN" sz="1600" dirty="0">
                    <a:latin typeface="宋体" panose="02010600030101010101" pitchFamily="2" charset="-122"/>
                    <a:sym typeface="+mn-ea"/>
                  </a:rPr>
                  <a:t> is the best approximation for </a:t>
                </a:r>
                <a14:m>
                  <m:oMath xmlns:m="http://schemas.openxmlformats.org/officeDocument/2006/math">
                    <m:acc>
                      <m:accPr>
                        <m:chr m:val="̂"/>
                        <m:ctrlPr>
                          <a:rPr lang="zh-CN" altLang="en-US" sz="1600" i="1">
                            <a:latin typeface="Cambria Math" panose="02040503050406030204" pitchFamily="18" charset="0"/>
                          </a:rPr>
                        </m:ctrlPr>
                      </m:accPr>
                      <m:e>
                        <m:r>
                          <a:rPr lang="zh-CN" altLang="en-US" sz="1600" i="1">
                            <a:latin typeface="Cambria Math" panose="02040503050406030204" pitchFamily="18" charset="0"/>
                          </a:rPr>
                          <m:t>h</m:t>
                        </m:r>
                      </m:e>
                    </m:acc>
                    <m:r>
                      <a:rPr lang="en-US" altLang="zh-CN" sz="1600">
                        <a:latin typeface="Cambria Math" panose="02040503050406030204" pitchFamily="18" charset="0"/>
                      </a:rPr>
                      <m:t> </m:t>
                    </m:r>
                  </m:oMath>
                </a14:m>
                <a:r>
                  <a:rPr lang="en-US" altLang="zh-CN" sz="1600" dirty="0">
                    <a:latin typeface="宋体" panose="02010600030101010101" pitchFamily="2" charset="-122"/>
                    <a:sym typeface="+mn-ea"/>
                  </a:rPr>
                  <a:t> in </a:t>
                </a:r>
                <a14:m>
                  <m:oMath xmlns:m="http://schemas.openxmlformats.org/officeDocument/2006/math">
                    <m:r>
                      <a:rPr lang="zh-CN" altLang="en-US" sz="1600" i="1">
                        <a:latin typeface="Cambria Math" panose="02040503050406030204" pitchFamily="18" charset="0"/>
                      </a:rPr>
                      <m:t>𝐻</m:t>
                    </m:r>
                  </m:oMath>
                </a14:m>
                <a:r>
                  <a:rPr lang="en-US" altLang="zh-CN" sz="1600" dirty="0">
                    <a:latin typeface="宋体" panose="02010600030101010101" pitchFamily="2" charset="-122"/>
                    <a:sym typeface="+mn-ea"/>
                  </a:rPr>
                  <a:t>, while </a:t>
                </a:r>
                <a14:m>
                  <m:oMath xmlns:m="http://schemas.openxmlformats.org/officeDocument/2006/math">
                    <m:sSub>
                      <m:sSubPr>
                        <m:ctrlPr>
                          <a:rPr lang="zh-CN" altLang="en-US" sz="1600" i="1">
                            <a:latin typeface="Cambria Math" panose="02040503050406030204" pitchFamily="18" charset="0"/>
                          </a:rPr>
                        </m:ctrlPr>
                      </m:sSubPr>
                      <m:e>
                        <m:r>
                          <a:rPr lang="zh-CN" altLang="en-US" sz="1600" i="1">
                            <a:latin typeface="Cambria Math" panose="02040503050406030204" pitchFamily="18" charset="0"/>
                          </a:rPr>
                          <m:t>h</m:t>
                        </m:r>
                      </m:e>
                      <m:sub>
                        <m:r>
                          <a:rPr lang="zh-CN" altLang="en-US" sz="1600" i="1">
                            <a:latin typeface="Cambria Math" panose="02040503050406030204" pitchFamily="18" charset="0"/>
                          </a:rPr>
                          <m:t>𝐼</m:t>
                        </m:r>
                      </m:sub>
                    </m:sSub>
                  </m:oMath>
                </a14:m>
                <a:r>
                  <a:rPr lang="en-US" altLang="zh-CN" sz="1600" dirty="0">
                    <a:latin typeface="宋体" panose="02010600030101010101" pitchFamily="2" charset="-122"/>
                    <a:sym typeface="+mn-ea"/>
                  </a:rPr>
                  <a:t> is the best hypothesis in </a:t>
                </a:r>
                <a14:m>
                  <m:oMath xmlns:m="http://schemas.openxmlformats.org/officeDocument/2006/math">
                    <m:r>
                      <a:rPr lang="zh-CN" altLang="en-US" sz="1600" i="1">
                        <a:latin typeface="Cambria Math" panose="02040503050406030204" pitchFamily="18" charset="0"/>
                      </a:rPr>
                      <m:t>𝐻</m:t>
                    </m:r>
                  </m:oMath>
                </a14:m>
                <a:r>
                  <a:rPr lang="en-US" altLang="zh-CN" sz="1600" dirty="0">
                    <a:latin typeface="宋体" panose="02010600030101010101" pitchFamily="2" charset="-122"/>
                    <a:sym typeface="+mn-ea"/>
                  </a:rPr>
                  <a:t> obtained by empirical risk minimization. For simplicity, we assume that </a:t>
                </a:r>
                <a14:m>
                  <m:oMath xmlns:m="http://schemas.openxmlformats.org/officeDocument/2006/math">
                    <m:acc>
                      <m:accPr>
                        <m:chr m:val="̂"/>
                        <m:ctrlPr>
                          <a:rPr lang="zh-CN" altLang="en-US" sz="1600" i="1">
                            <a:latin typeface="Cambria Math" panose="02040503050406030204" pitchFamily="18" charset="0"/>
                          </a:rPr>
                        </m:ctrlPr>
                      </m:accPr>
                      <m:e>
                        <m:r>
                          <a:rPr lang="zh-CN" altLang="en-US" sz="1600" i="1">
                            <a:latin typeface="Cambria Math" panose="02040503050406030204" pitchFamily="18" charset="0"/>
                          </a:rPr>
                          <m:t>h</m:t>
                        </m:r>
                      </m:e>
                    </m:acc>
                    <m:r>
                      <a:rPr lang="zh-CN" altLang="en-US" sz="1600" i="1">
                        <a:latin typeface="Cambria Math" panose="02040503050406030204" pitchFamily="18" charset="0"/>
                      </a:rPr>
                      <m:t> </m:t>
                    </m:r>
                  </m:oMath>
                </a14:m>
                <a:r>
                  <a:rPr lang="en-US" altLang="zh-CN" sz="1600" dirty="0">
                    <a:latin typeface="宋体" panose="02010600030101010101" pitchFamily="2" charset="-122"/>
                    <a:sym typeface="+mn-ea"/>
                  </a:rPr>
                  <a:t>,</a:t>
                </a:r>
                <a:r>
                  <a:rPr lang="zh-CN" altLang="en-US" sz="1600" dirty="0"/>
                  <a:t> </a:t>
                </a:r>
                <a14:m>
                  <m:oMath xmlns:m="http://schemas.openxmlformats.org/officeDocument/2006/math">
                    <m:sSup>
                      <m:sSupPr>
                        <m:ctrlPr>
                          <a:rPr lang="zh-CN" altLang="en-US" sz="1600" i="1">
                            <a:latin typeface="Cambria Math" panose="02040503050406030204" pitchFamily="18" charset="0"/>
                          </a:rPr>
                        </m:ctrlPr>
                      </m:sSupPr>
                      <m:e>
                        <m:r>
                          <a:rPr lang="zh-CN" altLang="en-US" sz="1600" i="1">
                            <a:latin typeface="Cambria Math" panose="02040503050406030204" pitchFamily="18" charset="0"/>
                          </a:rPr>
                          <m:t>h</m:t>
                        </m:r>
                      </m:e>
                      <m:sup>
                        <m:r>
                          <a:rPr lang="zh-CN" altLang="en-US" sz="1600">
                            <a:latin typeface="Cambria Math" panose="02040503050406030204" pitchFamily="18" charset="0"/>
                          </a:rPr>
                          <m:t>∗</m:t>
                        </m:r>
                      </m:sup>
                    </m:sSup>
                    <m:r>
                      <a:rPr lang="zh-CN" altLang="en-US" sz="1600" i="1">
                        <a:latin typeface="Cambria Math" panose="02040503050406030204" pitchFamily="18" charset="0"/>
                      </a:rPr>
                      <m:t> </m:t>
                    </m:r>
                  </m:oMath>
                </a14:m>
                <a:r>
                  <a:rPr lang="en-US" altLang="zh-CN" sz="1600" dirty="0">
                    <a:latin typeface="宋体" panose="02010600030101010101" pitchFamily="2" charset="-122"/>
                    <a:sym typeface="+mn-ea"/>
                  </a:rPr>
                  <a:t> and </a:t>
                </a:r>
                <a14:m>
                  <m:oMath xmlns:m="http://schemas.openxmlformats.org/officeDocument/2006/math">
                    <m:sSub>
                      <m:sSubPr>
                        <m:ctrlPr>
                          <a:rPr lang="zh-CN" altLang="en-US" sz="1600" i="1">
                            <a:latin typeface="Cambria Math" panose="02040503050406030204" pitchFamily="18" charset="0"/>
                          </a:rPr>
                        </m:ctrlPr>
                      </m:sSubPr>
                      <m:e>
                        <m:r>
                          <a:rPr lang="zh-CN" altLang="en-US" sz="1600" i="1">
                            <a:latin typeface="Cambria Math" panose="02040503050406030204" pitchFamily="18" charset="0"/>
                          </a:rPr>
                          <m:t>h</m:t>
                        </m:r>
                      </m:e>
                      <m:sub>
                        <m:r>
                          <a:rPr lang="zh-CN" altLang="en-US" sz="1600" i="1">
                            <a:latin typeface="Cambria Math" panose="02040503050406030204" pitchFamily="18" charset="0"/>
                          </a:rPr>
                          <m:t>𝐼</m:t>
                        </m:r>
                      </m:sub>
                    </m:sSub>
                  </m:oMath>
                </a14:m>
                <a:r>
                  <a:rPr lang="en-US" altLang="zh-CN" sz="1600" dirty="0">
                    <a:latin typeface="宋体" panose="02010600030101010101" pitchFamily="2" charset="-122"/>
                    <a:sym typeface="+mn-ea"/>
                  </a:rPr>
                  <a:t> are unique. The total error can be decomposed as:</a:t>
                </a:r>
              </a:p>
              <a:p>
                <a:pPr marL="0" indent="0">
                  <a:buNone/>
                </a:pPr>
                <a:endParaRPr lang="en-US" altLang="zh-CN" sz="1600" dirty="0">
                  <a:latin typeface="宋体" panose="02010600030101010101" pitchFamily="2" charset="-122"/>
                  <a:sym typeface="+mn-ea"/>
                </a:endParaRPr>
              </a:p>
              <a:p>
                <a:pPr marL="0" indent="0">
                  <a:buNone/>
                </a:pPr>
                <a:endParaRPr lang="en-US" altLang="zh-CN" sz="1600" dirty="0">
                  <a:latin typeface="宋体" panose="02010600030101010101" pitchFamily="2" charset="-122"/>
                  <a:sym typeface="+mn-ea"/>
                </a:endParaRPr>
              </a:p>
              <a:p>
                <a:pPr marL="0" indent="0">
                  <a:buNone/>
                </a:pPr>
                <a:endParaRPr lang="en-US" altLang="zh-CN" sz="1600"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where the expectation is with respect to the random choice of </a:t>
                </a:r>
                <a14:m>
                  <m:oMath xmlns:m="http://schemas.openxmlformats.org/officeDocument/2006/math">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𝐷</m:t>
                        </m:r>
                      </m:e>
                      <m:sub>
                        <m:r>
                          <a:rPr lang="en-US" altLang="zh-CN" sz="1600" i="1">
                            <a:latin typeface="Cambria Math" panose="02040503050406030204" pitchFamily="18" charset="0"/>
                          </a:rPr>
                          <m:t>𝑡𝑟𝑎𝑖𝑛</m:t>
                        </m:r>
                      </m:sub>
                    </m:sSub>
                  </m:oMath>
                </a14:m>
                <a:r>
                  <a:rPr lang="en-US" altLang="zh-CN" sz="1600" dirty="0">
                    <a:latin typeface="宋体" panose="02010600030101010101" pitchFamily="2" charset="-122"/>
                    <a:sym typeface="+mn-ea"/>
                  </a:rPr>
                  <a:t>.</a:t>
                </a:r>
              </a:p>
            </p:txBody>
          </p:sp>
        </mc:Choice>
        <mc:Fallback xmlns="">
          <p:sp>
            <p:nvSpPr>
              <p:cNvPr id="8" name="内容占位符 2"/>
              <p:cNvSpPr>
                <a:spLocks noGrp="1" noRot="1" noChangeAspect="1" noMove="1" noResize="1" noEditPoints="1" noAdjustHandles="1" noChangeArrowheads="1" noChangeShapeType="1" noTextEdit="1"/>
              </p:cNvSpPr>
              <p:nvPr>
                <p:ph idx="1"/>
              </p:nvPr>
            </p:nvSpPr>
            <p:spPr>
              <a:xfrm>
                <a:off x="457200" y="1187450"/>
                <a:ext cx="8229600" cy="3760564"/>
              </a:xfrm>
              <a:blipFill>
                <a:blip r:embed="rId3"/>
                <a:stretch>
                  <a:fillRect l="-370" t="-486"/>
                </a:stretch>
              </a:blipFill>
            </p:spPr>
            <p:txBody>
              <a:bodyPr/>
              <a:lstStyle/>
              <a:p>
                <a:r>
                  <a:rPr lang="zh-CN" altLang="en-US">
                    <a:noFill/>
                  </a:rPr>
                  <a:t> </a:t>
                </a:r>
              </a:p>
            </p:txBody>
          </p:sp>
        </mc:Fallback>
      </mc:AlternateContent>
      <p:pic>
        <p:nvPicPr>
          <p:cNvPr id="5" name="图片 4"/>
          <p:cNvPicPr>
            <a:picLocks noChangeAspect="1"/>
          </p:cNvPicPr>
          <p:nvPr/>
        </p:nvPicPr>
        <p:blipFill>
          <a:blip r:embed="rId4"/>
          <a:stretch>
            <a:fillRect/>
          </a:stretch>
        </p:blipFill>
        <p:spPr>
          <a:xfrm>
            <a:off x="539552" y="1563638"/>
            <a:ext cx="6228184" cy="727777"/>
          </a:xfrm>
          <a:prstGeom prst="rect">
            <a:avLst/>
          </a:prstGeom>
        </p:spPr>
      </p:pic>
      <p:pic>
        <p:nvPicPr>
          <p:cNvPr id="15" name="图片 14"/>
          <p:cNvPicPr>
            <a:picLocks noChangeAspect="1"/>
          </p:cNvPicPr>
          <p:nvPr/>
        </p:nvPicPr>
        <p:blipFill>
          <a:blip r:embed="rId5"/>
          <a:stretch>
            <a:fillRect/>
          </a:stretch>
        </p:blipFill>
        <p:spPr>
          <a:xfrm>
            <a:off x="2339752" y="3507854"/>
            <a:ext cx="4048125" cy="647700"/>
          </a:xfrm>
          <a:prstGeom prst="rect">
            <a:avLst/>
          </a:prstGeom>
        </p:spPr>
      </p:pic>
    </p:spTree>
    <p:extLst>
      <p:ext uri="{BB962C8B-B14F-4D97-AF65-F5344CB8AC3E}">
        <p14:creationId xmlns:p14="http://schemas.microsoft.com/office/powerpoint/2010/main" val="3189840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Core Issue</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内容占位符 2"/>
              <p:cNvSpPr>
                <a:spLocks noGrp="1"/>
              </p:cNvSpPr>
              <p:nvPr>
                <p:ph idx="1"/>
              </p:nvPr>
            </p:nvSpPr>
            <p:spPr>
              <a:xfrm>
                <a:off x="457200" y="1187450"/>
                <a:ext cx="8229600" cy="3760564"/>
              </a:xfrm>
            </p:spPr>
            <p:txBody>
              <a:bodyPr>
                <a:normAutofit/>
              </a:bodyPr>
              <a:lstStyle/>
              <a:p>
                <a:pPr marL="0" indent="0">
                  <a:buNone/>
                </a:pPr>
                <a:r>
                  <a:rPr lang="en-US" altLang="zh-CN" sz="1600" b="1" dirty="0">
                    <a:latin typeface="宋体" panose="02010600030101010101" pitchFamily="2" charset="-122"/>
                    <a:sym typeface="+mn-ea"/>
                  </a:rPr>
                  <a:t>Empirical Risk Minimization</a:t>
                </a:r>
              </a:p>
              <a:p>
                <a:pPr marL="0" indent="0">
                  <a:buNone/>
                </a:pPr>
                <a:endParaRPr lang="en-US" altLang="zh-CN" sz="1600" b="1"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The approximation error </a:t>
                </a:r>
                <a14:m>
                  <m:oMath xmlns:m="http://schemas.openxmlformats.org/officeDocument/2006/math">
                    <m:sSub>
                      <m:sSubPr>
                        <m:ctrlPr>
                          <a:rPr lang="zh-CN" altLang="en-US" sz="1600" i="1">
                            <a:latin typeface="Cambria Math" panose="02040503050406030204" pitchFamily="18" charset="0"/>
                          </a:rPr>
                        </m:ctrlPr>
                      </m:sSubPr>
                      <m:e>
                        <m:r>
                          <a:rPr lang="zh-CN" altLang="en-US" sz="1600" i="1">
                            <a:latin typeface="Cambria Math" panose="02040503050406030204" pitchFamily="18" charset="0"/>
                          </a:rPr>
                          <m:t>𝐸</m:t>
                        </m:r>
                      </m:e>
                      <m:sub>
                        <m:r>
                          <a:rPr lang="zh-CN" altLang="en-US" sz="1600" i="1">
                            <a:latin typeface="Cambria Math" panose="02040503050406030204" pitchFamily="18" charset="0"/>
                          </a:rPr>
                          <m:t>𝑎𝑝𝑝</m:t>
                        </m:r>
                      </m:sub>
                    </m:sSub>
                    <m:r>
                      <a:rPr lang="zh-CN" altLang="en-US" sz="1600">
                        <a:latin typeface="Cambria Math" panose="02040503050406030204" pitchFamily="18" charset="0"/>
                      </a:rPr>
                      <m:t>(</m:t>
                    </m:r>
                    <m:r>
                      <a:rPr lang="zh-CN" altLang="en-US" sz="1600" i="1">
                        <a:latin typeface="Cambria Math" panose="02040503050406030204" pitchFamily="18" charset="0"/>
                      </a:rPr>
                      <m:t>𝐻</m:t>
                    </m:r>
                    <m:r>
                      <a:rPr lang="en-US" altLang="zh-CN" sz="1600" i="1">
                        <a:latin typeface="Cambria Math" panose="02040503050406030204" pitchFamily="18" charset="0"/>
                      </a:rPr>
                      <m:t>)</m:t>
                    </m:r>
                  </m:oMath>
                </a14:m>
                <a:r>
                  <a:rPr lang="en-US" altLang="zh-CN" sz="1600" dirty="0">
                    <a:latin typeface="宋体" panose="02010600030101010101" pitchFamily="2" charset="-122"/>
                    <a:sym typeface="+mn-ea"/>
                  </a:rPr>
                  <a:t> measures how close the functions in </a:t>
                </a:r>
                <a14:m>
                  <m:oMath xmlns:m="http://schemas.openxmlformats.org/officeDocument/2006/math">
                    <m:r>
                      <a:rPr lang="zh-CN" altLang="en-US" sz="1600" i="1">
                        <a:latin typeface="Cambria Math" panose="02040503050406030204" pitchFamily="18" charset="0"/>
                      </a:rPr>
                      <m:t>𝐻</m:t>
                    </m:r>
                  </m:oMath>
                </a14:m>
                <a:r>
                  <a:rPr lang="en-US" altLang="zh-CN" sz="1600" dirty="0">
                    <a:latin typeface="宋体" panose="02010600030101010101" pitchFamily="2" charset="-122"/>
                    <a:sym typeface="+mn-ea"/>
                  </a:rPr>
                  <a:t> can approximate the optimal hypothesis </a:t>
                </a:r>
                <a14:m>
                  <m:oMath xmlns:m="http://schemas.openxmlformats.org/officeDocument/2006/math">
                    <m:acc>
                      <m:accPr>
                        <m:chr m:val="̂"/>
                        <m:ctrlPr>
                          <a:rPr lang="zh-CN" altLang="en-US" sz="1600" i="1">
                            <a:latin typeface="Cambria Math" panose="02040503050406030204" pitchFamily="18" charset="0"/>
                          </a:rPr>
                        </m:ctrlPr>
                      </m:accPr>
                      <m:e>
                        <m:r>
                          <a:rPr lang="zh-CN" altLang="en-US" sz="1600" i="1">
                            <a:latin typeface="Cambria Math" panose="02040503050406030204" pitchFamily="18" charset="0"/>
                          </a:rPr>
                          <m:t>h</m:t>
                        </m:r>
                      </m:e>
                    </m:acc>
                  </m:oMath>
                </a14:m>
                <a:r>
                  <a:rPr lang="en-US" altLang="zh-CN" sz="1600" dirty="0">
                    <a:latin typeface="宋体" panose="02010600030101010101" pitchFamily="2" charset="-122"/>
                    <a:sym typeface="+mn-ea"/>
                  </a:rPr>
                  <a:t>, and the estimation error </a:t>
                </a:r>
                <a14:m>
                  <m:oMath xmlns:m="http://schemas.openxmlformats.org/officeDocument/2006/math">
                    <m:d>
                      <m:dPr>
                        <m:begChr m:val=""/>
                        <m:ctrlPr>
                          <a:rPr lang="zh-CN" altLang="en-US" sz="1600" i="1">
                            <a:latin typeface="Cambria Math" panose="02040503050406030204" pitchFamily="18" charset="0"/>
                          </a:rPr>
                        </m:ctrlPr>
                      </m:dPr>
                      <m:e>
                        <m:sSub>
                          <m:sSubPr>
                            <m:ctrlPr>
                              <a:rPr lang="zh-CN" altLang="en-US" sz="1600" i="1">
                                <a:latin typeface="Cambria Math" panose="02040503050406030204" pitchFamily="18" charset="0"/>
                              </a:rPr>
                            </m:ctrlPr>
                          </m:sSubPr>
                          <m:e>
                            <m:r>
                              <a:rPr lang="zh-CN" altLang="en-US" sz="1600" i="1">
                                <a:latin typeface="Cambria Math" panose="02040503050406030204" pitchFamily="18" charset="0"/>
                              </a:rPr>
                              <m:t>𝐸</m:t>
                            </m:r>
                          </m:e>
                          <m:sub>
                            <m:r>
                              <a:rPr lang="en-US" altLang="zh-CN" sz="1600" b="0" i="1" smtClean="0">
                                <a:latin typeface="Cambria Math" panose="02040503050406030204" pitchFamily="18" charset="0"/>
                              </a:rPr>
                              <m:t>𝑒𝑠𝑡</m:t>
                            </m:r>
                          </m:sub>
                        </m:sSub>
                        <m:r>
                          <a:rPr lang="zh-CN" altLang="en-US" sz="1600">
                            <a:latin typeface="Cambria Math" panose="02040503050406030204" pitchFamily="18" charset="0"/>
                          </a:rPr>
                          <m:t>(</m:t>
                        </m:r>
                        <m:r>
                          <a:rPr lang="zh-CN" altLang="en-US" sz="1600" i="1">
                            <a:latin typeface="Cambria Math" panose="02040503050406030204" pitchFamily="18" charset="0"/>
                          </a:rPr>
                          <m:t>𝐻</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𝐼</m:t>
                        </m:r>
                      </m:e>
                    </m:d>
                  </m:oMath>
                </a14:m>
                <a:r>
                  <a:rPr lang="en-US" altLang="zh-CN" sz="1600" dirty="0">
                    <a:latin typeface="宋体" panose="02010600030101010101" pitchFamily="2" charset="-122"/>
                    <a:sym typeface="+mn-ea"/>
                  </a:rPr>
                  <a:t> measures the effect of minimizing the empirical risk </a:t>
                </a:r>
                <a14:m>
                  <m:oMath xmlns:m="http://schemas.openxmlformats.org/officeDocument/2006/math">
                    <m:sSub>
                      <m:sSubPr>
                        <m:ctrlPr>
                          <a:rPr lang="zh-CN" altLang="en-US" sz="1600" i="1">
                            <a:latin typeface="Cambria Math" panose="02040503050406030204" pitchFamily="18" charset="0"/>
                          </a:rPr>
                        </m:ctrlPr>
                      </m:sSubPr>
                      <m:e>
                        <m:r>
                          <a:rPr lang="en-US" altLang="zh-CN" sz="1600" b="0" i="1" smtClean="0">
                            <a:latin typeface="Cambria Math" panose="02040503050406030204" pitchFamily="18" charset="0"/>
                          </a:rPr>
                          <m:t>𝑅</m:t>
                        </m:r>
                      </m:e>
                      <m:sub>
                        <m:r>
                          <a:rPr lang="en-US" altLang="zh-CN" sz="1600" b="0" i="1" smtClean="0">
                            <a:latin typeface="Cambria Math" panose="02040503050406030204" pitchFamily="18" charset="0"/>
                          </a:rPr>
                          <m:t>𝐼</m:t>
                        </m:r>
                      </m:sub>
                    </m:sSub>
                    <m:r>
                      <a:rPr lang="zh-CN" altLang="en-US" sz="1600">
                        <a:latin typeface="Cambria Math" panose="02040503050406030204" pitchFamily="18" charset="0"/>
                      </a:rPr>
                      <m:t>(</m:t>
                    </m:r>
                    <m:r>
                      <a:rPr lang="en-US" altLang="zh-CN" sz="1600" b="0" i="1" smtClean="0">
                        <a:latin typeface="Cambria Math" panose="02040503050406030204" pitchFamily="18" charset="0"/>
                      </a:rPr>
                      <m:t>h</m:t>
                    </m:r>
                    <m:r>
                      <a:rPr lang="en-US" altLang="zh-CN" sz="1600" i="1">
                        <a:latin typeface="Cambria Math" panose="02040503050406030204" pitchFamily="18" charset="0"/>
                      </a:rPr>
                      <m:t>)</m:t>
                    </m:r>
                  </m:oMath>
                </a14:m>
                <a:r>
                  <a:rPr lang="en-US" altLang="zh-CN" sz="1600" dirty="0">
                    <a:latin typeface="宋体" panose="02010600030101010101" pitchFamily="2" charset="-122"/>
                    <a:sym typeface="+mn-ea"/>
                  </a:rPr>
                  <a:t> instead of the expected risk </a:t>
                </a:r>
                <a14:m>
                  <m:oMath xmlns:m="http://schemas.openxmlformats.org/officeDocument/2006/math">
                    <m:r>
                      <a:rPr lang="en-US" altLang="zh-CN" sz="1600" b="0" i="1" smtClean="0">
                        <a:latin typeface="Cambria Math" panose="02040503050406030204" pitchFamily="18" charset="0"/>
                      </a:rPr>
                      <m:t>𝑅</m:t>
                    </m:r>
                    <m:r>
                      <a:rPr lang="zh-CN" altLang="en-US" sz="1600">
                        <a:latin typeface="Cambria Math" panose="02040503050406030204" pitchFamily="18" charset="0"/>
                      </a:rPr>
                      <m:t>(</m:t>
                    </m:r>
                    <m:r>
                      <a:rPr lang="en-US" altLang="zh-CN" sz="1600" i="1">
                        <a:latin typeface="Cambria Math" panose="02040503050406030204" pitchFamily="18" charset="0"/>
                      </a:rPr>
                      <m:t>h</m:t>
                    </m:r>
                    <m:r>
                      <a:rPr lang="en-US" altLang="zh-CN" sz="1600" i="1">
                        <a:latin typeface="Cambria Math" panose="02040503050406030204" pitchFamily="18" charset="0"/>
                      </a:rPr>
                      <m:t>)</m:t>
                    </m:r>
                  </m:oMath>
                </a14:m>
                <a:r>
                  <a:rPr lang="en-US" altLang="zh-CN" sz="1600" dirty="0">
                    <a:latin typeface="宋体" panose="02010600030101010101" pitchFamily="2" charset="-122"/>
                    <a:sym typeface="+mn-ea"/>
                  </a:rPr>
                  <a:t> within </a:t>
                </a:r>
                <a14:m>
                  <m:oMath xmlns:m="http://schemas.openxmlformats.org/officeDocument/2006/math">
                    <m:r>
                      <a:rPr lang="zh-CN" altLang="en-US" sz="1600" i="1">
                        <a:latin typeface="Cambria Math" panose="02040503050406030204" pitchFamily="18" charset="0"/>
                      </a:rPr>
                      <m:t>𝐻</m:t>
                    </m:r>
                  </m:oMath>
                </a14:m>
                <a:r>
                  <a:rPr lang="en-US" altLang="zh-CN" sz="1600" dirty="0">
                    <a:latin typeface="宋体" panose="02010600030101010101" pitchFamily="2" charset="-122"/>
                    <a:sym typeface="+mn-ea"/>
                  </a:rPr>
                  <a:t>.</a:t>
                </a:r>
              </a:p>
              <a:p>
                <a:pPr marL="0" indent="0">
                  <a:buNone/>
                </a:pPr>
                <a:r>
                  <a:rPr lang="en-US" altLang="zh-CN" sz="1600" dirty="0">
                    <a:latin typeface="宋体" panose="02010600030101010101" pitchFamily="2" charset="-122"/>
                    <a:sym typeface="+mn-ea"/>
                  </a:rPr>
                  <a:t>As shown, the total error is affected by </a:t>
                </a:r>
                <a14:m>
                  <m:oMath xmlns:m="http://schemas.openxmlformats.org/officeDocument/2006/math">
                    <m:r>
                      <a:rPr lang="zh-CN" altLang="en-US" sz="1600" i="1">
                        <a:latin typeface="Cambria Math" panose="02040503050406030204" pitchFamily="18" charset="0"/>
                      </a:rPr>
                      <m:t>𝐻</m:t>
                    </m:r>
                  </m:oMath>
                </a14:m>
                <a:r>
                  <a:rPr lang="en-US" altLang="zh-CN" sz="1600" dirty="0">
                    <a:latin typeface="宋体" panose="02010600030101010101" pitchFamily="2" charset="-122"/>
                    <a:sym typeface="+mn-ea"/>
                  </a:rPr>
                  <a:t> (hypothesis space) and </a:t>
                </a:r>
                <a14:m>
                  <m:oMath xmlns:m="http://schemas.openxmlformats.org/officeDocument/2006/math">
                    <m:r>
                      <a:rPr lang="en-US" altLang="zh-CN" sz="1600" i="1">
                        <a:latin typeface="Cambria Math" panose="02040503050406030204" pitchFamily="18" charset="0"/>
                        <a:sym typeface="+mn-ea"/>
                      </a:rPr>
                      <m:t>𝐼</m:t>
                    </m:r>
                  </m:oMath>
                </a14:m>
                <a:r>
                  <a:rPr lang="en-US" altLang="zh-CN" sz="1600" dirty="0">
                    <a:latin typeface="宋体" panose="02010600030101010101" pitchFamily="2" charset="-122"/>
                    <a:sym typeface="+mn-ea"/>
                  </a:rPr>
                  <a:t> (number of examples in </a:t>
                </a:r>
                <a14:m>
                  <m:oMath xmlns:m="http://schemas.openxmlformats.org/officeDocument/2006/math">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𝐷</m:t>
                        </m:r>
                      </m:e>
                      <m:sub>
                        <m:r>
                          <a:rPr lang="en-US" altLang="zh-CN" sz="1600" i="1">
                            <a:latin typeface="Cambria Math" panose="02040503050406030204" pitchFamily="18" charset="0"/>
                          </a:rPr>
                          <m:t>𝑡𝑟𝑎𝑖𝑛</m:t>
                        </m:r>
                      </m:sub>
                    </m:sSub>
                  </m:oMath>
                </a14:m>
                <a:r>
                  <a:rPr lang="en-US" altLang="zh-CN" sz="1600" dirty="0">
                    <a:latin typeface="宋体" panose="02010600030101010101" pitchFamily="2" charset="-122"/>
                    <a:sym typeface="+mn-ea"/>
                  </a:rPr>
                  <a:t>). In other words, learning to reduce the total error can be attempted from the perspectives of</a:t>
                </a:r>
              </a:p>
              <a:p>
                <a:pPr marL="0" indent="0">
                  <a:buNone/>
                </a:pPr>
                <a:r>
                  <a:rPr lang="en-US" altLang="zh-CN" sz="1600" dirty="0">
                    <a:latin typeface="宋体" panose="02010600030101010101" pitchFamily="2" charset="-122"/>
                    <a:sym typeface="+mn-ea"/>
                  </a:rPr>
                  <a:t>(</a:t>
                </a:r>
                <a:r>
                  <a:rPr lang="en-US" altLang="zh-CN" sz="1600" dirty="0" err="1">
                    <a:latin typeface="宋体" panose="02010600030101010101" pitchFamily="2" charset="-122"/>
                    <a:sym typeface="+mn-ea"/>
                  </a:rPr>
                  <a:t>i</a:t>
                </a:r>
                <a:r>
                  <a:rPr lang="en-US" altLang="zh-CN" sz="1600" dirty="0">
                    <a:latin typeface="宋体" panose="02010600030101010101" pitchFamily="2" charset="-122"/>
                    <a:sym typeface="+mn-ea"/>
                  </a:rPr>
                  <a:t>) data, which provides </a:t>
                </a:r>
                <a14:m>
                  <m:oMath xmlns:m="http://schemas.openxmlformats.org/officeDocument/2006/math">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𝐷</m:t>
                        </m:r>
                      </m:e>
                      <m:sub>
                        <m:r>
                          <a:rPr lang="en-US" altLang="zh-CN" sz="1600" i="1">
                            <a:latin typeface="Cambria Math" panose="02040503050406030204" pitchFamily="18" charset="0"/>
                          </a:rPr>
                          <m:t>𝑡𝑟𝑎𝑖𝑛</m:t>
                        </m:r>
                      </m:sub>
                    </m:sSub>
                  </m:oMath>
                </a14:m>
                <a:r>
                  <a:rPr lang="en-US" altLang="zh-CN" sz="1600" dirty="0">
                    <a:latin typeface="宋体" panose="02010600030101010101" pitchFamily="2" charset="-122"/>
                    <a:sym typeface="+mn-ea"/>
                  </a:rPr>
                  <a:t>;</a:t>
                </a:r>
              </a:p>
              <a:p>
                <a:pPr marL="0" indent="0">
                  <a:buNone/>
                </a:pPr>
                <a:r>
                  <a:rPr lang="en-US" altLang="zh-CN" sz="1600" dirty="0">
                    <a:latin typeface="宋体" panose="02010600030101010101" pitchFamily="2" charset="-122"/>
                    <a:sym typeface="+mn-ea"/>
                  </a:rPr>
                  <a:t>(ii) model, which determines </a:t>
                </a:r>
                <a14:m>
                  <m:oMath xmlns:m="http://schemas.openxmlformats.org/officeDocument/2006/math">
                    <m:r>
                      <a:rPr lang="zh-CN" altLang="en-US" sz="1600" i="1">
                        <a:latin typeface="Cambria Math" panose="02040503050406030204" pitchFamily="18" charset="0"/>
                      </a:rPr>
                      <m:t>𝐻</m:t>
                    </m:r>
                  </m:oMath>
                </a14:m>
                <a:r>
                  <a:rPr lang="en-US" altLang="zh-CN" sz="1600" dirty="0">
                    <a:latin typeface="宋体" panose="02010600030101010101" pitchFamily="2" charset="-122"/>
                    <a:sym typeface="+mn-ea"/>
                  </a:rPr>
                  <a:t>; and</a:t>
                </a:r>
              </a:p>
              <a:p>
                <a:pPr marL="0" indent="0">
                  <a:buNone/>
                </a:pPr>
                <a:r>
                  <a:rPr lang="en-US" altLang="zh-CN" sz="1600" dirty="0">
                    <a:latin typeface="宋体" panose="02010600030101010101" pitchFamily="2" charset="-122"/>
                    <a:sym typeface="+mn-ea"/>
                  </a:rPr>
                  <a:t>(iii) algorithm, which searches for the optimal </a:t>
                </a:r>
                <a14:m>
                  <m:oMath xmlns:m="http://schemas.openxmlformats.org/officeDocument/2006/math">
                    <m:sSub>
                      <m:sSubPr>
                        <m:ctrlPr>
                          <a:rPr lang="zh-CN" altLang="en-US" sz="1600" i="1">
                            <a:latin typeface="Cambria Math" panose="02040503050406030204" pitchFamily="18" charset="0"/>
                          </a:rPr>
                        </m:ctrlPr>
                      </m:sSubPr>
                      <m:e>
                        <m:r>
                          <a:rPr lang="en-US" altLang="zh-CN" sz="1600" b="0" i="1" smtClean="0">
                            <a:latin typeface="Cambria Math" panose="02040503050406030204" pitchFamily="18" charset="0"/>
                          </a:rPr>
                          <m:t>𝐻</m:t>
                        </m:r>
                      </m:e>
                      <m:sub>
                        <m:r>
                          <a:rPr lang="en-US" altLang="zh-CN" sz="1600" i="1">
                            <a:latin typeface="Cambria Math" panose="02040503050406030204" pitchFamily="18" charset="0"/>
                          </a:rPr>
                          <m:t>𝐼</m:t>
                        </m:r>
                      </m:sub>
                    </m:sSub>
                  </m:oMath>
                </a14:m>
                <a:r>
                  <a:rPr lang="en-US" altLang="zh-CN" sz="1600" dirty="0">
                    <a:latin typeface="宋体" panose="02010600030101010101" pitchFamily="2" charset="-122"/>
                    <a:sym typeface="+mn-ea"/>
                  </a:rPr>
                  <a:t> ∈ </a:t>
                </a:r>
                <a14:m>
                  <m:oMath xmlns:m="http://schemas.openxmlformats.org/officeDocument/2006/math">
                    <m:r>
                      <a:rPr lang="zh-CN" altLang="en-US" sz="1600" i="1">
                        <a:latin typeface="Cambria Math" panose="02040503050406030204" pitchFamily="18" charset="0"/>
                      </a:rPr>
                      <m:t>𝐻</m:t>
                    </m:r>
                  </m:oMath>
                </a14:m>
                <a:r>
                  <a:rPr lang="en-US" altLang="zh-CN" sz="1600" dirty="0">
                    <a:latin typeface="宋体" panose="02010600030101010101" pitchFamily="2" charset="-122"/>
                    <a:sym typeface="+mn-ea"/>
                  </a:rPr>
                  <a:t> that fits </a:t>
                </a:r>
                <a14:m>
                  <m:oMath xmlns:m="http://schemas.openxmlformats.org/officeDocument/2006/math">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𝐷</m:t>
                        </m:r>
                      </m:e>
                      <m:sub>
                        <m:r>
                          <a:rPr lang="en-US" altLang="zh-CN" sz="1600" i="1">
                            <a:latin typeface="Cambria Math" panose="02040503050406030204" pitchFamily="18" charset="0"/>
                          </a:rPr>
                          <m:t>𝑡𝑟𝑎𝑖𝑛</m:t>
                        </m:r>
                      </m:sub>
                    </m:sSub>
                  </m:oMath>
                </a14:m>
                <a:r>
                  <a:rPr lang="en-US" altLang="zh-CN" sz="1600" dirty="0">
                    <a:latin typeface="宋体" panose="02010600030101010101" pitchFamily="2" charset="-122"/>
                    <a:sym typeface="+mn-ea"/>
                  </a:rPr>
                  <a:t>.</a:t>
                </a:r>
              </a:p>
            </p:txBody>
          </p:sp>
        </mc:Choice>
        <mc:Fallback xmlns="">
          <p:sp>
            <p:nvSpPr>
              <p:cNvPr id="8" name="内容占位符 2"/>
              <p:cNvSpPr>
                <a:spLocks noGrp="1" noRot="1" noChangeAspect="1" noMove="1" noResize="1" noEditPoints="1" noAdjustHandles="1" noChangeArrowheads="1" noChangeShapeType="1" noTextEdit="1"/>
              </p:cNvSpPr>
              <p:nvPr>
                <p:ph idx="1"/>
              </p:nvPr>
            </p:nvSpPr>
            <p:spPr>
              <a:xfrm>
                <a:off x="457200" y="1187450"/>
                <a:ext cx="8229600" cy="3760564"/>
              </a:xfrm>
              <a:blipFill rotWithShape="0">
                <a:blip r:embed="rId3"/>
                <a:stretch>
                  <a:fillRect l="-370" t="-486" r="-51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52577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Core Issue</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内容占位符 2"/>
              <p:cNvSpPr>
                <a:spLocks noGrp="1"/>
              </p:cNvSpPr>
              <p:nvPr>
                <p:ph idx="1"/>
              </p:nvPr>
            </p:nvSpPr>
            <p:spPr>
              <a:xfrm>
                <a:off x="457200" y="1187450"/>
                <a:ext cx="8229600" cy="3760564"/>
              </a:xfrm>
            </p:spPr>
            <p:txBody>
              <a:bodyPr>
                <a:normAutofit/>
              </a:bodyPr>
              <a:lstStyle/>
              <a:p>
                <a:pPr marL="0" indent="0">
                  <a:buNone/>
                </a:pPr>
                <a:r>
                  <a:rPr lang="en-US" altLang="zh-CN" sz="1600" b="1" dirty="0">
                    <a:latin typeface="宋体" panose="02010600030101010101" pitchFamily="2" charset="-122"/>
                    <a:sym typeface="+mn-ea"/>
                  </a:rPr>
                  <a:t>Empirical Risk Minimization</a:t>
                </a:r>
              </a:p>
              <a:p>
                <a:pPr marL="0" indent="0">
                  <a:buNone/>
                </a:pPr>
                <a:r>
                  <a:rPr lang="en-US" altLang="zh-CN" sz="1600" dirty="0">
                    <a:latin typeface="宋体" panose="02010600030101010101" pitchFamily="2" charset="-122"/>
                    <a:sym typeface="+mn-ea"/>
                  </a:rPr>
                  <a:t>In </a:t>
                </a:r>
                <a:r>
                  <a:rPr lang="en-US" altLang="zh-CN" sz="1600" dirty="0" err="1">
                    <a:latin typeface="宋体" panose="02010600030101010101" pitchFamily="2" charset="-122"/>
                    <a:sym typeface="+mn-ea"/>
                  </a:rPr>
                  <a:t>FSL</a:t>
                </a:r>
                <a:r>
                  <a:rPr lang="en-US" altLang="zh-CN" sz="1600" dirty="0">
                    <a:latin typeface="宋体" panose="02010600030101010101" pitchFamily="2" charset="-122"/>
                    <a:sym typeface="+mn-ea"/>
                  </a:rPr>
                  <a:t>, the number of available examples </a:t>
                </a:r>
                <a14:m>
                  <m:oMath xmlns:m="http://schemas.openxmlformats.org/officeDocument/2006/math">
                    <m:r>
                      <a:rPr lang="en-US" altLang="zh-CN" sz="1600" i="1">
                        <a:latin typeface="Cambria Math" panose="02040503050406030204" pitchFamily="18" charset="0"/>
                        <a:sym typeface="+mn-ea"/>
                      </a:rPr>
                      <m:t>𝐼</m:t>
                    </m:r>
                  </m:oMath>
                </a14:m>
                <a:r>
                  <a:rPr lang="en-US" altLang="zh-CN" sz="1600" dirty="0">
                    <a:latin typeface="宋体" panose="02010600030101010101" pitchFamily="2" charset="-122"/>
                    <a:sym typeface="+mn-ea"/>
                  </a:rPr>
                  <a:t> is small. The empirical risk </a:t>
                </a:r>
                <a14:m>
                  <m:oMath xmlns:m="http://schemas.openxmlformats.org/officeDocument/2006/math">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𝑅</m:t>
                        </m:r>
                      </m:e>
                      <m:sub>
                        <m:r>
                          <a:rPr lang="en-US" altLang="zh-CN" sz="1600" i="1">
                            <a:latin typeface="Cambria Math" panose="02040503050406030204" pitchFamily="18" charset="0"/>
                          </a:rPr>
                          <m:t>𝐼</m:t>
                        </m:r>
                      </m:sub>
                    </m:sSub>
                    <m:r>
                      <a:rPr lang="zh-CN" altLang="en-US" sz="1600">
                        <a:latin typeface="Cambria Math" panose="02040503050406030204" pitchFamily="18" charset="0"/>
                      </a:rPr>
                      <m:t>(</m:t>
                    </m:r>
                    <m:r>
                      <a:rPr lang="en-US" altLang="zh-CN" sz="1600" i="1">
                        <a:latin typeface="Cambria Math" panose="02040503050406030204" pitchFamily="18" charset="0"/>
                      </a:rPr>
                      <m:t>h</m:t>
                    </m:r>
                    <m:r>
                      <a:rPr lang="en-US" altLang="zh-CN" sz="1600" i="1">
                        <a:latin typeface="Cambria Math" panose="02040503050406030204" pitchFamily="18" charset="0"/>
                      </a:rPr>
                      <m:t>)</m:t>
                    </m:r>
                  </m:oMath>
                </a14:m>
                <a:r>
                  <a:rPr lang="en-US" altLang="zh-CN" sz="1600" dirty="0">
                    <a:latin typeface="宋体" panose="02010600030101010101" pitchFamily="2" charset="-122"/>
                    <a:sym typeface="+mn-ea"/>
                  </a:rPr>
                  <a:t> may then be far from being a good approximation of the expected risk </a:t>
                </a:r>
                <a14:m>
                  <m:oMath xmlns:m="http://schemas.openxmlformats.org/officeDocument/2006/math">
                    <m:r>
                      <a:rPr lang="en-US" altLang="zh-CN" sz="1600" b="0" i="1" smtClean="0">
                        <a:latin typeface="Cambria Math" panose="02040503050406030204" pitchFamily="18" charset="0"/>
                      </a:rPr>
                      <m:t>𝑅</m:t>
                    </m:r>
                    <m:r>
                      <a:rPr lang="zh-CN" altLang="en-US" sz="1600">
                        <a:latin typeface="Cambria Math" panose="02040503050406030204" pitchFamily="18" charset="0"/>
                      </a:rPr>
                      <m:t>(</m:t>
                    </m:r>
                    <m:r>
                      <a:rPr lang="en-US" altLang="zh-CN" sz="1600" i="1">
                        <a:latin typeface="Cambria Math" panose="02040503050406030204" pitchFamily="18" charset="0"/>
                      </a:rPr>
                      <m:t>h</m:t>
                    </m:r>
                    <m:r>
                      <a:rPr lang="en-US" altLang="zh-CN" sz="1600" i="1">
                        <a:latin typeface="Cambria Math" panose="02040503050406030204" pitchFamily="18" charset="0"/>
                      </a:rPr>
                      <m:t>)</m:t>
                    </m:r>
                  </m:oMath>
                </a14:m>
                <a:r>
                  <a:rPr lang="en-US" altLang="zh-CN" sz="1600" dirty="0">
                    <a:latin typeface="宋体" panose="02010600030101010101" pitchFamily="2" charset="-122"/>
                    <a:sym typeface="+mn-ea"/>
                  </a:rPr>
                  <a:t> , and the resultant empirical risk minimizer </a:t>
                </a:r>
                <a14:m>
                  <m:oMath xmlns:m="http://schemas.openxmlformats.org/officeDocument/2006/math">
                    <m:sSub>
                      <m:sSubPr>
                        <m:ctrlPr>
                          <a:rPr lang="zh-CN" altLang="en-US" sz="1600" i="1">
                            <a:latin typeface="Cambria Math" panose="02040503050406030204" pitchFamily="18" charset="0"/>
                          </a:rPr>
                        </m:ctrlPr>
                      </m:sSubPr>
                      <m:e>
                        <m:r>
                          <a:rPr lang="en-US" altLang="zh-CN" sz="1600" b="0" i="1" smtClean="0">
                            <a:latin typeface="Cambria Math" panose="02040503050406030204" pitchFamily="18" charset="0"/>
                          </a:rPr>
                          <m:t>h</m:t>
                        </m:r>
                      </m:e>
                      <m:sub>
                        <m:r>
                          <a:rPr lang="en-US" altLang="zh-CN" sz="1600" i="1">
                            <a:latin typeface="Cambria Math" panose="02040503050406030204" pitchFamily="18" charset="0"/>
                          </a:rPr>
                          <m:t>𝐼</m:t>
                        </m:r>
                      </m:sub>
                    </m:sSub>
                  </m:oMath>
                </a14:m>
                <a:r>
                  <a:rPr lang="en-US" altLang="zh-CN" sz="1600" dirty="0">
                    <a:latin typeface="宋体" panose="02010600030101010101" pitchFamily="2" charset="-122"/>
                    <a:sym typeface="+mn-ea"/>
                  </a:rPr>
                  <a:t> </a:t>
                </a:r>
                <a:r>
                  <a:rPr lang="en-US" altLang="zh-CN" sz="1600" dirty="0" err="1">
                    <a:latin typeface="宋体" panose="02010600030101010101" pitchFamily="2" charset="-122"/>
                    <a:sym typeface="+mn-ea"/>
                  </a:rPr>
                  <a:t>overfits</a:t>
                </a:r>
                <a:r>
                  <a:rPr lang="en-US" altLang="zh-CN" sz="1600" dirty="0">
                    <a:latin typeface="宋体" panose="02010600030101010101" pitchFamily="2" charset="-122"/>
                    <a:sym typeface="+mn-ea"/>
                  </a:rPr>
                  <a:t>.</a:t>
                </a:r>
              </a:p>
            </p:txBody>
          </p:sp>
        </mc:Choice>
        <mc:Fallback xmlns="">
          <p:sp>
            <p:nvSpPr>
              <p:cNvPr id="8" name="内容占位符 2"/>
              <p:cNvSpPr>
                <a:spLocks noGrp="1" noRot="1" noChangeAspect="1" noMove="1" noResize="1" noEditPoints="1" noAdjustHandles="1" noChangeArrowheads="1" noChangeShapeType="1" noTextEdit="1"/>
              </p:cNvSpPr>
              <p:nvPr>
                <p:ph idx="1"/>
              </p:nvPr>
            </p:nvSpPr>
            <p:spPr>
              <a:xfrm>
                <a:off x="457200" y="1187450"/>
                <a:ext cx="8229600" cy="3760564"/>
              </a:xfrm>
              <a:blipFill rotWithShape="0">
                <a:blip r:embed="rId3"/>
                <a:stretch>
                  <a:fillRect l="-370" t="-486" r="-1556"/>
                </a:stretch>
              </a:blipFill>
            </p:spPr>
            <p:txBody>
              <a:bodyPr/>
              <a:lstStyle/>
              <a:p>
                <a:r>
                  <a:rPr lang="zh-CN" altLang="en-US">
                    <a:noFill/>
                  </a:rPr>
                  <a:t> </a:t>
                </a:r>
              </a:p>
            </p:txBody>
          </p:sp>
        </mc:Fallback>
      </mc:AlternateContent>
      <p:pic>
        <p:nvPicPr>
          <p:cNvPr id="2" name="图片 1"/>
          <p:cNvPicPr>
            <a:picLocks noChangeAspect="1"/>
          </p:cNvPicPr>
          <p:nvPr/>
        </p:nvPicPr>
        <p:blipFill>
          <a:blip r:embed="rId4"/>
          <a:stretch>
            <a:fillRect/>
          </a:stretch>
        </p:blipFill>
        <p:spPr>
          <a:xfrm>
            <a:off x="2123728" y="2715766"/>
            <a:ext cx="4176464" cy="2101163"/>
          </a:xfrm>
          <a:prstGeom prst="rect">
            <a:avLst/>
          </a:prstGeom>
        </p:spPr>
      </p:pic>
    </p:spTree>
    <p:extLst>
      <p:ext uri="{BB962C8B-B14F-4D97-AF65-F5344CB8AC3E}">
        <p14:creationId xmlns:p14="http://schemas.microsoft.com/office/powerpoint/2010/main" val="2748550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Taxonomy</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内容占位符 2"/>
              <p:cNvSpPr>
                <a:spLocks noGrp="1"/>
              </p:cNvSpPr>
              <p:nvPr>
                <p:ph idx="1"/>
              </p:nvPr>
            </p:nvSpPr>
            <p:spPr>
              <a:xfrm>
                <a:off x="457200" y="1187450"/>
                <a:ext cx="8229600" cy="3760564"/>
              </a:xfrm>
            </p:spPr>
            <p:txBody>
              <a:bodyPr>
                <a:normAutofit/>
              </a:bodyPr>
              <a:lstStyle/>
              <a:p>
                <a:pPr marL="0" indent="0">
                  <a:buNone/>
                </a:pPr>
                <a:r>
                  <a:rPr lang="en-US" altLang="zh-CN" sz="1600" dirty="0">
                    <a:latin typeface="宋体" panose="02010600030101010101" pitchFamily="2" charset="-122"/>
                    <a:sym typeface="+mn-ea"/>
                  </a:rPr>
                  <a:t>To alleviate the problem of having an unreliable empirical risk minimizer </a:t>
                </a:r>
                <a14:m>
                  <m:oMath xmlns:m="http://schemas.openxmlformats.org/officeDocument/2006/math">
                    <m:sSub>
                      <m:sSubPr>
                        <m:ctrlPr>
                          <a:rPr lang="zh-CN" altLang="en-US" sz="1600" i="1">
                            <a:latin typeface="Cambria Math" panose="02040503050406030204" pitchFamily="18" charset="0"/>
                          </a:rPr>
                        </m:ctrlPr>
                      </m:sSubPr>
                      <m:e>
                        <m:r>
                          <a:rPr lang="en-US" altLang="zh-CN" sz="1600" b="0" i="1">
                            <a:latin typeface="Cambria Math" panose="02040503050406030204" pitchFamily="18" charset="0"/>
                          </a:rPr>
                          <m:t>h</m:t>
                        </m:r>
                      </m:e>
                      <m:sub>
                        <m:r>
                          <a:rPr lang="en-US" altLang="zh-CN" sz="1600" b="0" i="1">
                            <a:latin typeface="Cambria Math" panose="02040503050406030204" pitchFamily="18" charset="0"/>
                          </a:rPr>
                          <m:t>𝐼</m:t>
                        </m:r>
                      </m:sub>
                    </m:sSub>
                  </m:oMath>
                </a14:m>
                <a:r>
                  <a:rPr lang="en-US" altLang="zh-CN" sz="1600" dirty="0">
                    <a:latin typeface="宋体" panose="02010600030101010101" pitchFamily="2" charset="-122"/>
                    <a:sym typeface="+mn-ea"/>
                  </a:rPr>
                  <a:t> in </a:t>
                </a:r>
                <a:r>
                  <a:rPr lang="en-US" altLang="zh-CN" sz="1600" dirty="0" err="1">
                    <a:latin typeface="宋体" panose="02010600030101010101" pitchFamily="2" charset="-122"/>
                    <a:sym typeface="+mn-ea"/>
                  </a:rPr>
                  <a:t>FSL</a:t>
                </a:r>
                <a:r>
                  <a:rPr lang="en-US" altLang="zh-CN" sz="1600" dirty="0">
                    <a:latin typeface="宋体" panose="02010600030101010101" pitchFamily="2" charset="-122"/>
                    <a:sym typeface="+mn-ea"/>
                  </a:rPr>
                  <a:t> supervised learning, prior knowledge must be used. Based on which aspect is enhanced using prior knowledge, existing </a:t>
                </a:r>
                <a:r>
                  <a:rPr lang="en-US" altLang="zh-CN" sz="1600" dirty="0" err="1">
                    <a:latin typeface="宋体" panose="02010600030101010101" pitchFamily="2" charset="-122"/>
                    <a:sym typeface="+mn-ea"/>
                  </a:rPr>
                  <a:t>FSL</a:t>
                </a:r>
                <a:r>
                  <a:rPr lang="en-US" altLang="zh-CN" sz="1600" dirty="0">
                    <a:latin typeface="宋体" panose="02010600030101010101" pitchFamily="2" charset="-122"/>
                    <a:sym typeface="+mn-ea"/>
                  </a:rPr>
                  <a:t> works can be categorized into the following perspectives: </a:t>
                </a:r>
              </a:p>
              <a:p>
                <a:pPr marL="0" indent="0">
                  <a:buNone/>
                </a:pPr>
                <a:endParaRPr lang="en-US" altLang="zh-CN" sz="1600"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1) Data</a:t>
                </a:r>
              </a:p>
              <a:p>
                <a:pPr marL="0" indent="0">
                  <a:buNone/>
                </a:pPr>
                <a:r>
                  <a:rPr lang="en-US" altLang="zh-CN" sz="1600" dirty="0">
                    <a:latin typeface="宋体" panose="02010600030101010101" pitchFamily="2" charset="-122"/>
                    <a:sym typeface="+mn-ea"/>
                  </a:rPr>
                  <a:t>Augment training data set by prior knowledge</a:t>
                </a:r>
              </a:p>
              <a:p>
                <a:pPr marL="0" indent="0">
                  <a:buNone/>
                </a:pPr>
                <a:r>
                  <a:rPr lang="en-US" altLang="zh-CN" sz="1600" dirty="0">
                    <a:latin typeface="宋体" panose="02010600030101010101" pitchFamily="2" charset="-122"/>
                    <a:sym typeface="+mn-ea"/>
                  </a:rPr>
                  <a:t>2) Model</a:t>
                </a:r>
              </a:p>
              <a:p>
                <a:pPr marL="0" indent="0">
                  <a:buNone/>
                </a:pPr>
                <a:r>
                  <a:rPr lang="en-US" altLang="zh-CN" sz="1600" dirty="0">
                    <a:latin typeface="宋体" panose="02010600030101010101" pitchFamily="2" charset="-122"/>
                    <a:sym typeface="+mn-ea"/>
                  </a:rPr>
                  <a:t>Constrain hypothesis space by prior knowledge</a:t>
                </a:r>
              </a:p>
              <a:p>
                <a:pPr marL="0" indent="0">
                  <a:buNone/>
                </a:pPr>
                <a:r>
                  <a:rPr lang="en-US" altLang="zh-CN" sz="1600" dirty="0">
                    <a:latin typeface="宋体" panose="02010600030101010101" pitchFamily="2" charset="-122"/>
                    <a:sym typeface="+mn-ea"/>
                  </a:rPr>
                  <a:t>3) Algorithm</a:t>
                </a:r>
              </a:p>
              <a:p>
                <a:pPr marL="0" indent="0">
                  <a:buNone/>
                </a:pPr>
                <a:r>
                  <a:rPr lang="en-US" altLang="zh-CN" sz="1600" dirty="0">
                    <a:latin typeface="宋体" panose="02010600030101010101" pitchFamily="2" charset="-122"/>
                    <a:sym typeface="+mn-ea"/>
                  </a:rPr>
                  <a:t>Alter search strategy in hypothesis space by prior knowledge</a:t>
                </a:r>
              </a:p>
            </p:txBody>
          </p:sp>
        </mc:Choice>
        <mc:Fallback xmlns="">
          <p:sp>
            <p:nvSpPr>
              <p:cNvPr id="8" name="内容占位符 2"/>
              <p:cNvSpPr>
                <a:spLocks noGrp="1" noRot="1" noChangeAspect="1" noMove="1" noResize="1" noEditPoints="1" noAdjustHandles="1" noChangeArrowheads="1" noChangeShapeType="1" noTextEdit="1"/>
              </p:cNvSpPr>
              <p:nvPr>
                <p:ph idx="1"/>
              </p:nvPr>
            </p:nvSpPr>
            <p:spPr>
              <a:xfrm>
                <a:off x="457200" y="1187450"/>
                <a:ext cx="8229600" cy="3760564"/>
              </a:xfrm>
              <a:blipFill rotWithShape="0">
                <a:blip r:embed="rId3"/>
                <a:stretch>
                  <a:fillRect l="-370" t="-648" r="-13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12275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1345406" y="2671762"/>
            <a:ext cx="6453188" cy="2471738"/>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Taxonomy</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内容占位符 2"/>
              <p:cNvSpPr>
                <a:spLocks noGrp="1"/>
              </p:cNvSpPr>
              <p:nvPr>
                <p:ph idx="1"/>
              </p:nvPr>
            </p:nvSpPr>
            <p:spPr>
              <a:xfrm>
                <a:off x="457200" y="1187450"/>
                <a:ext cx="8229600" cy="3760564"/>
              </a:xfrm>
            </p:spPr>
            <p:txBody>
              <a:bodyPr>
                <a:normAutofit/>
              </a:bodyPr>
              <a:lstStyle/>
              <a:p>
                <a:pPr marL="0" indent="0">
                  <a:buNone/>
                </a:pPr>
                <a:r>
                  <a:rPr lang="en-US" altLang="zh-CN" sz="1600" b="1" dirty="0">
                    <a:latin typeface="宋体" panose="02010600030101010101" pitchFamily="2" charset="-122"/>
                    <a:sym typeface="+mn-ea"/>
                  </a:rPr>
                  <a:t>Data</a:t>
                </a:r>
              </a:p>
              <a:p>
                <a:pPr marL="0" indent="0">
                  <a:buNone/>
                </a:pPr>
                <a:r>
                  <a:rPr lang="en-US" altLang="zh-CN" sz="1600" dirty="0">
                    <a:latin typeface="宋体" panose="02010600030101010101" pitchFamily="2" charset="-122"/>
                    <a:sym typeface="+mn-ea"/>
                  </a:rPr>
                  <a:t>These methods use prior knowledge to augment </a:t>
                </a:r>
                <a14:m>
                  <m:oMath xmlns:m="http://schemas.openxmlformats.org/officeDocument/2006/math">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𝐷</m:t>
                        </m:r>
                      </m:e>
                      <m:sub>
                        <m:r>
                          <a:rPr lang="en-US" altLang="zh-CN" sz="1600" i="1">
                            <a:latin typeface="Cambria Math" panose="02040503050406030204" pitchFamily="18" charset="0"/>
                          </a:rPr>
                          <m:t>𝑡𝑟𝑎𝑖𝑛</m:t>
                        </m:r>
                      </m:sub>
                    </m:sSub>
                  </m:oMath>
                </a14:m>
                <a:r>
                  <a:rPr lang="en-US" altLang="zh-CN" sz="1600" dirty="0">
                    <a:latin typeface="宋体" panose="02010600030101010101" pitchFamily="2" charset="-122"/>
                    <a:sym typeface="+mn-ea"/>
                  </a:rPr>
                  <a:t>, and increase the number of samples from </a:t>
                </a:r>
                <a14:m>
                  <m:oMath xmlns:m="http://schemas.openxmlformats.org/officeDocument/2006/math">
                    <m:r>
                      <a:rPr lang="en-US" altLang="zh-CN" sz="1600" i="1">
                        <a:latin typeface="Cambria Math" panose="02040503050406030204" pitchFamily="18" charset="0"/>
                        <a:sym typeface="+mn-ea"/>
                      </a:rPr>
                      <m:t>𝐼</m:t>
                    </m:r>
                  </m:oMath>
                </a14:m>
                <a:r>
                  <a:rPr lang="en-US" altLang="zh-CN" sz="1600" dirty="0">
                    <a:latin typeface="宋体" panose="02010600030101010101" pitchFamily="2" charset="-122"/>
                    <a:sym typeface="+mn-ea"/>
                  </a:rPr>
                  <a:t> to </a:t>
                </a:r>
                <a14:m>
                  <m:oMath xmlns:m="http://schemas.openxmlformats.org/officeDocument/2006/math">
                    <m:acc>
                      <m:accPr>
                        <m:chr m:val="̃"/>
                        <m:ctrlPr>
                          <a:rPr lang="zh-CN" altLang="en-US" sz="1600" i="1">
                            <a:latin typeface="Cambria Math" panose="02040503050406030204" pitchFamily="18" charset="0"/>
                          </a:rPr>
                        </m:ctrlPr>
                      </m:accPr>
                      <m:e>
                        <m:r>
                          <a:rPr lang="zh-CN" altLang="en-US" sz="1600" i="1">
                            <a:latin typeface="Cambria Math" panose="02040503050406030204" pitchFamily="18" charset="0"/>
                          </a:rPr>
                          <m:t>𝐼</m:t>
                        </m:r>
                      </m:e>
                    </m:acc>
                  </m:oMath>
                </a14:m>
                <a:r>
                  <a:rPr lang="en-US" altLang="zh-CN" sz="1600" dirty="0">
                    <a:latin typeface="宋体" panose="02010600030101010101" pitchFamily="2" charset="-122"/>
                    <a:sym typeface="+mn-ea"/>
                  </a:rPr>
                  <a:t>, where </a:t>
                </a:r>
                <a14:m>
                  <m:oMath xmlns:m="http://schemas.openxmlformats.org/officeDocument/2006/math">
                    <m:acc>
                      <m:accPr>
                        <m:chr m:val="̃"/>
                        <m:ctrlPr>
                          <a:rPr lang="zh-CN" altLang="en-US" sz="1600" i="1">
                            <a:latin typeface="Cambria Math" panose="02040503050406030204" pitchFamily="18" charset="0"/>
                          </a:rPr>
                        </m:ctrlPr>
                      </m:accPr>
                      <m:e>
                        <m:r>
                          <a:rPr lang="zh-CN" altLang="en-US" sz="1600" i="1">
                            <a:latin typeface="Cambria Math" panose="02040503050406030204" pitchFamily="18" charset="0"/>
                          </a:rPr>
                          <m:t>𝐼</m:t>
                        </m:r>
                      </m:e>
                    </m:acc>
                  </m:oMath>
                </a14:m>
                <a:r>
                  <a:rPr lang="en-US" altLang="zh-CN" sz="1600" dirty="0">
                    <a:latin typeface="宋体" panose="02010600030101010101" pitchFamily="2" charset="-122"/>
                    <a:sym typeface="+mn-ea"/>
                  </a:rPr>
                  <a:t> ≫ </a:t>
                </a:r>
                <a14:m>
                  <m:oMath xmlns:m="http://schemas.openxmlformats.org/officeDocument/2006/math">
                    <m:r>
                      <a:rPr lang="en-US" altLang="zh-CN" sz="1600" b="0" i="1" smtClean="0">
                        <a:latin typeface="Cambria Math" panose="02040503050406030204" pitchFamily="18" charset="0"/>
                        <a:sym typeface="+mn-ea"/>
                      </a:rPr>
                      <m:t>𝐼</m:t>
                    </m:r>
                  </m:oMath>
                </a14:m>
                <a:r>
                  <a:rPr lang="en-US" altLang="zh-CN" sz="1600" dirty="0">
                    <a:latin typeface="宋体" panose="02010600030101010101" pitchFamily="2" charset="-122"/>
                    <a:sym typeface="+mn-ea"/>
                  </a:rPr>
                  <a:t> . Standard machine learning models and algorithms can then be used on the augmented data, and a more accurate empirical risk minimizer </a:t>
                </a:r>
                <a14:m>
                  <m:oMath xmlns:m="http://schemas.openxmlformats.org/officeDocument/2006/math">
                    <m:sSub>
                      <m:sSubPr>
                        <m:ctrlPr>
                          <a:rPr lang="zh-CN" altLang="en-US" sz="1600" i="1">
                            <a:latin typeface="Cambria Math" panose="02040503050406030204" pitchFamily="18" charset="0"/>
                          </a:rPr>
                        </m:ctrlPr>
                      </m:sSubPr>
                      <m:e>
                        <m:r>
                          <m:rPr>
                            <m:sty m:val="p"/>
                          </m:rPr>
                          <a:rPr lang="en-US" altLang="zh-CN" sz="1600" i="1" smtClean="0">
                            <a:latin typeface="Cambria Math" panose="02040503050406030204" pitchFamily="18" charset="0"/>
                          </a:rPr>
                          <m:t>h</m:t>
                        </m:r>
                      </m:e>
                      <m:sub>
                        <m:acc>
                          <m:accPr>
                            <m:chr m:val="̃"/>
                            <m:ctrlPr>
                              <a:rPr lang="zh-CN" altLang="en-US" sz="1600" i="1">
                                <a:latin typeface="Cambria Math" panose="02040503050406030204" pitchFamily="18" charset="0"/>
                              </a:rPr>
                            </m:ctrlPr>
                          </m:accPr>
                          <m:e>
                            <m:r>
                              <a:rPr lang="zh-CN" altLang="en-US" sz="1600" i="1">
                                <a:latin typeface="Cambria Math" panose="02040503050406030204" pitchFamily="18" charset="0"/>
                              </a:rPr>
                              <m:t>𝐼</m:t>
                            </m:r>
                          </m:e>
                        </m:acc>
                      </m:sub>
                    </m:sSub>
                  </m:oMath>
                </a14:m>
                <a:r>
                  <a:rPr lang="en-US" altLang="zh-CN" sz="1600" dirty="0">
                    <a:latin typeface="宋体" panose="02010600030101010101" pitchFamily="2" charset="-122"/>
                    <a:sym typeface="+mn-ea"/>
                  </a:rPr>
                  <a:t> can be obtained.</a:t>
                </a:r>
              </a:p>
            </p:txBody>
          </p:sp>
        </mc:Choice>
        <mc:Fallback xmlns="">
          <p:sp>
            <p:nvSpPr>
              <p:cNvPr id="8" name="内容占位符 2"/>
              <p:cNvSpPr>
                <a:spLocks noGrp="1" noRot="1" noChangeAspect="1" noMove="1" noResize="1" noEditPoints="1" noAdjustHandles="1" noChangeArrowheads="1" noChangeShapeType="1" noTextEdit="1"/>
              </p:cNvSpPr>
              <p:nvPr>
                <p:ph idx="1"/>
              </p:nvPr>
            </p:nvSpPr>
            <p:spPr>
              <a:xfrm>
                <a:off x="457200" y="1187450"/>
                <a:ext cx="8229600" cy="3760564"/>
              </a:xfrm>
              <a:blipFill rotWithShape="0">
                <a:blip r:embed="rId4"/>
                <a:stretch>
                  <a:fillRect l="-370" t="-486" r="-29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15129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stretch>
            <a:fillRect/>
          </a:stretch>
        </p:blipFill>
        <p:spPr>
          <a:xfrm>
            <a:off x="1331640" y="2643758"/>
            <a:ext cx="6672263" cy="2357438"/>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Taxonomy</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内容占位符 2"/>
              <p:cNvSpPr>
                <a:spLocks noGrp="1"/>
              </p:cNvSpPr>
              <p:nvPr>
                <p:ph idx="1"/>
              </p:nvPr>
            </p:nvSpPr>
            <p:spPr>
              <a:xfrm>
                <a:off x="457200" y="1187450"/>
                <a:ext cx="8229600" cy="3760564"/>
              </a:xfrm>
            </p:spPr>
            <p:txBody>
              <a:bodyPr>
                <a:normAutofit/>
              </a:bodyPr>
              <a:lstStyle/>
              <a:p>
                <a:pPr marL="0" indent="0">
                  <a:buNone/>
                </a:pPr>
                <a:r>
                  <a:rPr lang="en-US" altLang="zh-CN" sz="1600" b="1" dirty="0">
                    <a:latin typeface="宋体" panose="02010600030101010101" pitchFamily="2" charset="-122"/>
                    <a:sym typeface="+mn-ea"/>
                  </a:rPr>
                  <a:t>Model</a:t>
                </a:r>
              </a:p>
              <a:p>
                <a:pPr marL="0" indent="0">
                  <a:buNone/>
                </a:pPr>
                <a:r>
                  <a:rPr lang="en-US" altLang="zh-CN" sz="1600" dirty="0">
                    <a:latin typeface="宋体" panose="02010600030101010101" pitchFamily="2" charset="-122"/>
                    <a:sym typeface="+mn-ea"/>
                  </a:rPr>
                  <a:t>These methods use prior knowledge to constrain the complexity of </a:t>
                </a:r>
                <a14:m>
                  <m:oMath xmlns:m="http://schemas.openxmlformats.org/officeDocument/2006/math">
                    <m:r>
                      <a:rPr lang="zh-CN" altLang="en-US" sz="1600" i="1">
                        <a:latin typeface="Cambria Math" panose="02040503050406030204" pitchFamily="18" charset="0"/>
                      </a:rPr>
                      <m:t>𝐻</m:t>
                    </m:r>
                  </m:oMath>
                </a14:m>
                <a:r>
                  <a:rPr lang="en-US" altLang="zh-CN" sz="1600" dirty="0">
                    <a:latin typeface="宋体" panose="02010600030101010101" pitchFamily="2" charset="-122"/>
                    <a:sym typeface="+mn-ea"/>
                  </a:rPr>
                  <a:t>, which results in a much smaller hypothesis space </a:t>
                </a:r>
                <a14:m>
                  <m:oMath xmlns:m="http://schemas.openxmlformats.org/officeDocument/2006/math">
                    <m:acc>
                      <m:accPr>
                        <m:chr m:val="̃"/>
                        <m:ctrlPr>
                          <a:rPr lang="zh-CN" altLang="en-US" sz="1600" i="1">
                            <a:latin typeface="Cambria Math" panose="02040503050406030204" pitchFamily="18" charset="0"/>
                          </a:rPr>
                        </m:ctrlPr>
                      </m:accPr>
                      <m:e>
                        <m:r>
                          <a:rPr lang="en-US" altLang="zh-CN" sz="1600" b="0" i="1" smtClean="0">
                            <a:latin typeface="Cambria Math" panose="02040503050406030204" pitchFamily="18" charset="0"/>
                          </a:rPr>
                          <m:t>𝐻</m:t>
                        </m:r>
                      </m:e>
                    </m:acc>
                  </m:oMath>
                </a14:m>
                <a:r>
                  <a:rPr lang="en-US" altLang="zh-CN" sz="1600" dirty="0">
                    <a:latin typeface="宋体" panose="02010600030101010101" pitchFamily="2" charset="-122"/>
                    <a:sym typeface="+mn-ea"/>
                  </a:rPr>
                  <a:t>. The gray area is not considered for optimization as they are known to be unlikely to contain the optimal </a:t>
                </a:r>
                <a14:m>
                  <m:oMath xmlns:m="http://schemas.openxmlformats.org/officeDocument/2006/math">
                    <m:sSup>
                      <m:sSupPr>
                        <m:ctrlPr>
                          <a:rPr lang="zh-CN" altLang="en-US" sz="1600" i="1">
                            <a:latin typeface="Cambria Math" panose="02040503050406030204" pitchFamily="18" charset="0"/>
                          </a:rPr>
                        </m:ctrlPr>
                      </m:sSupPr>
                      <m:e>
                        <m:r>
                          <a:rPr lang="zh-CN" altLang="en-US" sz="1600" i="1">
                            <a:latin typeface="Cambria Math" panose="02040503050406030204" pitchFamily="18" charset="0"/>
                          </a:rPr>
                          <m:t>h</m:t>
                        </m:r>
                      </m:e>
                      <m:sup>
                        <m:r>
                          <a:rPr lang="zh-CN" altLang="en-US" sz="1600">
                            <a:latin typeface="Cambria Math" panose="02040503050406030204" pitchFamily="18" charset="0"/>
                          </a:rPr>
                          <m:t>∗</m:t>
                        </m:r>
                      </m:sup>
                    </m:sSup>
                    <m:r>
                      <a:rPr lang="zh-CN" altLang="en-US" sz="1600" i="1">
                        <a:latin typeface="Cambria Math" panose="02040503050406030204" pitchFamily="18" charset="0"/>
                      </a:rPr>
                      <m:t> </m:t>
                    </m:r>
                  </m:oMath>
                </a14:m>
                <a:r>
                  <a:rPr lang="en-US" altLang="zh-CN" sz="1600" dirty="0">
                    <a:latin typeface="宋体" panose="02010600030101010101" pitchFamily="2" charset="-122"/>
                    <a:sym typeface="+mn-ea"/>
                  </a:rPr>
                  <a:t> according to prior knowledge. For this smaller </a:t>
                </a:r>
                <a14:m>
                  <m:oMath xmlns:m="http://schemas.openxmlformats.org/officeDocument/2006/math">
                    <m:acc>
                      <m:accPr>
                        <m:chr m:val="̃"/>
                        <m:ctrlPr>
                          <a:rPr lang="zh-CN" altLang="en-US" sz="1600" i="1">
                            <a:latin typeface="Cambria Math" panose="02040503050406030204" pitchFamily="18" charset="0"/>
                          </a:rPr>
                        </m:ctrlPr>
                      </m:accPr>
                      <m:e>
                        <m:r>
                          <a:rPr lang="en-US" altLang="zh-CN" sz="1600" i="1">
                            <a:latin typeface="Cambria Math" panose="02040503050406030204" pitchFamily="18" charset="0"/>
                          </a:rPr>
                          <m:t>𝐻</m:t>
                        </m:r>
                      </m:e>
                    </m:acc>
                  </m:oMath>
                </a14:m>
                <a:r>
                  <a:rPr lang="en-US" altLang="zh-CN" sz="1600" dirty="0">
                    <a:latin typeface="宋体" panose="02010600030101010101" pitchFamily="2" charset="-122"/>
                    <a:sym typeface="+mn-ea"/>
                  </a:rPr>
                  <a:t>, </a:t>
                </a:r>
                <a14:m>
                  <m:oMath xmlns:m="http://schemas.openxmlformats.org/officeDocument/2006/math">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𝐷</m:t>
                        </m:r>
                      </m:e>
                      <m:sub>
                        <m:r>
                          <a:rPr lang="en-US" altLang="zh-CN" sz="1600" i="1">
                            <a:latin typeface="Cambria Math" panose="02040503050406030204" pitchFamily="18" charset="0"/>
                          </a:rPr>
                          <m:t>𝑡𝑟𝑎𝑖𝑛</m:t>
                        </m:r>
                      </m:sub>
                    </m:sSub>
                  </m:oMath>
                </a14:m>
                <a:r>
                  <a:rPr lang="en-US" altLang="zh-CN" sz="1600" dirty="0">
                    <a:latin typeface="宋体" panose="02010600030101010101" pitchFamily="2" charset="-122"/>
                    <a:sym typeface="+mn-ea"/>
                  </a:rPr>
                  <a:t> is sufficient to learn a reliable </a:t>
                </a:r>
                <a14:m>
                  <m:oMath xmlns:m="http://schemas.openxmlformats.org/officeDocument/2006/math">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h</m:t>
                        </m:r>
                      </m:e>
                      <m:sub>
                        <m:r>
                          <a:rPr lang="en-US" altLang="zh-CN" sz="1600" i="1">
                            <a:latin typeface="Cambria Math" panose="02040503050406030204" pitchFamily="18" charset="0"/>
                          </a:rPr>
                          <m:t>𝐼</m:t>
                        </m:r>
                      </m:sub>
                    </m:sSub>
                  </m:oMath>
                </a14:m>
                <a:r>
                  <a:rPr lang="en-US" altLang="zh-CN" sz="1600" dirty="0">
                    <a:latin typeface="宋体" panose="02010600030101010101" pitchFamily="2" charset="-122"/>
                    <a:sym typeface="+mn-ea"/>
                  </a:rPr>
                  <a:t>.</a:t>
                </a:r>
              </a:p>
            </p:txBody>
          </p:sp>
        </mc:Choice>
        <mc:Fallback xmlns="">
          <p:sp>
            <p:nvSpPr>
              <p:cNvPr id="8" name="内容占位符 2"/>
              <p:cNvSpPr>
                <a:spLocks noGrp="1" noRot="1" noChangeAspect="1" noMove="1" noResize="1" noEditPoints="1" noAdjustHandles="1" noChangeArrowheads="1" noChangeShapeType="1" noTextEdit="1"/>
              </p:cNvSpPr>
              <p:nvPr>
                <p:ph idx="1"/>
              </p:nvPr>
            </p:nvSpPr>
            <p:spPr>
              <a:xfrm>
                <a:off x="457200" y="1187450"/>
                <a:ext cx="8229600" cy="3760564"/>
              </a:xfrm>
              <a:blipFill rotWithShape="0">
                <a:blip r:embed="rId4"/>
                <a:stretch>
                  <a:fillRect l="-370" t="-486" r="-96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78393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392750" y="2643758"/>
            <a:ext cx="6286500" cy="2390775"/>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Taxonomy</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内容占位符 2"/>
              <p:cNvSpPr>
                <a:spLocks noGrp="1"/>
              </p:cNvSpPr>
              <p:nvPr>
                <p:ph idx="1"/>
              </p:nvPr>
            </p:nvSpPr>
            <p:spPr>
              <a:xfrm>
                <a:off x="457200" y="1187450"/>
                <a:ext cx="8229600" cy="3760564"/>
              </a:xfrm>
            </p:spPr>
            <p:txBody>
              <a:bodyPr>
                <a:normAutofit/>
              </a:bodyPr>
              <a:lstStyle/>
              <a:p>
                <a:pPr marL="0" indent="0">
                  <a:buNone/>
                </a:pPr>
                <a:r>
                  <a:rPr lang="en-US" altLang="zh-CN" sz="1600" b="1" dirty="0">
                    <a:latin typeface="宋体" panose="02010600030101010101" pitchFamily="2" charset="-122"/>
                    <a:sym typeface="+mn-ea"/>
                  </a:rPr>
                  <a:t>Algorithm</a:t>
                </a:r>
              </a:p>
              <a:p>
                <a:pPr marL="0" indent="0">
                  <a:buNone/>
                </a:pPr>
                <a:r>
                  <a:rPr lang="en-US" altLang="zh-CN" sz="1600" dirty="0">
                    <a:latin typeface="宋体" panose="02010600030101010101" pitchFamily="2" charset="-122"/>
                    <a:sym typeface="+mn-ea"/>
                  </a:rPr>
                  <a:t>These methods use prior knowledge to search for the </a:t>
                </a:r>
                <a14:m>
                  <m:oMath xmlns:m="http://schemas.openxmlformats.org/officeDocument/2006/math">
                    <m:r>
                      <a:rPr lang="el-GR" altLang="zh-CN" sz="1600" i="1">
                        <a:latin typeface="Cambria Math" panose="02040503050406030204" pitchFamily="18" charset="0"/>
                        <a:sym typeface="+mn-ea"/>
                      </a:rPr>
                      <m:t>𝜃</m:t>
                    </m:r>
                  </m:oMath>
                </a14:m>
                <a:r>
                  <a:rPr lang="en-US" altLang="zh-CN" sz="1600" dirty="0">
                    <a:latin typeface="宋体" panose="02010600030101010101" pitchFamily="2" charset="-122"/>
                    <a:sym typeface="+mn-ea"/>
                  </a:rPr>
                  <a:t> which parameterizes the best hypothesis </a:t>
                </a:r>
                <a14:m>
                  <m:oMath xmlns:m="http://schemas.openxmlformats.org/officeDocument/2006/math">
                    <m:sSup>
                      <m:sSupPr>
                        <m:ctrlPr>
                          <a:rPr lang="zh-CN" altLang="en-US" sz="1600" i="1">
                            <a:latin typeface="Cambria Math" panose="02040503050406030204" pitchFamily="18" charset="0"/>
                          </a:rPr>
                        </m:ctrlPr>
                      </m:sSupPr>
                      <m:e>
                        <m:r>
                          <a:rPr lang="zh-CN" altLang="en-US" sz="1600" i="1">
                            <a:latin typeface="Cambria Math" panose="02040503050406030204" pitchFamily="18" charset="0"/>
                          </a:rPr>
                          <m:t>h</m:t>
                        </m:r>
                      </m:e>
                      <m:sup>
                        <m:r>
                          <a:rPr lang="zh-CN" altLang="en-US" sz="1600">
                            <a:latin typeface="Cambria Math" panose="02040503050406030204" pitchFamily="18" charset="0"/>
                          </a:rPr>
                          <m:t>∗</m:t>
                        </m:r>
                      </m:sup>
                    </m:sSup>
                  </m:oMath>
                </a14:m>
                <a:r>
                  <a:rPr lang="en-US" altLang="zh-CN" sz="1600" dirty="0">
                    <a:latin typeface="宋体" panose="02010600030101010101" pitchFamily="2" charset="-122"/>
                    <a:sym typeface="+mn-ea"/>
                  </a:rPr>
                  <a:t> in </a:t>
                </a:r>
                <a14:m>
                  <m:oMath xmlns:m="http://schemas.openxmlformats.org/officeDocument/2006/math">
                    <m:r>
                      <a:rPr lang="zh-CN" altLang="en-US" sz="1600" i="1">
                        <a:latin typeface="Cambria Math" panose="02040503050406030204" pitchFamily="18" charset="0"/>
                      </a:rPr>
                      <m:t>𝐻</m:t>
                    </m:r>
                  </m:oMath>
                </a14:m>
                <a:r>
                  <a:rPr lang="en-US" altLang="zh-CN" sz="1600" dirty="0">
                    <a:latin typeface="宋体" panose="02010600030101010101" pitchFamily="2" charset="-122"/>
                    <a:sym typeface="+mn-ea"/>
                  </a:rPr>
                  <a:t>. Prior knowledge alters the search strategy by providing a good initialization (gray triangle), or guiding the search steps (the gray dotted lines). For the latter, the resultant search steps are affected by both prior knowledge and empirical risk minimizer.</a:t>
                </a:r>
              </a:p>
            </p:txBody>
          </p:sp>
        </mc:Choice>
        <mc:Fallback xmlns="">
          <p:sp>
            <p:nvSpPr>
              <p:cNvPr id="8" name="内容占位符 2"/>
              <p:cNvSpPr>
                <a:spLocks noGrp="1" noRot="1" noChangeAspect="1" noMove="1" noResize="1" noEditPoints="1" noAdjustHandles="1" noChangeArrowheads="1" noChangeShapeType="1" noTextEdit="1"/>
              </p:cNvSpPr>
              <p:nvPr>
                <p:ph idx="1"/>
              </p:nvPr>
            </p:nvSpPr>
            <p:spPr>
              <a:xfrm>
                <a:off x="457200" y="1187450"/>
                <a:ext cx="8229600" cy="3760564"/>
              </a:xfrm>
              <a:blipFill rotWithShape="0">
                <a:blip r:embed="rId4"/>
                <a:stretch>
                  <a:fillRect l="-370" t="-48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23930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685800" y="1851670"/>
            <a:ext cx="7772400" cy="1102519"/>
          </a:xfrm>
        </p:spPr>
        <p:txBody>
          <a:bodyPr>
            <a:normAutofit fontScale="90000"/>
          </a:bodyPr>
          <a:lstStyle/>
          <a:p>
            <a:r>
              <a:rPr lang="en-US" altLang="zh-CN" dirty="0">
                <a:latin typeface="华文细黑" panose="02010600040101010101" pitchFamily="2" charset="-122"/>
                <a:ea typeface="华文细黑" panose="02010600040101010101" pitchFamily="2" charset="-122"/>
              </a:rPr>
              <a:t>4. Meta-Learning-based Few-Shot Learning</a:t>
            </a:r>
            <a:endParaRPr lang="zh-CN" altLang="en-US" dirty="0">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2463838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Meta-Learning-based Few-Shot Learning</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内容占位符 2"/>
              <p:cNvSpPr>
                <a:spLocks noGrp="1"/>
              </p:cNvSpPr>
              <p:nvPr>
                <p:ph idx="1"/>
              </p:nvPr>
            </p:nvSpPr>
            <p:spPr>
              <a:xfrm>
                <a:off x="539552" y="1707654"/>
                <a:ext cx="8229600" cy="1240284"/>
              </a:xfrm>
            </p:spPr>
            <p:txBody>
              <a:bodyPr>
                <a:normAutofit/>
              </a:bodyPr>
              <a:lstStyle/>
              <a:p>
                <a:pPr marL="0" indent="0">
                  <a:buNone/>
                </a:pPr>
                <a:r>
                  <a:rPr lang="en-US" altLang="zh-CN" sz="1600" dirty="0">
                    <a:latin typeface="宋体" panose="02010600030101010101" pitchFamily="2" charset="-122"/>
                    <a:sym typeface="+mn-ea"/>
                  </a:rPr>
                  <a:t>Consider a task </a:t>
                </a:r>
                <a14:m>
                  <m:oMath xmlns:m="http://schemas.openxmlformats.org/officeDocument/2006/math">
                    <m:r>
                      <a:rPr lang="en-US" altLang="zh-CN" sz="1600" b="0" i="1" smtClean="0">
                        <a:latin typeface="Cambria Math" panose="02040503050406030204" pitchFamily="18" charset="0"/>
                        <a:sym typeface="+mn-ea"/>
                      </a:rPr>
                      <m:t>𝑇</m:t>
                    </m:r>
                  </m:oMath>
                </a14:m>
                <a:r>
                  <a:rPr lang="en-US" altLang="zh-CN" sz="1600" dirty="0">
                    <a:latin typeface="宋体" panose="02010600030101010101" pitchFamily="2" charset="-122"/>
                    <a:sym typeface="+mn-ea"/>
                  </a:rPr>
                  <a:t> with support set </a:t>
                </a:r>
                <a14:m>
                  <m:oMath xmlns:m="http://schemas.openxmlformats.org/officeDocument/2006/math">
                    <m:r>
                      <a:rPr lang="en-US" altLang="zh-CN" sz="1600" b="0" i="1" smtClean="0">
                        <a:latin typeface="Cambria Math" panose="02040503050406030204" pitchFamily="18" charset="0"/>
                        <a:sym typeface="+mn-ea"/>
                      </a:rPr>
                      <m:t>𝑆</m:t>
                    </m:r>
                  </m:oMath>
                </a14:m>
                <a:r>
                  <a:rPr lang="en-US" altLang="zh-CN" sz="1600" dirty="0">
                    <a:latin typeface="宋体" panose="02010600030101010101" pitchFamily="2" charset="-122"/>
                    <a:sym typeface="+mn-ea"/>
                  </a:rPr>
                  <a:t> and query set </a:t>
                </a:r>
                <a14:m>
                  <m:oMath xmlns:m="http://schemas.openxmlformats.org/officeDocument/2006/math">
                    <m:r>
                      <a:rPr lang="en-US" altLang="zh-CN" sz="1600" i="1">
                        <a:latin typeface="Cambria Math" panose="02040503050406030204" pitchFamily="18" charset="0"/>
                        <a:sym typeface="+mn-ea"/>
                      </a:rPr>
                      <m:t>𝑄</m:t>
                    </m:r>
                  </m:oMath>
                </a14:m>
                <a:r>
                  <a:rPr lang="en-US" altLang="zh-CN" sz="1600" dirty="0">
                    <a:latin typeface="宋体" panose="02010600030101010101" pitchFamily="2" charset="-122"/>
                    <a:sym typeface="+mn-ea"/>
                  </a:rPr>
                  <a:t> . Let </a:t>
                </a:r>
                <a14:m>
                  <m:oMath xmlns:m="http://schemas.openxmlformats.org/officeDocument/2006/math">
                    <m:r>
                      <a:rPr lang="en-US" altLang="zh-CN" sz="1600" b="0" i="1" smtClean="0">
                        <a:latin typeface="Cambria Math" panose="02040503050406030204" pitchFamily="18" charset="0"/>
                        <a:sym typeface="+mn-ea"/>
                      </a:rPr>
                      <m:t>𝑓</m:t>
                    </m:r>
                  </m:oMath>
                </a14:m>
                <a:r>
                  <a:rPr lang="en-US" altLang="zh-CN" sz="1600" dirty="0">
                    <a:latin typeface="宋体" panose="02010600030101010101" pitchFamily="2" charset="-122"/>
                    <a:sym typeface="+mn-ea"/>
                  </a:rPr>
                  <a:t> be a few-shot classification model with parameters </a:t>
                </a:r>
                <a14:m>
                  <m:oMath xmlns:m="http://schemas.openxmlformats.org/officeDocument/2006/math">
                    <m:r>
                      <a:rPr lang="el-GR" altLang="zh-CN" sz="1600" i="1">
                        <a:latin typeface="Cambria Math" panose="02040503050406030204" pitchFamily="18" charset="0"/>
                        <a:sym typeface="+mn-ea"/>
                      </a:rPr>
                      <m:t>𝜃</m:t>
                    </m:r>
                  </m:oMath>
                </a14:m>
                <a:r>
                  <a:rPr lang="en-US" altLang="zh-CN" sz="1600" dirty="0">
                    <a:latin typeface="宋体" panose="02010600030101010101" pitchFamily="2" charset="-122"/>
                    <a:sym typeface="+mn-ea"/>
                  </a:rPr>
                  <a:t>. Then for </a:t>
                </a:r>
                <a:r>
                  <a:rPr lang="en-US" altLang="zh-CN" sz="1600" dirty="0"/>
                  <a:t> </a:t>
                </a:r>
                <a14:m>
                  <m:oMath xmlns:m="http://schemas.openxmlformats.org/officeDocument/2006/math">
                    <m:r>
                      <a:rPr lang="en-US" altLang="zh-CN" sz="1600" i="1">
                        <a:latin typeface="Cambria Math" panose="02040503050406030204" pitchFamily="18" charset="0"/>
                      </a:rPr>
                      <m:t>(</m:t>
                    </m:r>
                    <m:r>
                      <a:rPr lang="en-US" altLang="zh-CN" sz="1600" b="0" i="1" smtClean="0">
                        <a:latin typeface="Cambria Math" panose="02040503050406030204" pitchFamily="18" charset="0"/>
                      </a:rPr>
                      <m:t>𝑥</m:t>
                    </m:r>
                    <m:r>
                      <a:rPr lang="en-US" altLang="zh-CN" sz="1600" b="0" i="1" smtClean="0">
                        <a:latin typeface="Cambria Math" panose="02040503050406030204" pitchFamily="18" charset="0"/>
                      </a:rPr>
                      <m:t>,  </m:t>
                    </m:r>
                    <m:r>
                      <a:rPr lang="en-US" altLang="zh-CN" sz="1600" b="0" i="1" smtClean="0">
                        <a:latin typeface="Cambria Math" panose="02040503050406030204" pitchFamily="18" charset="0"/>
                      </a:rPr>
                      <m:t>𝑦</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𝑄</m:t>
                    </m:r>
                  </m:oMath>
                </a14:m>
                <a:r>
                  <a:rPr lang="en-US" altLang="zh-CN" sz="1600" dirty="0">
                    <a:latin typeface="宋体" panose="02010600030101010101" pitchFamily="2" charset="-122"/>
                    <a:sym typeface="+mn-ea"/>
                  </a:rPr>
                  <a:t>, the meta-learning approaches to </a:t>
                </a:r>
                <a:r>
                  <a:rPr lang="en-US" altLang="zh-CN" sz="1600" dirty="0" err="1">
                    <a:latin typeface="宋体" panose="02010600030101010101" pitchFamily="2" charset="-122"/>
                    <a:sym typeface="+mn-ea"/>
                  </a:rPr>
                  <a:t>FSL</a:t>
                </a:r>
                <a:r>
                  <a:rPr lang="en-US" altLang="zh-CN" sz="1600" dirty="0">
                    <a:latin typeface="宋体" panose="02010600030101010101" pitchFamily="2" charset="-122"/>
                    <a:sym typeface="+mn-ea"/>
                  </a:rPr>
                  <a:t> can be differentiated in the way they model the output probability </a:t>
                </a:r>
                <a14:m>
                  <m:oMath xmlns:m="http://schemas.openxmlformats.org/officeDocument/2006/math">
                    <m:sSub>
                      <m:sSubPr>
                        <m:ctrlPr>
                          <a:rPr lang="zh-CN" altLang="en-US" sz="1600" i="1">
                            <a:latin typeface="Cambria Math" panose="02040503050406030204" pitchFamily="18" charset="0"/>
                          </a:rPr>
                        </m:ctrlPr>
                      </m:sSubPr>
                      <m:e>
                        <m:r>
                          <a:rPr lang="en-US" altLang="zh-CN" sz="1600" b="0" i="1" smtClean="0">
                            <a:latin typeface="Cambria Math" panose="02040503050406030204" pitchFamily="18" charset="0"/>
                          </a:rPr>
                          <m:t>𝑃</m:t>
                        </m:r>
                      </m:e>
                      <m:sub>
                        <m:r>
                          <a:rPr lang="el-GR" altLang="zh-CN" sz="1600" i="1">
                            <a:latin typeface="Cambria Math" panose="02040503050406030204" pitchFamily="18" charset="0"/>
                            <a:sym typeface="+mn-ea"/>
                          </a:rPr>
                          <m:t>𝜃</m:t>
                        </m:r>
                      </m:sub>
                    </m:sSub>
                    <m:r>
                      <a:rPr lang="en-US" altLang="zh-CN" sz="1600" b="0" i="1" smtClean="0">
                        <a:latin typeface="Cambria Math" panose="02040503050406030204" pitchFamily="18" charset="0"/>
                      </a:rPr>
                      <m:t>(</m:t>
                    </m:r>
                    <m:r>
                      <a:rPr lang="en-US" altLang="zh-CN" sz="1600" i="1">
                        <a:latin typeface="Cambria Math" panose="02040503050406030204" pitchFamily="18" charset="0"/>
                      </a:rPr>
                      <m:t>𝑦</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𝑥</m:t>
                    </m:r>
                    <m:r>
                      <a:rPr lang="en-US" altLang="zh-CN" sz="1600" b="0" i="1" smtClean="0">
                        <a:latin typeface="Cambria Math" panose="02040503050406030204" pitchFamily="18" charset="0"/>
                      </a:rPr>
                      <m:t>)</m:t>
                    </m:r>
                  </m:oMath>
                </a14:m>
                <a:r>
                  <a:rPr lang="en-US" altLang="zh-CN" sz="1600" dirty="0">
                    <a:latin typeface="宋体" panose="02010600030101010101" pitchFamily="2" charset="-122"/>
                    <a:sym typeface="+mn-ea"/>
                  </a:rPr>
                  <a:t>.</a:t>
                </a:r>
              </a:p>
            </p:txBody>
          </p:sp>
        </mc:Choice>
        <mc:Fallback xmlns="">
          <p:sp>
            <p:nvSpPr>
              <p:cNvPr id="8" name="内容占位符 2"/>
              <p:cNvSpPr>
                <a:spLocks noGrp="1" noRot="1" noChangeAspect="1" noMove="1" noResize="1" noEditPoints="1" noAdjustHandles="1" noChangeArrowheads="1" noChangeShapeType="1" noTextEdit="1"/>
              </p:cNvSpPr>
              <p:nvPr>
                <p:ph idx="1"/>
              </p:nvPr>
            </p:nvSpPr>
            <p:spPr>
              <a:xfrm>
                <a:off x="539552" y="1707654"/>
                <a:ext cx="8229600" cy="1240284"/>
              </a:xfrm>
              <a:blipFill>
                <a:blip r:embed="rId3"/>
                <a:stretch>
                  <a:fillRect l="-444" t="-196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48076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Meta-Learning for FSC: Example Setup</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内容占位符 2"/>
              <p:cNvSpPr>
                <a:spLocks noGrp="1"/>
              </p:cNvSpPr>
              <p:nvPr>
                <p:ph idx="1"/>
              </p:nvPr>
            </p:nvSpPr>
            <p:spPr>
              <a:xfrm>
                <a:off x="395536" y="1508471"/>
                <a:ext cx="3178696" cy="3184499"/>
              </a:xfrm>
            </p:spPr>
            <p:txBody>
              <a:bodyPr>
                <a:normAutofit/>
              </a:bodyPr>
              <a:lstStyle/>
              <a:p>
                <a:pPr marL="0" indent="0">
                  <a:buNone/>
                </a:pPr>
                <a:r>
                  <a:rPr lang="en-US" altLang="zh-CN" sz="1600" dirty="0">
                    <a:latin typeface="宋体" panose="02010600030101010101" pitchFamily="2" charset="-122"/>
                    <a:sym typeface="+mn-ea"/>
                  </a:rPr>
                  <a:t>Each task </a:t>
                </a:r>
                <a14:m>
                  <m:oMath xmlns:m="http://schemas.openxmlformats.org/officeDocument/2006/math">
                    <m:sSub>
                      <m:sSubPr>
                        <m:ctrlPr>
                          <a:rPr lang="zh-CN" altLang="en-US" sz="1600" i="1">
                            <a:latin typeface="Cambria Math" panose="02040503050406030204" pitchFamily="18" charset="0"/>
                          </a:rPr>
                        </m:ctrlPr>
                      </m:sSubPr>
                      <m:e>
                        <m:r>
                          <a:rPr lang="en-US" altLang="zh-CN" sz="1600" b="0" i="1" smtClean="0">
                            <a:latin typeface="Cambria Math" panose="02040503050406030204" pitchFamily="18" charset="0"/>
                          </a:rPr>
                          <m:t>𝑇</m:t>
                        </m:r>
                      </m:e>
                      <m:sub>
                        <m:r>
                          <a:rPr lang="en-US" altLang="zh-CN" sz="1600" b="0" i="1" smtClean="0">
                            <a:latin typeface="Cambria Math" panose="02040503050406030204" pitchFamily="18" charset="0"/>
                          </a:rPr>
                          <m:t>𝑖</m:t>
                        </m:r>
                      </m:sub>
                    </m:sSub>
                  </m:oMath>
                </a14:m>
                <a:r>
                  <a:rPr lang="en-US" altLang="zh-CN" sz="1600" dirty="0">
                    <a:latin typeface="宋体" panose="02010600030101010101" pitchFamily="2" charset="-122"/>
                    <a:sym typeface="+mn-ea"/>
                  </a:rPr>
                  <a:t> is a binary classification task with a training set </a:t>
                </a:r>
                <a14:m>
                  <m:oMath xmlns:m="http://schemas.openxmlformats.org/officeDocument/2006/math">
                    <m:sSubSup>
                      <m:sSubSupPr>
                        <m:ctrlPr>
                          <a:rPr lang="zh-CN" altLang="en-US" sz="1600" i="1">
                            <a:latin typeface="Cambria Math" panose="02040503050406030204" pitchFamily="18" charset="0"/>
                          </a:rPr>
                        </m:ctrlPr>
                      </m:sSubSupPr>
                      <m:e>
                        <m:r>
                          <a:rPr lang="zh-CN" altLang="en-US" sz="1600" i="1">
                            <a:latin typeface="Cambria Math" panose="02040503050406030204" pitchFamily="18" charset="0"/>
                          </a:rPr>
                          <m:t>𝐷</m:t>
                        </m:r>
                      </m:e>
                      <m:sub>
                        <m:r>
                          <a:rPr lang="zh-CN" altLang="en-US" sz="1600" i="1">
                            <a:latin typeface="Cambria Math" panose="02040503050406030204" pitchFamily="18" charset="0"/>
                          </a:rPr>
                          <m:t>𝑖</m:t>
                        </m:r>
                      </m:sub>
                      <m:sup>
                        <m:r>
                          <a:rPr lang="zh-CN" altLang="en-US" sz="1600" i="1">
                            <a:latin typeface="Cambria Math" panose="02040503050406030204" pitchFamily="18" charset="0"/>
                          </a:rPr>
                          <m:t>𝑡𝑟𝑎𝑖𝑛</m:t>
                        </m:r>
                      </m:sup>
                    </m:sSubSup>
                    <m:r>
                      <a:rPr lang="en-US" altLang="zh-CN" sz="1600" b="0" i="0" smtClean="0">
                        <a:latin typeface="Cambria Math" panose="02040503050406030204" pitchFamily="18" charset="0"/>
                      </a:rPr>
                      <m:t> </m:t>
                    </m:r>
                  </m:oMath>
                </a14:m>
                <a:r>
                  <a:rPr lang="en-US" altLang="zh-CN" sz="1600" dirty="0">
                    <a:latin typeface="宋体" panose="02010600030101010101" pitchFamily="2" charset="-122"/>
                    <a:sym typeface="+mn-ea"/>
                  </a:rPr>
                  <a:t>and test set </a:t>
                </a:r>
                <a14:m>
                  <m:oMath xmlns:m="http://schemas.openxmlformats.org/officeDocument/2006/math">
                    <m:sSubSup>
                      <m:sSubSupPr>
                        <m:ctrlPr>
                          <a:rPr lang="zh-CN" altLang="en-US" sz="1600" i="1">
                            <a:latin typeface="Cambria Math" panose="02040503050406030204" pitchFamily="18" charset="0"/>
                          </a:rPr>
                        </m:ctrlPr>
                      </m:sSubSupPr>
                      <m:e>
                        <m:r>
                          <a:rPr lang="zh-CN" altLang="en-US" sz="1600" i="1">
                            <a:latin typeface="Cambria Math" panose="02040503050406030204" pitchFamily="18" charset="0"/>
                          </a:rPr>
                          <m:t>𝐷</m:t>
                        </m:r>
                      </m:e>
                      <m:sub>
                        <m:r>
                          <a:rPr lang="zh-CN" altLang="en-US" sz="1600" i="1">
                            <a:latin typeface="Cambria Math" panose="02040503050406030204" pitchFamily="18" charset="0"/>
                          </a:rPr>
                          <m:t>𝑖</m:t>
                        </m:r>
                      </m:sub>
                      <m:sup>
                        <m:r>
                          <a:rPr lang="en-US" altLang="zh-CN" sz="1600" b="0" i="1" smtClean="0">
                            <a:latin typeface="Cambria Math" panose="02040503050406030204" pitchFamily="18" charset="0"/>
                          </a:rPr>
                          <m:t>𝑡𝑒𝑠𝑡</m:t>
                        </m:r>
                      </m:sup>
                    </m:sSubSup>
                  </m:oMath>
                </a14:m>
                <a:r>
                  <a:rPr lang="en-US" altLang="zh-CN" sz="1600" dirty="0">
                    <a:latin typeface="宋体" panose="02010600030101010101" pitchFamily="2" charset="-122"/>
                    <a:sym typeface="+mn-ea"/>
                  </a:rPr>
                  <a:t>. During meta-training, the labels for samples in </a:t>
                </a:r>
                <a14:m>
                  <m:oMath xmlns:m="http://schemas.openxmlformats.org/officeDocument/2006/math">
                    <m:sSubSup>
                      <m:sSubSupPr>
                        <m:ctrlPr>
                          <a:rPr lang="zh-CN" altLang="en-US" sz="1600" i="1">
                            <a:latin typeface="Cambria Math" panose="02040503050406030204" pitchFamily="18" charset="0"/>
                          </a:rPr>
                        </m:ctrlPr>
                      </m:sSubSupPr>
                      <m:e>
                        <m:r>
                          <a:rPr lang="zh-CN" altLang="en-US" sz="1600" i="1">
                            <a:latin typeface="Cambria Math" panose="02040503050406030204" pitchFamily="18" charset="0"/>
                          </a:rPr>
                          <m:t>𝐷</m:t>
                        </m:r>
                      </m:e>
                      <m:sub>
                        <m:r>
                          <a:rPr lang="zh-CN" altLang="en-US" sz="1600" i="1">
                            <a:latin typeface="Cambria Math" panose="02040503050406030204" pitchFamily="18" charset="0"/>
                          </a:rPr>
                          <m:t>𝑖</m:t>
                        </m:r>
                      </m:sub>
                      <m:sup>
                        <m:r>
                          <a:rPr lang="en-US" altLang="zh-CN" sz="1600" i="1">
                            <a:latin typeface="Cambria Math" panose="02040503050406030204" pitchFamily="18" charset="0"/>
                          </a:rPr>
                          <m:t>𝑡𝑒𝑠𝑡</m:t>
                        </m:r>
                      </m:sup>
                    </m:sSubSup>
                    <m:r>
                      <a:rPr lang="en-US" altLang="zh-CN" sz="1600" i="1">
                        <a:latin typeface="Cambria Math" panose="02040503050406030204" pitchFamily="18" charset="0"/>
                      </a:rPr>
                      <m:t> </m:t>
                    </m:r>
                  </m:oMath>
                </a14:m>
                <a:r>
                  <a:rPr lang="en-US" altLang="zh-CN" sz="1600" dirty="0">
                    <a:latin typeface="宋体" panose="02010600030101010101" pitchFamily="2" charset="-122"/>
                    <a:sym typeface="+mn-ea"/>
                  </a:rPr>
                  <a:t> is known and the goal of meta-learner is to find optimal </a:t>
                </a:r>
                <a14:m>
                  <m:oMath xmlns:m="http://schemas.openxmlformats.org/officeDocument/2006/math">
                    <m:r>
                      <a:rPr lang="el-GR" altLang="zh-CN" sz="1600" i="1">
                        <a:latin typeface="Cambria Math" panose="02040503050406030204" pitchFamily="18" charset="0"/>
                        <a:sym typeface="+mn-ea"/>
                      </a:rPr>
                      <m:t>𝜃</m:t>
                    </m:r>
                  </m:oMath>
                </a14:m>
                <a:r>
                  <a:rPr lang="en-US" altLang="zh-CN" sz="1600" dirty="0">
                    <a:latin typeface="宋体" panose="02010600030101010101" pitchFamily="2" charset="-122"/>
                    <a:sym typeface="+mn-ea"/>
                  </a:rPr>
                  <a:t>. During meta-testing, new task with unseen categories is presented and the labels are predicted.</a:t>
                </a:r>
              </a:p>
            </p:txBody>
          </p:sp>
        </mc:Choice>
        <mc:Fallback xmlns="">
          <p:sp>
            <p:nvSpPr>
              <p:cNvPr id="8" name="内容占位符 2"/>
              <p:cNvSpPr>
                <a:spLocks noGrp="1" noRot="1" noChangeAspect="1" noMove="1" noResize="1" noEditPoints="1" noAdjustHandles="1" noChangeArrowheads="1" noChangeShapeType="1" noTextEdit="1"/>
              </p:cNvSpPr>
              <p:nvPr>
                <p:ph idx="1"/>
              </p:nvPr>
            </p:nvSpPr>
            <p:spPr>
              <a:xfrm>
                <a:off x="395536" y="1508471"/>
                <a:ext cx="3178696" cy="3184499"/>
              </a:xfrm>
              <a:blipFill>
                <a:blip r:embed="rId3"/>
                <a:stretch>
                  <a:fillRect l="-1152" t="-765" r="-2111"/>
                </a:stretch>
              </a:blipFill>
            </p:spPr>
            <p:txBody>
              <a:bodyPr/>
              <a:lstStyle/>
              <a:p>
                <a:r>
                  <a:rPr lang="zh-CN" altLang="en-US">
                    <a:noFill/>
                  </a:rPr>
                  <a:t> </a:t>
                </a:r>
              </a:p>
            </p:txBody>
          </p:sp>
        </mc:Fallback>
      </mc:AlternateContent>
      <p:pic>
        <p:nvPicPr>
          <p:cNvPr id="2" name="图片 1"/>
          <p:cNvPicPr>
            <a:picLocks noChangeAspect="1"/>
          </p:cNvPicPr>
          <p:nvPr/>
        </p:nvPicPr>
        <p:blipFill>
          <a:blip r:embed="rId4"/>
          <a:stretch>
            <a:fillRect/>
          </a:stretch>
        </p:blipFill>
        <p:spPr>
          <a:xfrm>
            <a:off x="3747847" y="1275606"/>
            <a:ext cx="5138498" cy="3439281"/>
          </a:xfrm>
          <a:prstGeom prst="rect">
            <a:avLst/>
          </a:prstGeom>
        </p:spPr>
      </p:pic>
    </p:spTree>
    <p:extLst>
      <p:ext uri="{BB962C8B-B14F-4D97-AF65-F5344CB8AC3E}">
        <p14:creationId xmlns:p14="http://schemas.microsoft.com/office/powerpoint/2010/main" val="938265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Main Approaches</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9" name="内容占位符 8"/>
          <p:cNvPicPr>
            <a:picLocks noGrp="1" noChangeAspect="1"/>
          </p:cNvPicPr>
          <p:nvPr>
            <p:ph idx="1"/>
          </p:nvPr>
        </p:nvPicPr>
        <p:blipFill>
          <a:blip r:embed="rId3"/>
          <a:stretch>
            <a:fillRect/>
          </a:stretch>
        </p:blipFill>
        <p:spPr>
          <a:xfrm>
            <a:off x="755576" y="1084724"/>
            <a:ext cx="7632848" cy="4032688"/>
          </a:xfrm>
          <a:prstGeom prst="rect">
            <a:avLst/>
          </a:prstGeom>
        </p:spPr>
      </p:pic>
    </p:spTree>
    <p:extLst>
      <p:ext uri="{BB962C8B-B14F-4D97-AF65-F5344CB8AC3E}">
        <p14:creationId xmlns:p14="http://schemas.microsoft.com/office/powerpoint/2010/main" val="3705450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Metric-based Meta-Learning</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内容占位符 2"/>
              <p:cNvSpPr>
                <a:spLocks noGrp="1"/>
              </p:cNvSpPr>
              <p:nvPr>
                <p:ph idx="1"/>
              </p:nvPr>
            </p:nvSpPr>
            <p:spPr>
              <a:xfrm>
                <a:off x="457200" y="1187450"/>
                <a:ext cx="8229600" cy="3760564"/>
              </a:xfrm>
            </p:spPr>
            <p:txBody>
              <a:bodyPr>
                <a:normAutofit/>
              </a:bodyPr>
              <a:lstStyle/>
              <a:p>
                <a:pPr marL="0" indent="0">
                  <a:buNone/>
                </a:pPr>
                <a:r>
                  <a:rPr lang="en-US" altLang="zh-CN" sz="1600" dirty="0">
                    <a:latin typeface="宋体" panose="02010600030101010101" pitchFamily="2" charset="-122"/>
                    <a:sym typeface="+mn-ea"/>
                  </a:rPr>
                  <a:t>Metric Learning is the task of learning a distance function over data samples. Consider two image-label pair </a:t>
                </a:r>
                <a14:m>
                  <m:oMath xmlns:m="http://schemas.openxmlformats.org/officeDocument/2006/math">
                    <m:r>
                      <a:rPr lang="en-US" altLang="zh-CN" sz="1600" b="0" i="1" smtClean="0">
                        <a:latin typeface="Cambria Math" panose="02040503050406030204" pitchFamily="18" charset="0"/>
                      </a:rPr>
                      <m:t>(</m:t>
                    </m:r>
                    <m:sSub>
                      <m:sSubPr>
                        <m:ctrlPr>
                          <a:rPr lang="zh-CN" altLang="en-US" sz="1600" i="1">
                            <a:latin typeface="Cambria Math" panose="02040503050406030204" pitchFamily="18" charset="0"/>
                          </a:rPr>
                        </m:ctrlPr>
                      </m:sSubPr>
                      <m:e>
                        <m:r>
                          <a:rPr lang="en-US" altLang="zh-CN" sz="1600" b="0" i="1" smtClean="0">
                            <a:latin typeface="Cambria Math" panose="02040503050406030204" pitchFamily="18" charset="0"/>
                          </a:rPr>
                          <m:t>𝑥</m:t>
                        </m:r>
                      </m:e>
                      <m:sub>
                        <m:r>
                          <a:rPr lang="en-US" altLang="zh-CN" sz="1600" b="0" i="1" smtClean="0">
                            <a:latin typeface="Cambria Math" panose="02040503050406030204" pitchFamily="18" charset="0"/>
                          </a:rPr>
                          <m:t>1</m:t>
                        </m:r>
                      </m:sub>
                    </m:sSub>
                    <m:r>
                      <a:rPr lang="en-US" altLang="zh-CN" sz="1600" b="0" i="1" smtClean="0">
                        <a:latin typeface="Cambria Math" panose="02040503050406030204" pitchFamily="18" charset="0"/>
                      </a:rPr>
                      <m:t>,</m:t>
                    </m:r>
                    <m:sSub>
                      <m:sSubPr>
                        <m:ctrlPr>
                          <a:rPr lang="zh-CN" altLang="en-US" sz="1600" i="1">
                            <a:latin typeface="Cambria Math" panose="02040503050406030204" pitchFamily="18" charset="0"/>
                          </a:rPr>
                        </m:ctrlPr>
                      </m:sSubPr>
                      <m:e>
                        <m:r>
                          <a:rPr lang="en-US" altLang="zh-CN" sz="1600" b="0" i="1" smtClean="0">
                            <a:latin typeface="Cambria Math" panose="02040503050406030204" pitchFamily="18" charset="0"/>
                          </a:rPr>
                          <m:t>𝑦</m:t>
                        </m:r>
                      </m:e>
                      <m:sub>
                        <m:r>
                          <a:rPr lang="en-US" altLang="zh-CN" sz="1600" i="1">
                            <a:latin typeface="Cambria Math" panose="02040503050406030204" pitchFamily="18" charset="0"/>
                          </a:rPr>
                          <m:t>1</m:t>
                        </m:r>
                      </m:sub>
                    </m:sSub>
                    <m:r>
                      <a:rPr lang="en-US" altLang="zh-CN" sz="1600" b="0" i="1" smtClean="0">
                        <a:latin typeface="Cambria Math" panose="02040503050406030204" pitchFamily="18" charset="0"/>
                      </a:rPr>
                      <m:t>)</m:t>
                    </m:r>
                  </m:oMath>
                </a14:m>
                <a:r>
                  <a:rPr lang="en-US" altLang="zh-CN" sz="1600" i="1" dirty="0">
                    <a:latin typeface="宋体" panose="02010600030101010101" pitchFamily="2" charset="-122"/>
                    <a:sym typeface="+mn-ea"/>
                  </a:rPr>
                  <a:t> </a:t>
                </a:r>
                <a:r>
                  <a:rPr lang="en-US" altLang="zh-CN" sz="1600" dirty="0">
                    <a:latin typeface="宋体" panose="02010600030101010101" pitchFamily="2" charset="-122"/>
                    <a:sym typeface="+mn-ea"/>
                  </a:rPr>
                  <a:t>and </a:t>
                </a:r>
                <a:r>
                  <a:rPr lang="en-US" altLang="zh-CN" sz="1600" dirty="0"/>
                  <a:t> </a:t>
                </a:r>
                <a14:m>
                  <m:oMath xmlns:m="http://schemas.openxmlformats.org/officeDocument/2006/math">
                    <m:r>
                      <a:rPr lang="en-US" altLang="zh-CN" sz="1600" i="1">
                        <a:latin typeface="Cambria Math" panose="02040503050406030204" pitchFamily="18" charset="0"/>
                      </a:rPr>
                      <m:t>(</m:t>
                    </m:r>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𝑥</m:t>
                        </m:r>
                      </m:e>
                      <m:sub>
                        <m:r>
                          <a:rPr lang="en-US" altLang="zh-CN" sz="1600" b="0" i="1" smtClean="0">
                            <a:latin typeface="Cambria Math" panose="02040503050406030204" pitchFamily="18" charset="0"/>
                          </a:rPr>
                          <m:t>2</m:t>
                        </m:r>
                      </m:sub>
                    </m:sSub>
                    <m:r>
                      <a:rPr lang="en-US" altLang="zh-CN" sz="1600" i="1">
                        <a:latin typeface="Cambria Math" panose="02040503050406030204" pitchFamily="18" charset="0"/>
                      </a:rPr>
                      <m:t>,</m:t>
                    </m:r>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𝑦</m:t>
                        </m:r>
                      </m:e>
                      <m:sub>
                        <m:r>
                          <a:rPr lang="en-US" altLang="zh-CN" sz="1600" b="0" i="1" smtClean="0">
                            <a:latin typeface="Cambria Math" panose="02040503050406030204" pitchFamily="18" charset="0"/>
                          </a:rPr>
                          <m:t>2</m:t>
                        </m:r>
                      </m:sub>
                    </m:sSub>
                    <m:r>
                      <a:rPr lang="en-US" altLang="zh-CN" sz="1600" i="1">
                        <a:latin typeface="Cambria Math" panose="02040503050406030204" pitchFamily="18" charset="0"/>
                      </a:rPr>
                      <m:t>)</m:t>
                    </m:r>
                  </m:oMath>
                </a14:m>
                <a:r>
                  <a:rPr lang="en-US" altLang="zh-CN" sz="1600" i="1" dirty="0">
                    <a:latin typeface="宋体" panose="02010600030101010101" pitchFamily="2" charset="-122"/>
                    <a:sym typeface="+mn-ea"/>
                  </a:rPr>
                  <a:t> </a:t>
                </a:r>
                <a:r>
                  <a:rPr lang="en-US" altLang="zh-CN" sz="1600" dirty="0">
                    <a:latin typeface="宋体" panose="02010600030101010101" pitchFamily="2" charset="-122"/>
                    <a:sym typeface="+mn-ea"/>
                  </a:rPr>
                  <a:t>and a distance function </a:t>
                </a:r>
                <a14:m>
                  <m:oMath xmlns:m="http://schemas.openxmlformats.org/officeDocument/2006/math">
                    <m:r>
                      <a:rPr lang="en-US" altLang="zh-CN" sz="1600" b="0" i="1" smtClean="0">
                        <a:latin typeface="Cambria Math" panose="02040503050406030204" pitchFamily="18" charset="0"/>
                      </a:rPr>
                      <m:t>𝑑</m:t>
                    </m:r>
                  </m:oMath>
                </a14:m>
                <a:r>
                  <a:rPr lang="en-US" altLang="zh-CN" sz="1600" dirty="0">
                    <a:latin typeface="宋体" panose="02010600030101010101" pitchFamily="2" charset="-122"/>
                    <a:sym typeface="+mn-ea"/>
                  </a:rPr>
                  <a:t> to measure the distance between two images.</a:t>
                </a:r>
              </a:p>
              <a:p>
                <a:pPr marL="0" indent="0">
                  <a:buNone/>
                </a:pPr>
                <a:endParaRPr lang="en-US" altLang="zh-CN" sz="1600"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If we were to assign a label to a query image </a:t>
                </a:r>
                <a14:m>
                  <m:oMath xmlns:m="http://schemas.openxmlformats.org/officeDocument/2006/math">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𝑥</m:t>
                        </m:r>
                      </m:e>
                      <m:sub>
                        <m:r>
                          <a:rPr lang="en-US" altLang="zh-CN" sz="1600" b="0" i="1" smtClean="0">
                            <a:latin typeface="Cambria Math" panose="02040503050406030204" pitchFamily="18" charset="0"/>
                          </a:rPr>
                          <m:t>3</m:t>
                        </m:r>
                      </m:sub>
                    </m:sSub>
                  </m:oMath>
                </a14:m>
                <a:r>
                  <a:rPr lang="en-US" altLang="zh-CN" sz="1600" dirty="0">
                    <a:latin typeface="宋体" panose="02010600030101010101" pitchFamily="2" charset="-122"/>
                    <a:sym typeface="+mn-ea"/>
                  </a:rPr>
                  <a:t>, we could compute the two distances </a:t>
                </a:r>
                <a14:m>
                  <m:oMath xmlns:m="http://schemas.openxmlformats.org/officeDocument/2006/math">
                    <m:r>
                      <a:rPr lang="en-US" altLang="zh-CN" sz="1600" b="0" i="1" smtClean="0">
                        <a:latin typeface="Cambria Math" panose="02040503050406030204" pitchFamily="18" charset="0"/>
                      </a:rPr>
                      <m:t>𝑑</m:t>
                    </m:r>
                    <m:r>
                      <a:rPr lang="en-US" altLang="zh-CN" sz="1600" i="1">
                        <a:latin typeface="Cambria Math" panose="02040503050406030204" pitchFamily="18" charset="0"/>
                      </a:rPr>
                      <m:t>(</m:t>
                    </m:r>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𝑥</m:t>
                        </m:r>
                      </m:e>
                      <m:sub>
                        <m:r>
                          <a:rPr lang="en-US" altLang="zh-CN" sz="1600" i="1">
                            <a:latin typeface="Cambria Math" panose="02040503050406030204" pitchFamily="18" charset="0"/>
                          </a:rPr>
                          <m:t>1</m:t>
                        </m:r>
                      </m:sub>
                    </m:sSub>
                    <m:r>
                      <a:rPr lang="en-US" altLang="zh-CN" sz="1600" i="1">
                        <a:latin typeface="Cambria Math" panose="02040503050406030204" pitchFamily="18" charset="0"/>
                      </a:rPr>
                      <m:t>,</m:t>
                    </m:r>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𝑦</m:t>
                        </m:r>
                      </m:e>
                      <m:sub>
                        <m:r>
                          <a:rPr lang="en-US" altLang="zh-CN" sz="1600" b="0" i="1" smtClean="0">
                            <a:latin typeface="Cambria Math" panose="02040503050406030204" pitchFamily="18" charset="0"/>
                          </a:rPr>
                          <m:t>3</m:t>
                        </m:r>
                      </m:sub>
                    </m:sSub>
                    <m:r>
                      <a:rPr lang="en-US" altLang="zh-CN" sz="1600" i="1">
                        <a:latin typeface="Cambria Math" panose="02040503050406030204" pitchFamily="18" charset="0"/>
                      </a:rPr>
                      <m:t>)</m:t>
                    </m:r>
                  </m:oMath>
                </a14:m>
                <a:r>
                  <a:rPr lang="en-US" altLang="zh-CN" sz="1600" i="1" dirty="0">
                    <a:latin typeface="宋体" panose="02010600030101010101" pitchFamily="2" charset="-122"/>
                    <a:sym typeface="+mn-ea"/>
                  </a:rPr>
                  <a:t> </a:t>
                </a:r>
                <a:r>
                  <a:rPr lang="en-US" altLang="zh-CN" sz="1600" dirty="0">
                    <a:latin typeface="宋体" panose="02010600030101010101" pitchFamily="2" charset="-122"/>
                    <a:sym typeface="+mn-ea"/>
                  </a:rPr>
                  <a:t>and </a:t>
                </a:r>
                <a14:m>
                  <m:oMath xmlns:m="http://schemas.openxmlformats.org/officeDocument/2006/math">
                    <m:r>
                      <a:rPr lang="en-US" altLang="zh-CN" sz="1600" i="1">
                        <a:latin typeface="Cambria Math" panose="02040503050406030204" pitchFamily="18" charset="0"/>
                      </a:rPr>
                      <m:t>𝑑</m:t>
                    </m:r>
                    <m:r>
                      <a:rPr lang="en-US" altLang="zh-CN" sz="1600" i="1">
                        <a:latin typeface="Cambria Math" panose="02040503050406030204" pitchFamily="18" charset="0"/>
                      </a:rPr>
                      <m:t>(</m:t>
                    </m:r>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𝑥</m:t>
                        </m:r>
                      </m:e>
                      <m:sub>
                        <m:r>
                          <a:rPr lang="en-US" altLang="zh-CN" sz="1600" b="0" i="1" smtClean="0">
                            <a:latin typeface="Cambria Math" panose="02040503050406030204" pitchFamily="18" charset="0"/>
                          </a:rPr>
                          <m:t>2</m:t>
                        </m:r>
                      </m:sub>
                    </m:sSub>
                    <m:r>
                      <a:rPr lang="en-US" altLang="zh-CN" sz="1600" i="1">
                        <a:latin typeface="Cambria Math" panose="02040503050406030204" pitchFamily="18" charset="0"/>
                      </a:rPr>
                      <m:t>,</m:t>
                    </m:r>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𝑦</m:t>
                        </m:r>
                      </m:e>
                      <m:sub>
                        <m:r>
                          <a:rPr lang="en-US" altLang="zh-CN" sz="1600" i="1">
                            <a:latin typeface="Cambria Math" panose="02040503050406030204" pitchFamily="18" charset="0"/>
                          </a:rPr>
                          <m:t>3</m:t>
                        </m:r>
                      </m:sub>
                    </m:sSub>
                    <m:r>
                      <a:rPr lang="en-US" altLang="zh-CN" sz="1600" i="1">
                        <a:latin typeface="Cambria Math" panose="02040503050406030204" pitchFamily="18" charset="0"/>
                      </a:rPr>
                      <m:t>)</m:t>
                    </m:r>
                  </m:oMath>
                </a14:m>
                <a:r>
                  <a:rPr lang="en-US" altLang="zh-CN" sz="1600" i="1" dirty="0">
                    <a:latin typeface="宋体" panose="02010600030101010101" pitchFamily="2" charset="-122"/>
                    <a:sym typeface="+mn-ea"/>
                  </a:rPr>
                  <a:t> </a:t>
                </a:r>
                <a:r>
                  <a:rPr lang="en-US" altLang="zh-CN" sz="1600" dirty="0">
                    <a:latin typeface="宋体" panose="02010600030101010101" pitchFamily="2" charset="-122"/>
                    <a:sym typeface="+mn-ea"/>
                  </a:rPr>
                  <a:t>and assign the label corresponding to the image with a shorter distance, which is also the key idea in nearest neighbors algorithms (k-</a:t>
                </a:r>
                <a:r>
                  <a:rPr lang="en-US" altLang="zh-CN" sz="1600" dirty="0" err="1">
                    <a:latin typeface="宋体" panose="02010600030101010101" pitchFamily="2" charset="-122"/>
                    <a:sym typeface="+mn-ea"/>
                  </a:rPr>
                  <a:t>NN</a:t>
                </a:r>
                <a:r>
                  <a:rPr lang="en-US" altLang="zh-CN" sz="1600" dirty="0">
                    <a:latin typeface="宋体" panose="02010600030101010101" pitchFamily="2" charset="-122"/>
                    <a:sym typeface="+mn-ea"/>
                  </a:rPr>
                  <a:t>). However, with high dimensional inputs such as images, we typically use an embedding function </a:t>
                </a:r>
                <a14:m>
                  <m:oMath xmlns:m="http://schemas.openxmlformats.org/officeDocument/2006/math">
                    <m:r>
                      <a:rPr lang="en-US" altLang="zh-CN" sz="1600" b="0" i="1" smtClean="0">
                        <a:latin typeface="Cambria Math" panose="02040503050406030204" pitchFamily="18" charset="0"/>
                      </a:rPr>
                      <m:t>𝑔</m:t>
                    </m:r>
                  </m:oMath>
                </a14:m>
                <a:r>
                  <a:rPr lang="en-US" altLang="zh-CN" sz="1600" dirty="0">
                    <a:latin typeface="宋体" panose="02010600030101010101" pitchFamily="2" charset="-122"/>
                    <a:sym typeface="+mn-ea"/>
                  </a:rPr>
                  <a:t> to transform the input to a lower dimension before computing the distances:</a:t>
                </a:r>
              </a:p>
            </p:txBody>
          </p:sp>
        </mc:Choice>
        <mc:Fallback xmlns="">
          <p:sp>
            <p:nvSpPr>
              <p:cNvPr id="8" name="内容占位符 2"/>
              <p:cNvSpPr>
                <a:spLocks noGrp="1" noRot="1" noChangeAspect="1" noMove="1" noResize="1" noEditPoints="1" noAdjustHandles="1" noChangeArrowheads="1" noChangeShapeType="1" noTextEdit="1"/>
              </p:cNvSpPr>
              <p:nvPr>
                <p:ph idx="1"/>
              </p:nvPr>
            </p:nvSpPr>
            <p:spPr>
              <a:xfrm>
                <a:off x="457200" y="1187450"/>
                <a:ext cx="8229600" cy="3760564"/>
              </a:xfrm>
              <a:blipFill rotWithShape="0">
                <a:blip r:embed="rId3"/>
                <a:stretch>
                  <a:fillRect l="-370" t="-486" r="-296"/>
                </a:stretch>
              </a:blipFill>
            </p:spPr>
            <p:txBody>
              <a:bodyPr/>
              <a:lstStyle/>
              <a:p>
                <a:r>
                  <a:rPr lang="zh-CN" altLang="en-US">
                    <a:noFill/>
                  </a:rPr>
                  <a:t> </a:t>
                </a:r>
              </a:p>
            </p:txBody>
          </p:sp>
        </mc:Fallback>
      </mc:AlternateContent>
      <p:pic>
        <p:nvPicPr>
          <p:cNvPr id="3" name="图片 2"/>
          <p:cNvPicPr>
            <a:picLocks noChangeAspect="1"/>
          </p:cNvPicPr>
          <p:nvPr/>
        </p:nvPicPr>
        <p:blipFill>
          <a:blip r:embed="rId4"/>
          <a:stretch>
            <a:fillRect/>
          </a:stretch>
        </p:blipFill>
        <p:spPr>
          <a:xfrm>
            <a:off x="3059832" y="4011910"/>
            <a:ext cx="2466975" cy="280035"/>
          </a:xfrm>
          <a:prstGeom prst="rect">
            <a:avLst/>
          </a:prstGeom>
        </p:spPr>
      </p:pic>
    </p:spTree>
    <p:extLst>
      <p:ext uri="{BB962C8B-B14F-4D97-AF65-F5344CB8AC3E}">
        <p14:creationId xmlns:p14="http://schemas.microsoft.com/office/powerpoint/2010/main" val="2281036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Metric-based Meta-Learning</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9" name="内容占位符 8"/>
          <p:cNvPicPr>
            <a:picLocks noGrp="1" noChangeAspect="1"/>
          </p:cNvPicPr>
          <p:nvPr>
            <p:ph idx="1"/>
          </p:nvPr>
        </p:nvPicPr>
        <p:blipFill>
          <a:blip r:embed="rId3"/>
          <a:stretch>
            <a:fillRect/>
          </a:stretch>
        </p:blipFill>
        <p:spPr>
          <a:xfrm>
            <a:off x="3779912" y="1275606"/>
            <a:ext cx="5040565" cy="2946159"/>
          </a:xfrm>
          <a:prstGeom prst="rect">
            <a:avLst/>
          </a:prstGeom>
        </p:spPr>
      </p:pic>
      <mc:AlternateContent xmlns:mc="http://schemas.openxmlformats.org/markup-compatibility/2006" xmlns:a14="http://schemas.microsoft.com/office/drawing/2010/main">
        <mc:Choice Requires="a14">
          <p:sp>
            <p:nvSpPr>
              <p:cNvPr id="8" name="内容占位符 2"/>
              <p:cNvSpPr txBox="1">
                <a:spLocks/>
              </p:cNvSpPr>
              <p:nvPr/>
            </p:nvSpPr>
            <p:spPr>
              <a:xfrm>
                <a:off x="457199" y="1187450"/>
                <a:ext cx="3106689" cy="37605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1600" dirty="0">
                    <a:latin typeface="宋体" panose="02010600030101010101" pitchFamily="2" charset="-122"/>
                    <a:sym typeface="+mn-ea"/>
                  </a:rPr>
                  <a:t>Therefore, the core idea behind metric-based few-shot learning is to leverage meta-learning architecture to either learn an embedding function </a:t>
                </a:r>
                <a14:m>
                  <m:oMath xmlns:m="http://schemas.openxmlformats.org/officeDocument/2006/math">
                    <m:r>
                      <a:rPr lang="en-US" altLang="zh-CN" sz="1600" b="0" i="1" smtClean="0">
                        <a:latin typeface="Cambria Math" panose="02040503050406030204" pitchFamily="18" charset="0"/>
                      </a:rPr>
                      <m:t>𝑔</m:t>
                    </m:r>
                    <m:r>
                      <a:rPr lang="en-US" altLang="zh-CN" sz="1600" i="1">
                        <a:latin typeface="Cambria Math" panose="02040503050406030204" pitchFamily="18" charset="0"/>
                      </a:rPr>
                      <m:t>(</m:t>
                    </m:r>
                    <m:r>
                      <a:rPr lang="en-US" altLang="zh-CN" sz="1600" b="0" i="1" smtClean="0">
                        <a:latin typeface="Cambria Math" panose="02040503050406030204" pitchFamily="18" charset="0"/>
                      </a:rPr>
                      <m:t>;</m:t>
                    </m:r>
                    <m:sSub>
                      <m:sSubPr>
                        <m:ctrlPr>
                          <a:rPr lang="zh-CN" altLang="en-US" sz="1600" i="1">
                            <a:latin typeface="Cambria Math" panose="02040503050406030204" pitchFamily="18" charset="0"/>
                          </a:rPr>
                        </m:ctrlPr>
                      </m:sSubPr>
                      <m:e>
                        <m:r>
                          <a:rPr lang="el-GR" altLang="zh-CN" sz="1600" i="1">
                            <a:latin typeface="Cambria Math" panose="02040503050406030204" pitchFamily="18" charset="0"/>
                            <a:sym typeface="+mn-ea"/>
                          </a:rPr>
                          <m:t>𝜃</m:t>
                        </m:r>
                      </m:e>
                      <m:sub>
                        <m:r>
                          <a:rPr lang="en-US" altLang="zh-CN" sz="1600" b="0" i="1" smtClean="0">
                            <a:latin typeface="Cambria Math" panose="02040503050406030204" pitchFamily="18" charset="0"/>
                          </a:rPr>
                          <m:t>1</m:t>
                        </m:r>
                      </m:sub>
                    </m:sSub>
                    <m:r>
                      <a:rPr lang="en-US" altLang="zh-CN" sz="1600" i="1">
                        <a:latin typeface="Cambria Math" panose="02040503050406030204" pitchFamily="18" charset="0"/>
                      </a:rPr>
                      <m:t>)</m:t>
                    </m:r>
                  </m:oMath>
                </a14:m>
                <a:r>
                  <a:rPr lang="en-US" altLang="zh-CN" sz="1600" i="1" dirty="0">
                    <a:latin typeface="宋体" panose="02010600030101010101" pitchFamily="2" charset="-122"/>
                    <a:sym typeface="+mn-ea"/>
                  </a:rPr>
                  <a:t> </a:t>
                </a:r>
                <a:r>
                  <a:rPr lang="en-US" altLang="zh-CN" sz="1600" dirty="0">
                    <a:latin typeface="宋体" panose="02010600030101010101" pitchFamily="2" charset="-122"/>
                    <a:sym typeface="+mn-ea"/>
                  </a:rPr>
                  <a:t>given a distance function </a:t>
                </a:r>
                <a14:m>
                  <m:oMath xmlns:m="http://schemas.openxmlformats.org/officeDocument/2006/math">
                    <m:r>
                      <a:rPr lang="en-US" altLang="zh-CN" sz="1600" b="0" i="1" smtClean="0">
                        <a:latin typeface="Cambria Math" panose="02040503050406030204" pitchFamily="18" charset="0"/>
                      </a:rPr>
                      <m:t>𝑑</m:t>
                    </m:r>
                  </m:oMath>
                </a14:m>
                <a:r>
                  <a:rPr lang="en-US" altLang="zh-CN" sz="1600" dirty="0">
                    <a:latin typeface="宋体" panose="02010600030101010101" pitchFamily="2" charset="-122"/>
                    <a:sym typeface="+mn-ea"/>
                  </a:rPr>
                  <a:t> (such as Euclidean distance) or to learn both the embedding function </a:t>
                </a:r>
                <a14:m>
                  <m:oMath xmlns:m="http://schemas.openxmlformats.org/officeDocument/2006/math">
                    <m:r>
                      <a:rPr lang="en-US" altLang="zh-CN" sz="1600" i="1">
                        <a:latin typeface="Cambria Math" panose="02040503050406030204" pitchFamily="18" charset="0"/>
                      </a:rPr>
                      <m:t>𝑔</m:t>
                    </m:r>
                    <m:r>
                      <a:rPr lang="en-US" altLang="zh-CN" sz="1600" i="1">
                        <a:latin typeface="Cambria Math" panose="02040503050406030204" pitchFamily="18" charset="0"/>
                      </a:rPr>
                      <m:t>(;</m:t>
                    </m:r>
                    <m:sSub>
                      <m:sSubPr>
                        <m:ctrlPr>
                          <a:rPr lang="zh-CN" altLang="en-US" sz="1600" i="1">
                            <a:latin typeface="Cambria Math" panose="02040503050406030204" pitchFamily="18" charset="0"/>
                          </a:rPr>
                        </m:ctrlPr>
                      </m:sSubPr>
                      <m:e>
                        <m:r>
                          <a:rPr lang="el-GR" altLang="zh-CN" sz="1600" i="1">
                            <a:latin typeface="Cambria Math" panose="02040503050406030204" pitchFamily="18" charset="0"/>
                            <a:sym typeface="+mn-ea"/>
                          </a:rPr>
                          <m:t>𝜃</m:t>
                        </m:r>
                      </m:e>
                      <m:sub>
                        <m:r>
                          <a:rPr lang="en-US" altLang="zh-CN" sz="1600" i="1">
                            <a:latin typeface="Cambria Math" panose="02040503050406030204" pitchFamily="18" charset="0"/>
                          </a:rPr>
                          <m:t>1</m:t>
                        </m:r>
                      </m:sub>
                    </m:sSub>
                    <m:r>
                      <a:rPr lang="en-US" altLang="zh-CN" sz="1600" i="1">
                        <a:latin typeface="Cambria Math" panose="02040503050406030204" pitchFamily="18" charset="0"/>
                      </a:rPr>
                      <m:t>)</m:t>
                    </m:r>
                  </m:oMath>
                </a14:m>
                <a:r>
                  <a:rPr lang="en-US" altLang="zh-CN" sz="1600" i="1" dirty="0">
                    <a:latin typeface="宋体" panose="02010600030101010101" pitchFamily="2" charset="-122"/>
                    <a:sym typeface="+mn-ea"/>
                  </a:rPr>
                  <a:t> </a:t>
                </a:r>
                <a:r>
                  <a:rPr lang="en-US" altLang="zh-CN" sz="1600" dirty="0">
                    <a:latin typeface="宋体" panose="02010600030101010101" pitchFamily="2" charset="-122"/>
                    <a:sym typeface="+mn-ea"/>
                  </a:rPr>
                  <a:t>and the distance function </a:t>
                </a:r>
                <a14:m>
                  <m:oMath xmlns:m="http://schemas.openxmlformats.org/officeDocument/2006/math">
                    <m:r>
                      <a:rPr lang="en-US" altLang="zh-CN" sz="1600" b="0" i="1" smtClean="0">
                        <a:latin typeface="Cambria Math" panose="02040503050406030204" pitchFamily="18" charset="0"/>
                      </a:rPr>
                      <m:t>𝑑</m:t>
                    </m:r>
                    <m:r>
                      <a:rPr lang="en-US" altLang="zh-CN" sz="1600" i="1">
                        <a:latin typeface="Cambria Math" panose="02040503050406030204" pitchFamily="18" charset="0"/>
                      </a:rPr>
                      <m:t>(;</m:t>
                    </m:r>
                    <m:sSub>
                      <m:sSubPr>
                        <m:ctrlPr>
                          <a:rPr lang="zh-CN" altLang="en-US" sz="1600" i="1">
                            <a:latin typeface="Cambria Math" panose="02040503050406030204" pitchFamily="18" charset="0"/>
                          </a:rPr>
                        </m:ctrlPr>
                      </m:sSubPr>
                      <m:e>
                        <m:r>
                          <a:rPr lang="el-GR" altLang="zh-CN" sz="1600" i="1">
                            <a:latin typeface="Cambria Math" panose="02040503050406030204" pitchFamily="18" charset="0"/>
                            <a:sym typeface="+mn-ea"/>
                          </a:rPr>
                          <m:t>𝜃</m:t>
                        </m:r>
                      </m:e>
                      <m:sub>
                        <m:r>
                          <a:rPr lang="en-US" altLang="zh-CN" sz="1600" b="0" i="1" smtClean="0">
                            <a:latin typeface="Cambria Math" panose="02040503050406030204" pitchFamily="18" charset="0"/>
                          </a:rPr>
                          <m:t>2</m:t>
                        </m:r>
                      </m:sub>
                    </m:sSub>
                    <m:r>
                      <a:rPr lang="en-US" altLang="zh-CN" sz="1600" i="1">
                        <a:latin typeface="Cambria Math" panose="02040503050406030204" pitchFamily="18" charset="0"/>
                      </a:rPr>
                      <m:t>)</m:t>
                    </m:r>
                  </m:oMath>
                </a14:m>
                <a:r>
                  <a:rPr lang="en-US" altLang="zh-CN" sz="1600" i="1" dirty="0">
                    <a:latin typeface="宋体" panose="02010600030101010101" pitchFamily="2" charset="-122"/>
                    <a:sym typeface="+mn-ea"/>
                  </a:rPr>
                  <a:t> </a:t>
                </a:r>
                <a:endParaRPr lang="en-US" altLang="zh-CN" sz="1600" dirty="0">
                  <a:latin typeface="宋体" panose="02010600030101010101" pitchFamily="2" charset="-122"/>
                  <a:sym typeface="+mn-ea"/>
                </a:endParaRPr>
              </a:p>
            </p:txBody>
          </p:sp>
        </mc:Choice>
        <mc:Fallback xmlns="">
          <p:sp>
            <p:nvSpPr>
              <p:cNvPr id="8" name="内容占位符 2"/>
              <p:cNvSpPr txBox="1">
                <a:spLocks noRot="1" noChangeAspect="1" noMove="1" noResize="1" noEditPoints="1" noAdjustHandles="1" noChangeArrowheads="1" noChangeShapeType="1" noTextEdit="1"/>
              </p:cNvSpPr>
              <p:nvPr/>
            </p:nvSpPr>
            <p:spPr>
              <a:xfrm>
                <a:off x="457199" y="1187450"/>
                <a:ext cx="3106689" cy="3760564"/>
              </a:xfrm>
              <a:prstGeom prst="rect">
                <a:avLst/>
              </a:prstGeom>
              <a:blipFill rotWithShape="0">
                <a:blip r:embed="rId4"/>
                <a:stretch>
                  <a:fillRect l="-980" t="-486" r="-235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8145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Metric-based Meta-Learning</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内容占位符 2"/>
              <p:cNvSpPr>
                <a:spLocks noGrp="1"/>
              </p:cNvSpPr>
              <p:nvPr>
                <p:ph idx="1"/>
              </p:nvPr>
            </p:nvSpPr>
            <p:spPr>
              <a:xfrm>
                <a:off x="457200" y="1187450"/>
                <a:ext cx="8398800" cy="3760564"/>
              </a:xfrm>
            </p:spPr>
            <p:txBody>
              <a:bodyPr>
                <a:normAutofit/>
              </a:bodyPr>
              <a:lstStyle/>
              <a:p>
                <a:pPr marL="0" indent="0">
                  <a:buNone/>
                </a:pPr>
                <a:r>
                  <a:rPr lang="en-US" altLang="zh-CN" sz="1600" b="1" dirty="0">
                    <a:latin typeface="宋体" panose="02010600030101010101" pitchFamily="2" charset="-122"/>
                    <a:sym typeface="+mn-ea"/>
                  </a:rPr>
                  <a:t>Prototypical Networks (</a:t>
                </a:r>
                <a:r>
                  <a:rPr lang="en-US" altLang="zh-CN" sz="1600" b="1" dirty="0" err="1">
                    <a:latin typeface="宋体" panose="02010600030101010101" pitchFamily="2" charset="-122"/>
                    <a:sym typeface="+mn-ea"/>
                  </a:rPr>
                  <a:t>ProtoNet</a:t>
                </a:r>
                <a:r>
                  <a:rPr lang="en-US" altLang="zh-CN" sz="1600" b="1" dirty="0">
                    <a:latin typeface="宋体" panose="02010600030101010101" pitchFamily="2" charset="-122"/>
                    <a:sym typeface="+mn-ea"/>
                  </a:rPr>
                  <a:t>)</a:t>
                </a:r>
                <a:endParaRPr lang="en-US" altLang="zh-CN" sz="1600"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Prototypical Networks use a 4-layer-CNN as an embedding function </a:t>
                </a:r>
                <a14:m>
                  <m:oMath xmlns:m="http://schemas.openxmlformats.org/officeDocument/2006/math">
                    <m:sSub>
                      <m:sSubPr>
                        <m:ctrlPr>
                          <a:rPr lang="zh-CN" altLang="en-US" sz="1600" i="1">
                            <a:latin typeface="Cambria Math" panose="02040503050406030204" pitchFamily="18" charset="0"/>
                          </a:rPr>
                        </m:ctrlPr>
                      </m:sSubPr>
                      <m:e>
                        <m:r>
                          <a:rPr lang="en-US" altLang="zh-CN" sz="1600" b="0" i="1" smtClean="0">
                            <a:latin typeface="Cambria Math" panose="02040503050406030204" pitchFamily="18" charset="0"/>
                            <a:sym typeface="+mn-ea"/>
                          </a:rPr>
                          <m:t>𝑔</m:t>
                        </m:r>
                      </m:e>
                      <m:sub>
                        <m:sSub>
                          <m:sSubPr>
                            <m:ctrlPr>
                              <a:rPr lang="zh-CN" altLang="en-US" sz="1600" i="1">
                                <a:latin typeface="Cambria Math" panose="02040503050406030204" pitchFamily="18" charset="0"/>
                              </a:rPr>
                            </m:ctrlPr>
                          </m:sSubPr>
                          <m:e>
                            <m:r>
                              <a:rPr lang="el-GR" altLang="zh-CN" sz="1600" i="1">
                                <a:latin typeface="Cambria Math" panose="02040503050406030204" pitchFamily="18" charset="0"/>
                                <a:sym typeface="+mn-ea"/>
                              </a:rPr>
                              <m:t>𝜃</m:t>
                            </m:r>
                          </m:e>
                          <m:sub>
                            <m:r>
                              <a:rPr lang="en-US" altLang="zh-CN" sz="1600" i="1">
                                <a:latin typeface="Cambria Math" panose="02040503050406030204" pitchFamily="18" charset="0"/>
                              </a:rPr>
                              <m:t>1</m:t>
                            </m:r>
                          </m:sub>
                        </m:sSub>
                      </m:sub>
                    </m:sSub>
                  </m:oMath>
                </a14:m>
                <a:r>
                  <a:rPr lang="en-US" altLang="zh-CN" sz="1600" dirty="0">
                    <a:latin typeface="宋体" panose="02010600030101010101" pitchFamily="2" charset="-122"/>
                    <a:sym typeface="+mn-ea"/>
                  </a:rPr>
                  <a:t>. A prototype for each class is defined by taking an average of embedding vectors obtained from the support images belonging to that class.</a:t>
                </a:r>
              </a:p>
              <a:p>
                <a:pPr marL="0" indent="0">
                  <a:buNone/>
                </a:pPr>
                <a:endParaRPr lang="en-US" altLang="zh-CN" sz="1600" dirty="0">
                  <a:latin typeface="宋体" panose="02010600030101010101" pitchFamily="2" charset="-122"/>
                  <a:sym typeface="+mn-ea"/>
                </a:endParaRPr>
              </a:p>
              <a:p>
                <a:pPr marL="0" indent="0">
                  <a:buNone/>
                </a:pPr>
                <a:endParaRPr lang="en-US" altLang="zh-CN" sz="1600" dirty="0">
                  <a:latin typeface="宋体" panose="02010600030101010101" pitchFamily="2" charset="-122"/>
                  <a:sym typeface="+mn-ea"/>
                </a:endParaRPr>
              </a:p>
              <a:p>
                <a:pPr marL="0" indent="0">
                  <a:buNone/>
                </a:pPr>
                <a:endParaRPr lang="en-US" altLang="zh-CN" sz="1600" dirty="0">
                  <a:latin typeface="宋体" panose="02010600030101010101" pitchFamily="2" charset="-122"/>
                  <a:sym typeface="+mn-ea"/>
                </a:endParaRPr>
              </a:p>
              <a:p>
                <a:pPr marL="0" indent="0">
                  <a:buNone/>
                </a:pPr>
                <a:endParaRPr lang="en-US" altLang="zh-CN" sz="1600" dirty="0">
                  <a:latin typeface="宋体" panose="02010600030101010101" pitchFamily="2" charset="-122"/>
                  <a:sym typeface="+mn-ea"/>
                </a:endParaRPr>
              </a:p>
            </p:txBody>
          </p:sp>
        </mc:Choice>
        <mc:Fallback xmlns="">
          <p:sp>
            <p:nvSpPr>
              <p:cNvPr id="10" name="内容占位符 2"/>
              <p:cNvSpPr>
                <a:spLocks noGrp="1" noRot="1" noChangeAspect="1" noMove="1" noResize="1" noEditPoints="1" noAdjustHandles="1" noChangeArrowheads="1" noChangeShapeType="1" noTextEdit="1"/>
              </p:cNvSpPr>
              <p:nvPr>
                <p:ph idx="1"/>
              </p:nvPr>
            </p:nvSpPr>
            <p:spPr>
              <a:xfrm>
                <a:off x="457200" y="1187450"/>
                <a:ext cx="8398800" cy="3760564"/>
              </a:xfrm>
              <a:blipFill rotWithShape="0">
                <a:blip r:embed="rId3"/>
                <a:stretch>
                  <a:fillRect l="-363" t="-486" r="-1379"/>
                </a:stretch>
              </a:blipFill>
            </p:spPr>
            <p:txBody>
              <a:bodyPr/>
              <a:lstStyle/>
              <a:p>
                <a:r>
                  <a:rPr lang="zh-CN" altLang="en-US">
                    <a:noFill/>
                  </a:rPr>
                  <a:t> </a:t>
                </a:r>
              </a:p>
            </p:txBody>
          </p:sp>
        </mc:Fallback>
      </mc:AlternateContent>
      <p:pic>
        <p:nvPicPr>
          <p:cNvPr id="5" name="图片 4"/>
          <p:cNvPicPr>
            <a:picLocks noChangeAspect="1"/>
          </p:cNvPicPr>
          <p:nvPr/>
        </p:nvPicPr>
        <p:blipFill>
          <a:blip r:embed="rId4"/>
          <a:stretch>
            <a:fillRect/>
          </a:stretch>
        </p:blipFill>
        <p:spPr>
          <a:xfrm>
            <a:off x="1727688" y="2643758"/>
            <a:ext cx="5616624" cy="2219594"/>
          </a:xfrm>
          <a:prstGeom prst="rect">
            <a:avLst/>
          </a:prstGeom>
        </p:spPr>
      </p:pic>
    </p:spTree>
    <p:extLst>
      <p:ext uri="{BB962C8B-B14F-4D97-AF65-F5344CB8AC3E}">
        <p14:creationId xmlns:p14="http://schemas.microsoft.com/office/powerpoint/2010/main" val="1560753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Metric-based Meta-Learning</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内容占位符 2"/>
              <p:cNvSpPr>
                <a:spLocks noGrp="1"/>
              </p:cNvSpPr>
              <p:nvPr>
                <p:ph idx="1"/>
              </p:nvPr>
            </p:nvSpPr>
            <p:spPr>
              <a:xfrm>
                <a:off x="457200" y="1187450"/>
                <a:ext cx="8398800" cy="3760564"/>
              </a:xfrm>
            </p:spPr>
            <p:txBody>
              <a:bodyPr>
                <a:normAutofit/>
              </a:bodyPr>
              <a:lstStyle/>
              <a:p>
                <a:pPr marL="0" indent="0">
                  <a:buNone/>
                </a:pPr>
                <a:r>
                  <a:rPr lang="en-US" altLang="zh-CN" sz="1600" b="1" dirty="0">
                    <a:latin typeface="宋体" panose="02010600030101010101" pitchFamily="2" charset="-122"/>
                    <a:sym typeface="+mn-ea"/>
                  </a:rPr>
                  <a:t>Prototypical Networks (</a:t>
                </a:r>
                <a:r>
                  <a:rPr lang="en-US" altLang="zh-CN" sz="1600" b="1" dirty="0" err="1">
                    <a:latin typeface="宋体" panose="02010600030101010101" pitchFamily="2" charset="-122"/>
                    <a:sym typeface="+mn-ea"/>
                  </a:rPr>
                  <a:t>ProtoNet</a:t>
                </a:r>
                <a:r>
                  <a:rPr lang="en-US" altLang="zh-CN" sz="1600" b="1" dirty="0">
                    <a:latin typeface="宋体" panose="02010600030101010101" pitchFamily="2" charset="-122"/>
                    <a:sym typeface="+mn-ea"/>
                  </a:rPr>
                  <a:t>)</a:t>
                </a:r>
              </a:p>
              <a:p>
                <a:pPr marL="0" indent="0">
                  <a:buNone/>
                </a:pPr>
                <a:r>
                  <a:rPr lang="en-US" altLang="zh-CN" sz="1600" dirty="0">
                    <a:latin typeface="宋体" panose="02010600030101010101" pitchFamily="2" charset="-122"/>
                    <a:sym typeface="+mn-ea"/>
                  </a:rPr>
                  <a:t>The similarity is measured by calculating the squared Euclidean distance between the query’s embedding and each class prototype. The output probability over classes is calculated by taking a </a:t>
                </a:r>
                <a:r>
                  <a:rPr lang="en-US" altLang="zh-CN" sz="1600" dirty="0" err="1">
                    <a:latin typeface="宋体" panose="02010600030101010101" pitchFamily="2" charset="-122"/>
                    <a:sym typeface="+mn-ea"/>
                  </a:rPr>
                  <a:t>softmax</a:t>
                </a:r>
                <a:r>
                  <a:rPr lang="en-US" altLang="zh-CN" sz="1600" dirty="0">
                    <a:latin typeface="宋体" panose="02010600030101010101" pitchFamily="2" charset="-122"/>
                    <a:sym typeface="+mn-ea"/>
                  </a:rPr>
                  <a:t> over the negative distances:</a:t>
                </a:r>
              </a:p>
              <a:p>
                <a:pPr marL="0" indent="0">
                  <a:buNone/>
                </a:pPr>
                <a:endParaRPr lang="en-US" altLang="zh-CN" sz="1600" dirty="0">
                  <a:latin typeface="宋体" panose="02010600030101010101" pitchFamily="2" charset="-122"/>
                  <a:sym typeface="+mn-ea"/>
                </a:endParaRPr>
              </a:p>
              <a:p>
                <a:pPr marL="0" indent="0">
                  <a:buNone/>
                </a:pPr>
                <a:endParaRPr lang="en-US" altLang="zh-CN" sz="1600" dirty="0">
                  <a:latin typeface="宋体" panose="02010600030101010101" pitchFamily="2" charset="-122"/>
                  <a:sym typeface="+mn-ea"/>
                </a:endParaRPr>
              </a:p>
              <a:p>
                <a:pPr marL="0" indent="0">
                  <a:buNone/>
                </a:pPr>
                <a:endParaRPr lang="en-US" altLang="zh-CN" sz="1600"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The loss </a:t>
                </a:r>
                <a14:m>
                  <m:oMath xmlns:m="http://schemas.openxmlformats.org/officeDocument/2006/math">
                    <m:r>
                      <a:rPr lang="en-US" altLang="zh-CN" sz="1600" b="0" i="1" smtClean="0">
                        <a:latin typeface="Cambria Math" panose="02040503050406030204" pitchFamily="18" charset="0"/>
                        <a:sym typeface="+mn-ea"/>
                      </a:rPr>
                      <m:t>𝐿</m:t>
                    </m:r>
                  </m:oMath>
                </a14:m>
                <a:r>
                  <a:rPr lang="en-US" altLang="zh-CN" sz="1600" dirty="0">
                    <a:latin typeface="宋体" panose="02010600030101010101" pitchFamily="2" charset="-122"/>
                    <a:sym typeface="+mn-ea"/>
                  </a:rPr>
                  <a:t> is given by the negative log-likelihood of the correct class:</a:t>
                </a:r>
              </a:p>
              <a:p>
                <a:pPr marL="0" indent="0">
                  <a:buNone/>
                </a:pPr>
                <a:endParaRPr lang="en-US" altLang="zh-CN" sz="1600" dirty="0">
                  <a:latin typeface="宋体" panose="02010600030101010101" pitchFamily="2" charset="-122"/>
                  <a:sym typeface="+mn-ea"/>
                </a:endParaRPr>
              </a:p>
              <a:p>
                <a:pPr marL="0" indent="0">
                  <a:buNone/>
                </a:pPr>
                <a:endParaRPr lang="en-US" altLang="zh-CN" sz="1600" dirty="0">
                  <a:latin typeface="宋体" panose="02010600030101010101" pitchFamily="2" charset="-122"/>
                  <a:sym typeface="+mn-ea"/>
                </a:endParaRPr>
              </a:p>
            </p:txBody>
          </p:sp>
        </mc:Choice>
        <mc:Fallback xmlns="">
          <p:sp>
            <p:nvSpPr>
              <p:cNvPr id="10" name="内容占位符 2"/>
              <p:cNvSpPr>
                <a:spLocks noGrp="1" noRot="1" noChangeAspect="1" noMove="1" noResize="1" noEditPoints="1" noAdjustHandles="1" noChangeArrowheads="1" noChangeShapeType="1" noTextEdit="1"/>
              </p:cNvSpPr>
              <p:nvPr>
                <p:ph idx="1"/>
              </p:nvPr>
            </p:nvSpPr>
            <p:spPr>
              <a:xfrm>
                <a:off x="457200" y="1187450"/>
                <a:ext cx="8398800" cy="3760564"/>
              </a:xfrm>
              <a:blipFill>
                <a:blip r:embed="rId3"/>
                <a:stretch>
                  <a:fillRect l="-363" t="-486" r="-508"/>
                </a:stretch>
              </a:blipFill>
            </p:spPr>
            <p:txBody>
              <a:bodyPr/>
              <a:lstStyle/>
              <a:p>
                <a:r>
                  <a:rPr lang="zh-CN" altLang="en-US">
                    <a:noFill/>
                  </a:rPr>
                  <a:t> </a:t>
                </a:r>
              </a:p>
            </p:txBody>
          </p:sp>
        </mc:Fallback>
      </mc:AlternateContent>
      <p:pic>
        <p:nvPicPr>
          <p:cNvPr id="2" name="图片 1"/>
          <p:cNvPicPr>
            <a:picLocks noChangeAspect="1"/>
          </p:cNvPicPr>
          <p:nvPr/>
        </p:nvPicPr>
        <p:blipFill>
          <a:blip r:embed="rId4"/>
          <a:stretch>
            <a:fillRect/>
          </a:stretch>
        </p:blipFill>
        <p:spPr>
          <a:xfrm>
            <a:off x="1979712" y="2371988"/>
            <a:ext cx="5291882" cy="674888"/>
          </a:xfrm>
          <a:prstGeom prst="rect">
            <a:avLst/>
          </a:prstGeom>
        </p:spPr>
      </p:pic>
      <p:pic>
        <p:nvPicPr>
          <p:cNvPr id="3" name="图片 2"/>
          <p:cNvPicPr>
            <a:picLocks noChangeAspect="1"/>
          </p:cNvPicPr>
          <p:nvPr/>
        </p:nvPicPr>
        <p:blipFill>
          <a:blip r:embed="rId5"/>
          <a:stretch>
            <a:fillRect/>
          </a:stretch>
        </p:blipFill>
        <p:spPr>
          <a:xfrm>
            <a:off x="3203848" y="3576785"/>
            <a:ext cx="2388870" cy="301752"/>
          </a:xfrm>
          <a:prstGeom prst="rect">
            <a:avLst/>
          </a:prstGeom>
        </p:spPr>
      </p:pic>
    </p:spTree>
    <p:extLst>
      <p:ext uri="{BB962C8B-B14F-4D97-AF65-F5344CB8AC3E}">
        <p14:creationId xmlns:p14="http://schemas.microsoft.com/office/powerpoint/2010/main" val="189462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Metric-based Meta-Learning</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内容占位符 2"/>
          <p:cNvSpPr>
            <a:spLocks noGrp="1"/>
          </p:cNvSpPr>
          <p:nvPr>
            <p:ph idx="1"/>
          </p:nvPr>
        </p:nvSpPr>
        <p:spPr>
          <a:xfrm>
            <a:off x="457200" y="1187450"/>
            <a:ext cx="8398800" cy="3760564"/>
          </a:xfrm>
        </p:spPr>
        <p:txBody>
          <a:bodyPr>
            <a:normAutofit/>
          </a:bodyPr>
          <a:lstStyle/>
          <a:p>
            <a:pPr marL="0" indent="0">
              <a:buNone/>
            </a:pPr>
            <a:r>
              <a:rPr lang="en-US" altLang="zh-CN" sz="1600" b="1" dirty="0">
                <a:latin typeface="宋体" panose="02010600030101010101" pitchFamily="2" charset="-122"/>
                <a:sym typeface="+mn-ea"/>
              </a:rPr>
              <a:t>Prototypical Networks (</a:t>
            </a:r>
            <a:r>
              <a:rPr lang="en-US" altLang="zh-CN" sz="1600" b="1" dirty="0" err="1">
                <a:latin typeface="宋体" panose="02010600030101010101" pitchFamily="2" charset="-122"/>
                <a:sym typeface="+mn-ea"/>
              </a:rPr>
              <a:t>ProtoNet</a:t>
            </a:r>
            <a:r>
              <a:rPr lang="en-US" altLang="zh-CN" sz="1600" b="1" dirty="0">
                <a:latin typeface="宋体" panose="02010600030101010101" pitchFamily="2" charset="-122"/>
                <a:sym typeface="+mn-ea"/>
              </a:rPr>
              <a:t>)</a:t>
            </a:r>
          </a:p>
          <a:p>
            <a:pPr marL="0" indent="0">
              <a:buNone/>
            </a:pPr>
            <a:endParaRPr lang="en-US" altLang="zh-CN" sz="1600" dirty="0">
              <a:latin typeface="宋体" panose="02010600030101010101" pitchFamily="2" charset="-122"/>
              <a:sym typeface="+mn-ea"/>
            </a:endParaRPr>
          </a:p>
          <a:p>
            <a:pPr marL="0" indent="0">
              <a:buNone/>
            </a:pPr>
            <a:endParaRPr lang="en-US" altLang="zh-CN" sz="1600" dirty="0">
              <a:latin typeface="宋体" panose="02010600030101010101" pitchFamily="2" charset="-122"/>
              <a:sym typeface="+mn-ea"/>
            </a:endParaRPr>
          </a:p>
        </p:txBody>
      </p:sp>
      <p:pic>
        <p:nvPicPr>
          <p:cNvPr id="8" name="图片 7"/>
          <p:cNvPicPr>
            <a:picLocks noChangeAspect="1"/>
          </p:cNvPicPr>
          <p:nvPr/>
        </p:nvPicPr>
        <p:blipFill>
          <a:blip r:embed="rId3"/>
          <a:stretch>
            <a:fillRect/>
          </a:stretch>
        </p:blipFill>
        <p:spPr>
          <a:xfrm>
            <a:off x="1788547" y="1581029"/>
            <a:ext cx="5494905" cy="3548194"/>
          </a:xfrm>
          <a:prstGeom prst="rect">
            <a:avLst/>
          </a:prstGeom>
        </p:spPr>
      </p:pic>
    </p:spTree>
    <p:extLst>
      <p:ext uri="{BB962C8B-B14F-4D97-AF65-F5344CB8AC3E}">
        <p14:creationId xmlns:p14="http://schemas.microsoft.com/office/powerpoint/2010/main" val="801277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Model-based Meta-Learning</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内容占位符 2"/>
              <p:cNvSpPr>
                <a:spLocks noGrp="1"/>
              </p:cNvSpPr>
              <p:nvPr>
                <p:ph idx="1"/>
              </p:nvPr>
            </p:nvSpPr>
            <p:spPr>
              <a:xfrm>
                <a:off x="457200" y="1635646"/>
                <a:ext cx="8229600" cy="1600323"/>
              </a:xfrm>
            </p:spPr>
            <p:txBody>
              <a:bodyPr>
                <a:noAutofit/>
              </a:bodyPr>
              <a:lstStyle/>
              <a:p>
                <a:pPr marL="0" indent="0">
                  <a:buNone/>
                </a:pPr>
                <a:r>
                  <a:rPr lang="en-US" altLang="zh-CN" sz="1600" dirty="0">
                    <a:latin typeface="宋体" panose="02010600030101010101" pitchFamily="2" charset="-122"/>
                    <a:sym typeface="+mn-ea"/>
                  </a:rPr>
                  <a:t>Model-based meta-learning methods makes no assumption on the form of </a:t>
                </a:r>
                <a14:m>
                  <m:oMath xmlns:m="http://schemas.openxmlformats.org/officeDocument/2006/math">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𝑃</m:t>
                        </m:r>
                      </m:e>
                      <m:sub>
                        <m:r>
                          <a:rPr lang="el-GR" altLang="zh-CN" sz="1600" i="1">
                            <a:latin typeface="Cambria Math" panose="02040503050406030204" pitchFamily="18" charset="0"/>
                            <a:sym typeface="+mn-ea"/>
                          </a:rPr>
                          <m:t>𝜃</m:t>
                        </m:r>
                      </m:sub>
                    </m:sSub>
                    <m:r>
                      <a:rPr lang="en-US" altLang="zh-CN" sz="1600" i="1">
                        <a:latin typeface="Cambria Math" panose="02040503050406030204" pitchFamily="18" charset="0"/>
                      </a:rPr>
                      <m:t>(</m:t>
                    </m:r>
                    <m:r>
                      <a:rPr lang="en-US" altLang="zh-CN" sz="1600" i="1">
                        <a:latin typeface="Cambria Math" panose="02040503050406030204" pitchFamily="18" charset="0"/>
                      </a:rPr>
                      <m:t>𝑦</m:t>
                    </m:r>
                    <m:r>
                      <a:rPr lang="en-US" altLang="zh-CN" sz="1600" i="1">
                        <a:latin typeface="Cambria Math" panose="02040503050406030204" pitchFamily="18" charset="0"/>
                      </a:rPr>
                      <m:t>|</m:t>
                    </m:r>
                    <m:r>
                      <a:rPr lang="en-US" altLang="zh-CN" sz="1600" i="1">
                        <a:latin typeface="Cambria Math" panose="02040503050406030204" pitchFamily="18" charset="0"/>
                      </a:rPr>
                      <m:t>𝑥</m:t>
                    </m:r>
                    <m:r>
                      <a:rPr lang="en-US" altLang="zh-CN" sz="1600" i="1">
                        <a:latin typeface="Cambria Math" panose="02040503050406030204" pitchFamily="18" charset="0"/>
                      </a:rPr>
                      <m:t>)</m:t>
                    </m:r>
                  </m:oMath>
                </a14:m>
                <a:r>
                  <a:rPr lang="en-US" altLang="zh-CN" sz="1600" dirty="0">
                    <a:latin typeface="宋体" panose="02010600030101010101" pitchFamily="2" charset="-122"/>
                    <a:sym typeface="+mn-ea"/>
                  </a:rPr>
                  <a:t>. Rather it involves model architectures specifically tailored for fast learning. </a:t>
                </a:r>
              </a:p>
              <a:p>
                <a:pPr marL="0" indent="0">
                  <a:buNone/>
                </a:pPr>
                <a:endParaRPr lang="en-US" altLang="zh-CN" sz="1600"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Based on the kind of model architecture (</a:t>
                </a:r>
                <a14:m>
                  <m:oMath xmlns:m="http://schemas.openxmlformats.org/officeDocument/2006/math">
                    <m:sSub>
                      <m:sSubPr>
                        <m:ctrlPr>
                          <a:rPr lang="zh-CN" altLang="en-US" sz="1600" i="1">
                            <a:latin typeface="Cambria Math" panose="02040503050406030204" pitchFamily="18" charset="0"/>
                          </a:rPr>
                        </m:ctrlPr>
                      </m:sSubPr>
                      <m:e>
                        <m:r>
                          <a:rPr lang="en-US" altLang="zh-CN" sz="1600" b="0" i="1" smtClean="0">
                            <a:latin typeface="Cambria Math" panose="02040503050406030204" pitchFamily="18" charset="0"/>
                          </a:rPr>
                          <m:t>𝑓</m:t>
                        </m:r>
                      </m:e>
                      <m:sub>
                        <m:r>
                          <a:rPr lang="el-GR" altLang="zh-CN" sz="1600" i="1">
                            <a:latin typeface="Cambria Math" panose="02040503050406030204" pitchFamily="18" charset="0"/>
                            <a:sym typeface="+mn-ea"/>
                          </a:rPr>
                          <m:t>𝜃</m:t>
                        </m:r>
                      </m:sub>
                    </m:sSub>
                  </m:oMath>
                </a14:m>
                <a:r>
                  <a:rPr lang="en-US" altLang="zh-CN" sz="1600" dirty="0">
                    <a:latin typeface="宋体" panose="02010600030101010101" pitchFamily="2" charset="-122"/>
                    <a:sym typeface="+mn-ea"/>
                  </a:rPr>
                  <a:t>), these methods are further categorized into </a:t>
                </a:r>
                <a:r>
                  <a:rPr lang="en-US" altLang="zh-CN" sz="1600" b="1" dirty="0">
                    <a:latin typeface="宋体" panose="02010600030101010101" pitchFamily="2" charset="-122"/>
                    <a:sym typeface="+mn-ea"/>
                  </a:rPr>
                  <a:t>memory-based, rapid-adaptation-based and miscellaneous models</a:t>
                </a:r>
                <a:r>
                  <a:rPr lang="en-US" altLang="zh-CN" sz="1600" dirty="0">
                    <a:latin typeface="宋体" panose="02010600030101010101" pitchFamily="2" charset="-122"/>
                    <a:sym typeface="+mn-ea"/>
                  </a:rPr>
                  <a:t>.</a:t>
                </a:r>
              </a:p>
            </p:txBody>
          </p:sp>
        </mc:Choice>
        <mc:Fallback xmlns="">
          <p:sp>
            <p:nvSpPr>
              <p:cNvPr id="8" name="内容占位符 2"/>
              <p:cNvSpPr>
                <a:spLocks noGrp="1" noRot="1" noChangeAspect="1" noMove="1" noResize="1" noEditPoints="1" noAdjustHandles="1" noChangeArrowheads="1" noChangeShapeType="1" noTextEdit="1"/>
              </p:cNvSpPr>
              <p:nvPr>
                <p:ph idx="1"/>
              </p:nvPr>
            </p:nvSpPr>
            <p:spPr>
              <a:xfrm>
                <a:off x="457200" y="1635646"/>
                <a:ext cx="8229600" cy="1600323"/>
              </a:xfrm>
              <a:blipFill>
                <a:blip r:embed="rId3"/>
                <a:stretch>
                  <a:fillRect l="-370" t="-1521" r="-13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71533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Model-based Meta-Learning - MANN</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内容占位符 2"/>
          <p:cNvSpPr>
            <a:spLocks noGrp="1"/>
          </p:cNvSpPr>
          <p:nvPr>
            <p:ph idx="1"/>
          </p:nvPr>
        </p:nvSpPr>
        <p:spPr>
          <a:xfrm>
            <a:off x="457200" y="1187450"/>
            <a:ext cx="8398800" cy="3760564"/>
          </a:xfrm>
        </p:spPr>
        <p:txBody>
          <a:bodyPr>
            <a:normAutofit/>
          </a:bodyPr>
          <a:lstStyle/>
          <a:p>
            <a:pPr marL="0" indent="0">
              <a:buNone/>
            </a:pPr>
            <a:r>
              <a:rPr lang="en-US" altLang="zh-CN" sz="1600" b="1" dirty="0">
                <a:latin typeface="宋体" panose="02010600030101010101" pitchFamily="2" charset="-122"/>
                <a:sym typeface="+mn-ea"/>
              </a:rPr>
              <a:t>Memory Augmented Neural Networks (MANN)</a:t>
            </a:r>
          </a:p>
          <a:p>
            <a:pPr marL="0" indent="0">
              <a:buNone/>
            </a:pPr>
            <a:r>
              <a:rPr lang="en-US" altLang="zh-CN" sz="1600" dirty="0">
                <a:latin typeface="宋体" panose="02010600030101010101" pitchFamily="2" charset="-122"/>
                <a:sym typeface="+mn-ea"/>
              </a:rPr>
              <a:t>Memory Augmented Neural Networks (MANN) use a modified Neural Turing Machine (</a:t>
            </a:r>
            <a:r>
              <a:rPr lang="en-US" altLang="zh-CN" sz="1600" dirty="0" err="1">
                <a:latin typeface="宋体" panose="02010600030101010101" pitchFamily="2" charset="-122"/>
                <a:sym typeface="+mn-ea"/>
              </a:rPr>
              <a:t>NTM</a:t>
            </a:r>
            <a:r>
              <a:rPr lang="en-US" altLang="zh-CN" sz="1600" dirty="0">
                <a:latin typeface="宋体" panose="02010600030101010101" pitchFamily="2" charset="-122"/>
                <a:sym typeface="+mn-ea"/>
              </a:rPr>
              <a:t>) to rapidly assimilate new data into memory and leverage this data to make accurate predictions after only a few samples.</a:t>
            </a:r>
          </a:p>
          <a:p>
            <a:pPr marL="0" indent="0">
              <a:buNone/>
            </a:pPr>
            <a:endParaRPr lang="en-US" altLang="zh-CN" sz="1600" dirty="0">
              <a:latin typeface="宋体" panose="02010600030101010101" pitchFamily="2" charset="-122"/>
              <a:sym typeface="+mn-ea"/>
            </a:endParaRPr>
          </a:p>
          <a:p>
            <a:pPr marL="0" indent="0">
              <a:buNone/>
            </a:pPr>
            <a:r>
              <a:rPr lang="en-US" altLang="zh-CN" sz="1600" b="1" dirty="0">
                <a:latin typeface="宋体" panose="02010600030101010101" pitchFamily="2" charset="-122"/>
                <a:sym typeface="+mn-ea"/>
              </a:rPr>
              <a:t>Neural Turing Machine</a:t>
            </a:r>
          </a:p>
          <a:p>
            <a:pPr marL="0" indent="0">
              <a:buNone/>
            </a:pPr>
            <a:r>
              <a:rPr lang="en-US" altLang="zh-CN" sz="1600" dirty="0">
                <a:latin typeface="宋体" panose="02010600030101010101" pitchFamily="2" charset="-122"/>
                <a:sym typeface="+mn-ea"/>
              </a:rPr>
              <a:t>A Neural Turing Machine (</a:t>
            </a:r>
            <a:r>
              <a:rPr lang="en-US" altLang="zh-CN" sz="1600" dirty="0" err="1">
                <a:latin typeface="宋体" panose="02010600030101010101" pitchFamily="2" charset="-122"/>
                <a:sym typeface="+mn-ea"/>
              </a:rPr>
              <a:t>NTM</a:t>
            </a:r>
            <a:r>
              <a:rPr lang="en-US" altLang="zh-CN" sz="1600" dirty="0">
                <a:latin typeface="宋体" panose="02010600030101010101" pitchFamily="2" charset="-122"/>
                <a:sym typeface="+mn-ea"/>
              </a:rPr>
              <a:t>) couples a controller neural network with external memory storage. Like most neural networks, the controller interacts with the external world via input and output vectors. Unlike standard networks, the controller also learns to read and write memory rows by soft attention, while the memory serves as a knowledge repository. The attention weights are generated by its addressing mechanism.</a:t>
            </a:r>
          </a:p>
          <a:p>
            <a:pPr marL="0" indent="0">
              <a:buNone/>
            </a:pPr>
            <a:endParaRPr lang="en-US" altLang="zh-CN" sz="1600" dirty="0">
              <a:latin typeface="宋体" panose="02010600030101010101" pitchFamily="2" charset="-122"/>
              <a:sym typeface="+mn-ea"/>
            </a:endParaRPr>
          </a:p>
        </p:txBody>
      </p:sp>
    </p:spTree>
    <p:extLst>
      <p:ext uri="{BB962C8B-B14F-4D97-AF65-F5344CB8AC3E}">
        <p14:creationId xmlns:p14="http://schemas.microsoft.com/office/powerpoint/2010/main" val="24255266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Model-based Meta-Learning - MANN</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内容占位符 2"/>
          <p:cNvSpPr>
            <a:spLocks noGrp="1"/>
          </p:cNvSpPr>
          <p:nvPr>
            <p:ph idx="1"/>
          </p:nvPr>
        </p:nvSpPr>
        <p:spPr>
          <a:xfrm>
            <a:off x="457200" y="1187450"/>
            <a:ext cx="8398800" cy="3760564"/>
          </a:xfrm>
        </p:spPr>
        <p:txBody>
          <a:bodyPr>
            <a:normAutofit/>
          </a:bodyPr>
          <a:lstStyle/>
          <a:p>
            <a:pPr marL="0" indent="0">
              <a:buNone/>
            </a:pPr>
            <a:r>
              <a:rPr lang="en-US" altLang="zh-CN" sz="1600" b="1" dirty="0">
                <a:latin typeface="宋体" panose="02010600030101010101" pitchFamily="2" charset="-122"/>
                <a:sym typeface="+mn-ea"/>
              </a:rPr>
              <a:t>Neural Turing Machine</a:t>
            </a:r>
          </a:p>
        </p:txBody>
      </p:sp>
      <p:pic>
        <p:nvPicPr>
          <p:cNvPr id="3" name="图片 2"/>
          <p:cNvPicPr>
            <a:picLocks noChangeAspect="1"/>
          </p:cNvPicPr>
          <p:nvPr/>
        </p:nvPicPr>
        <p:blipFill>
          <a:blip r:embed="rId3"/>
          <a:stretch>
            <a:fillRect/>
          </a:stretch>
        </p:blipFill>
        <p:spPr>
          <a:xfrm>
            <a:off x="2051720" y="1568492"/>
            <a:ext cx="5131866" cy="3575008"/>
          </a:xfrm>
          <a:prstGeom prst="rect">
            <a:avLst/>
          </a:prstGeom>
        </p:spPr>
      </p:pic>
    </p:spTree>
    <p:extLst>
      <p:ext uri="{BB962C8B-B14F-4D97-AF65-F5344CB8AC3E}">
        <p14:creationId xmlns:p14="http://schemas.microsoft.com/office/powerpoint/2010/main" val="29829400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Model-based Meta-Learning - MANN</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内容占位符 2"/>
              <p:cNvSpPr>
                <a:spLocks noGrp="1"/>
              </p:cNvSpPr>
              <p:nvPr>
                <p:ph idx="1"/>
              </p:nvPr>
            </p:nvSpPr>
            <p:spPr>
              <a:xfrm>
                <a:off x="457200" y="1187450"/>
                <a:ext cx="8398800" cy="3760564"/>
              </a:xfrm>
            </p:spPr>
            <p:txBody>
              <a:bodyPr>
                <a:normAutofit/>
              </a:bodyPr>
              <a:lstStyle/>
              <a:p>
                <a:pPr marL="0" indent="0">
                  <a:buNone/>
                </a:pPr>
                <a:r>
                  <a:rPr lang="en-US" altLang="zh-CN" sz="1600" b="1" dirty="0">
                    <a:latin typeface="宋体" panose="02010600030101010101" pitchFamily="2" charset="-122"/>
                    <a:sym typeface="+mn-ea"/>
                  </a:rPr>
                  <a:t>Meta-Learning Task Methodology</a:t>
                </a:r>
              </a:p>
              <a:p>
                <a:pPr marL="0" indent="0">
                  <a:buNone/>
                </a:pPr>
                <a:r>
                  <a:rPr lang="en-US" altLang="zh-CN" sz="1600" dirty="0" err="1">
                    <a:latin typeface="宋体" panose="02010600030101010101" pitchFamily="2" charset="-122"/>
                    <a:sym typeface="+mn-ea"/>
                  </a:rPr>
                  <a:t>Omniglot</a:t>
                </a:r>
                <a:r>
                  <a:rPr lang="en-US" altLang="zh-CN" sz="1600" dirty="0">
                    <a:latin typeface="宋体" panose="02010600030101010101" pitchFamily="2" charset="-122"/>
                    <a:sym typeface="+mn-ea"/>
                  </a:rPr>
                  <a:t> images (or x-values for regression), </a:t>
                </a:r>
                <a14:m>
                  <m:oMath xmlns:m="http://schemas.openxmlformats.org/officeDocument/2006/math">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𝑥</m:t>
                        </m:r>
                      </m:e>
                      <m:sub>
                        <m:r>
                          <a:rPr lang="en-US" altLang="zh-CN" sz="1600" i="1">
                            <a:latin typeface="Cambria Math" panose="02040503050406030204" pitchFamily="18" charset="0"/>
                            <a:sym typeface="+mn-ea"/>
                          </a:rPr>
                          <m:t>𝑡</m:t>
                        </m:r>
                      </m:sub>
                    </m:sSub>
                  </m:oMath>
                </a14:m>
                <a:r>
                  <a:rPr lang="en-US" altLang="zh-CN" sz="1600" dirty="0">
                    <a:latin typeface="宋体" panose="02010600030101010101" pitchFamily="2" charset="-122"/>
                    <a:sym typeface="+mn-ea"/>
                  </a:rPr>
                  <a:t> , are presented with time-offset labels (or function values), </a:t>
                </a:r>
                <a14:m>
                  <m:oMath xmlns:m="http://schemas.openxmlformats.org/officeDocument/2006/math">
                    <m:sSub>
                      <m:sSubPr>
                        <m:ctrlPr>
                          <a:rPr lang="zh-CN" altLang="en-US" sz="1600" i="1">
                            <a:latin typeface="Cambria Math" panose="02040503050406030204" pitchFamily="18" charset="0"/>
                          </a:rPr>
                        </m:ctrlPr>
                      </m:sSubPr>
                      <m:e>
                        <m:r>
                          <a:rPr lang="en-US" altLang="zh-CN" sz="1600" b="0" i="1" smtClean="0">
                            <a:latin typeface="Cambria Math" panose="02040503050406030204" pitchFamily="18" charset="0"/>
                          </a:rPr>
                          <m:t>𝑦</m:t>
                        </m:r>
                      </m:e>
                      <m:sub>
                        <m:r>
                          <a:rPr lang="en-US" altLang="zh-CN" sz="1600" i="1">
                            <a:latin typeface="Cambria Math" panose="02040503050406030204" pitchFamily="18" charset="0"/>
                            <a:sym typeface="+mn-ea"/>
                          </a:rPr>
                          <m:t>𝑡</m:t>
                        </m:r>
                        <m:r>
                          <a:rPr lang="en-US" altLang="zh-CN" sz="1600" b="0" i="1" smtClean="0">
                            <a:latin typeface="Cambria Math" panose="02040503050406030204" pitchFamily="18" charset="0"/>
                            <a:sym typeface="+mn-ea"/>
                          </a:rPr>
                          <m:t>−1</m:t>
                        </m:r>
                      </m:sub>
                    </m:sSub>
                  </m:oMath>
                </a14:m>
                <a:r>
                  <a:rPr lang="en-US" altLang="zh-CN" sz="1600" dirty="0">
                    <a:latin typeface="宋体" panose="02010600030101010101" pitchFamily="2" charset="-122"/>
                    <a:sym typeface="+mn-ea"/>
                  </a:rPr>
                  <a:t> , to prevent the network from simply mapping the class labels to the output. From episode to episode, the classes to be presented in the episode, their associated labels, and the specific samples are all shuffled.</a:t>
                </a:r>
              </a:p>
            </p:txBody>
          </p:sp>
        </mc:Choice>
        <mc:Fallback xmlns="">
          <p:sp>
            <p:nvSpPr>
              <p:cNvPr id="10" name="内容占位符 2"/>
              <p:cNvSpPr>
                <a:spLocks noGrp="1" noRot="1" noChangeAspect="1" noMove="1" noResize="1" noEditPoints="1" noAdjustHandles="1" noChangeArrowheads="1" noChangeShapeType="1" noTextEdit="1"/>
              </p:cNvSpPr>
              <p:nvPr>
                <p:ph idx="1"/>
              </p:nvPr>
            </p:nvSpPr>
            <p:spPr>
              <a:xfrm>
                <a:off x="457200" y="1187450"/>
                <a:ext cx="8398800" cy="3760564"/>
              </a:xfrm>
              <a:blipFill rotWithShape="0">
                <a:blip r:embed="rId3"/>
                <a:stretch>
                  <a:fillRect l="-363" t="-486" r="-1306"/>
                </a:stretch>
              </a:blipFill>
            </p:spPr>
            <p:txBody>
              <a:bodyPr/>
              <a:lstStyle/>
              <a:p>
                <a:r>
                  <a:rPr lang="zh-CN" altLang="en-US">
                    <a:noFill/>
                  </a:rPr>
                  <a:t> </a:t>
                </a:r>
              </a:p>
            </p:txBody>
          </p:sp>
        </mc:Fallback>
      </mc:AlternateContent>
      <p:pic>
        <p:nvPicPr>
          <p:cNvPr id="5" name="图片 4"/>
          <p:cNvPicPr>
            <a:picLocks noChangeAspect="1"/>
          </p:cNvPicPr>
          <p:nvPr/>
        </p:nvPicPr>
        <p:blipFill>
          <a:blip r:embed="rId4"/>
          <a:stretch>
            <a:fillRect/>
          </a:stretch>
        </p:blipFill>
        <p:spPr>
          <a:xfrm>
            <a:off x="1240447" y="2787774"/>
            <a:ext cx="6804248" cy="1917610"/>
          </a:xfrm>
          <a:prstGeom prst="rect">
            <a:avLst/>
          </a:prstGeom>
        </p:spPr>
      </p:pic>
    </p:spTree>
    <p:extLst>
      <p:ext uri="{BB962C8B-B14F-4D97-AF65-F5344CB8AC3E}">
        <p14:creationId xmlns:p14="http://schemas.microsoft.com/office/powerpoint/2010/main" val="3483120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N-way-K-shot</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内容占位符 2"/>
              <p:cNvSpPr>
                <a:spLocks noGrp="1"/>
              </p:cNvSpPr>
              <p:nvPr>
                <p:ph idx="1"/>
              </p:nvPr>
            </p:nvSpPr>
            <p:spPr>
              <a:xfrm>
                <a:off x="426806" y="1635646"/>
                <a:ext cx="8229600" cy="2104380"/>
              </a:xfrm>
            </p:spPr>
            <p:txBody>
              <a:bodyPr>
                <a:normAutofit/>
              </a:bodyPr>
              <a:lstStyle/>
              <a:p>
                <a:pPr marL="0" indent="0">
                  <a:buNone/>
                </a:pPr>
                <a:r>
                  <a:rPr lang="en-US" altLang="zh-CN" sz="1600" dirty="0">
                    <a:latin typeface="宋体" panose="02010600030101010101" pitchFamily="2" charset="-122"/>
                    <a:sym typeface="+mn-ea"/>
                  </a:rPr>
                  <a:t>Usually people define few-shot classification task as a standard N-way-K-shot task, where N is the number of classes and K is the number of examples per class present in </a:t>
                </a:r>
                <a14:m>
                  <m:oMath xmlns:m="http://schemas.openxmlformats.org/officeDocument/2006/math">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𝐷</m:t>
                        </m:r>
                      </m:e>
                      <m:sub>
                        <m:r>
                          <a:rPr lang="en-US" altLang="zh-CN" sz="1600" i="1">
                            <a:latin typeface="Cambria Math" panose="02040503050406030204" pitchFamily="18" charset="0"/>
                          </a:rPr>
                          <m:t>𝑡𝑟𝑎𝑖𝑛</m:t>
                        </m:r>
                      </m:sub>
                    </m:sSub>
                  </m:oMath>
                </a14:m>
                <a:r>
                  <a:rPr lang="en-US" altLang="zh-CN" sz="1600" dirty="0">
                    <a:latin typeface="宋体" panose="02010600030101010101" pitchFamily="2" charset="-122"/>
                    <a:sym typeface="+mn-ea"/>
                  </a:rPr>
                  <a:t>. </a:t>
                </a:r>
              </a:p>
              <a:p>
                <a:pPr marL="0" indent="0">
                  <a:buNone/>
                </a:pPr>
                <a:endParaRPr lang="en-US" altLang="zh-CN" sz="1600"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Usually K is a small number (1,5,10…) and |</a:t>
                </a:r>
                <a14:m>
                  <m:oMath xmlns:m="http://schemas.openxmlformats.org/officeDocument/2006/math">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𝐷</m:t>
                        </m:r>
                      </m:e>
                      <m:sub>
                        <m:r>
                          <a:rPr lang="en-US" altLang="zh-CN" sz="1600" i="1">
                            <a:latin typeface="Cambria Math" panose="02040503050406030204" pitchFamily="18" charset="0"/>
                          </a:rPr>
                          <m:t>𝑡𝑟𝑎𝑖𝑛</m:t>
                        </m:r>
                      </m:sub>
                    </m:sSub>
                  </m:oMath>
                </a14:m>
                <a:r>
                  <a:rPr lang="en-US" altLang="zh-CN" sz="1600" dirty="0">
                    <a:latin typeface="宋体" panose="02010600030101010101" pitchFamily="2" charset="-122"/>
                    <a:sym typeface="+mn-ea"/>
                  </a:rPr>
                  <a:t>| = N × K. The performance is measured by a loss function </a:t>
                </a:r>
                <a14:m>
                  <m:oMath xmlns:m="http://schemas.openxmlformats.org/officeDocument/2006/math">
                    <m:r>
                      <a:rPr lang="en-US" altLang="zh-CN" sz="1600" b="0" i="1" smtClean="0">
                        <a:latin typeface="Cambria Math" panose="02040503050406030204" pitchFamily="18" charset="0"/>
                      </a:rPr>
                      <m:t>𝐿</m:t>
                    </m:r>
                  </m:oMath>
                </a14:m>
                <a:r>
                  <a:rPr lang="en-US" altLang="zh-CN" sz="1600" dirty="0">
                    <a:latin typeface="宋体" panose="02010600030101010101" pitchFamily="2" charset="-122"/>
                    <a:sym typeface="+mn-ea"/>
                  </a:rPr>
                  <a:t>(</a:t>
                </a:r>
                <a14:m>
                  <m:oMath xmlns:m="http://schemas.openxmlformats.org/officeDocument/2006/math">
                    <m:acc>
                      <m:accPr>
                        <m:chr m:val="̂"/>
                        <m:ctrlPr>
                          <a:rPr lang="zh-CN" altLang="en-US" sz="1600" i="1">
                            <a:latin typeface="Cambria Math" panose="02040503050406030204" pitchFamily="18" charset="0"/>
                          </a:rPr>
                        </m:ctrlPr>
                      </m:accPr>
                      <m:e>
                        <m:r>
                          <a:rPr lang="en-US" altLang="zh-CN" sz="1600" b="0" i="1" smtClean="0">
                            <a:latin typeface="Cambria Math" panose="02040503050406030204" pitchFamily="18" charset="0"/>
                          </a:rPr>
                          <m:t>𝑦</m:t>
                        </m:r>
                      </m:e>
                    </m:acc>
                  </m:oMath>
                </a14:m>
                <a:r>
                  <a:rPr lang="en-US" altLang="zh-CN" sz="1600" dirty="0">
                    <a:latin typeface="宋体" panose="02010600030101010101" pitchFamily="2" charset="-122"/>
                    <a:sym typeface="+mn-ea"/>
                  </a:rPr>
                  <a:t>,</a:t>
                </a:r>
                <a:r>
                  <a:rPr lang="en-US" altLang="zh-CN" sz="1600" dirty="0"/>
                  <a:t> </a:t>
                </a:r>
                <a14:m>
                  <m:oMath xmlns:m="http://schemas.openxmlformats.org/officeDocument/2006/math">
                    <m:r>
                      <a:rPr lang="en-US" altLang="zh-CN" sz="1600" i="1">
                        <a:latin typeface="Cambria Math" panose="02040503050406030204" pitchFamily="18" charset="0"/>
                      </a:rPr>
                      <m:t>𝑦</m:t>
                    </m:r>
                  </m:oMath>
                </a14:m>
                <a:r>
                  <a:rPr lang="en-US" altLang="zh-CN" sz="1600" dirty="0">
                    <a:latin typeface="宋体" panose="02010600030101010101" pitchFamily="2" charset="-122"/>
                    <a:sym typeface="+mn-ea"/>
                  </a:rPr>
                  <a:t>) defined over the prediction </a:t>
                </a:r>
                <a14:m>
                  <m:oMath xmlns:m="http://schemas.openxmlformats.org/officeDocument/2006/math">
                    <m:acc>
                      <m:accPr>
                        <m:chr m:val="̂"/>
                        <m:ctrlPr>
                          <a:rPr lang="zh-CN" altLang="en-US" sz="1600" i="1">
                            <a:latin typeface="Cambria Math" panose="02040503050406030204" pitchFamily="18" charset="0"/>
                          </a:rPr>
                        </m:ctrlPr>
                      </m:accPr>
                      <m:e>
                        <m:r>
                          <a:rPr lang="en-US" altLang="zh-CN" sz="1600" i="1">
                            <a:latin typeface="Cambria Math" panose="02040503050406030204" pitchFamily="18" charset="0"/>
                          </a:rPr>
                          <m:t>𝑦</m:t>
                        </m:r>
                      </m:e>
                    </m:acc>
                  </m:oMath>
                </a14:m>
                <a:r>
                  <a:rPr lang="en-US" altLang="zh-CN" sz="1600" dirty="0">
                    <a:latin typeface="宋体" panose="02010600030101010101" pitchFamily="2" charset="-122"/>
                    <a:sym typeface="+mn-ea"/>
                  </a:rPr>
                  <a:t> = </a:t>
                </a:r>
                <a14:m>
                  <m:oMath xmlns:m="http://schemas.openxmlformats.org/officeDocument/2006/math">
                    <m:r>
                      <a:rPr lang="en-US" altLang="zh-CN" sz="1600" b="0" i="1" smtClean="0">
                        <a:latin typeface="Cambria Math" panose="02040503050406030204" pitchFamily="18" charset="0"/>
                      </a:rPr>
                      <m:t>𝑓</m:t>
                    </m:r>
                  </m:oMath>
                </a14:m>
                <a:r>
                  <a:rPr lang="en-US" altLang="zh-CN" sz="1600" dirty="0">
                    <a:latin typeface="宋体" panose="02010600030101010101" pitchFamily="2" charset="-122"/>
                    <a:sym typeface="+mn-ea"/>
                  </a:rPr>
                  <a:t>(</a:t>
                </a:r>
                <a14:m>
                  <m:oMath xmlns:m="http://schemas.openxmlformats.org/officeDocument/2006/math">
                    <m:r>
                      <a:rPr lang="en-US" altLang="zh-CN" sz="1600" b="0" i="1" smtClean="0">
                        <a:latin typeface="Cambria Math" panose="02040503050406030204" pitchFamily="18" charset="0"/>
                      </a:rPr>
                      <m:t>𝑥</m:t>
                    </m:r>
                  </m:oMath>
                </a14:m>
                <a:r>
                  <a:rPr lang="en-US" altLang="zh-CN" sz="1600" dirty="0">
                    <a:sym typeface="+mn-ea"/>
                  </a:rPr>
                  <a:t>,</a:t>
                </a:r>
                <a:r>
                  <a:rPr lang="el-GR" altLang="zh-CN" sz="1600" dirty="0">
                    <a:sym typeface="+mn-ea"/>
                  </a:rPr>
                  <a:t> </a:t>
                </a:r>
                <a14:m>
                  <m:oMath xmlns:m="http://schemas.openxmlformats.org/officeDocument/2006/math">
                    <m:r>
                      <a:rPr lang="el-GR" altLang="zh-CN" sz="1600" i="1">
                        <a:latin typeface="Cambria Math" panose="02040503050406030204" pitchFamily="18" charset="0"/>
                        <a:sym typeface="+mn-ea"/>
                      </a:rPr>
                      <m:t>𝜃</m:t>
                    </m:r>
                  </m:oMath>
                </a14:m>
                <a:r>
                  <a:rPr lang="en-US" altLang="zh-CN" sz="1600" dirty="0">
                    <a:latin typeface="宋体" panose="02010600030101010101" pitchFamily="2" charset="-122"/>
                    <a:sym typeface="+mn-ea"/>
                  </a:rPr>
                  <a:t>) and the ground truth </a:t>
                </a:r>
                <a14:m>
                  <m:oMath xmlns:m="http://schemas.openxmlformats.org/officeDocument/2006/math">
                    <m:r>
                      <a:rPr lang="en-US" altLang="zh-CN" sz="1600" i="1">
                        <a:latin typeface="Cambria Math" panose="02040503050406030204" pitchFamily="18" charset="0"/>
                      </a:rPr>
                      <m:t>𝑦</m:t>
                    </m:r>
                  </m:oMath>
                </a14:m>
                <a:r>
                  <a:rPr lang="en-US" altLang="zh-CN" sz="1600" dirty="0">
                    <a:latin typeface="宋体" panose="02010600030101010101" pitchFamily="2" charset="-122"/>
                    <a:sym typeface="+mn-ea"/>
                  </a:rPr>
                  <a:t>.</a:t>
                </a:r>
              </a:p>
            </p:txBody>
          </p:sp>
        </mc:Choice>
        <mc:Fallback xmlns="">
          <p:sp>
            <p:nvSpPr>
              <p:cNvPr id="8" name="内容占位符 2"/>
              <p:cNvSpPr>
                <a:spLocks noGrp="1" noRot="1" noChangeAspect="1" noMove="1" noResize="1" noEditPoints="1" noAdjustHandles="1" noChangeArrowheads="1" noChangeShapeType="1" noTextEdit="1"/>
              </p:cNvSpPr>
              <p:nvPr>
                <p:ph idx="1"/>
              </p:nvPr>
            </p:nvSpPr>
            <p:spPr>
              <a:xfrm>
                <a:off x="426806" y="1635646"/>
                <a:ext cx="8229600" cy="2104380"/>
              </a:xfrm>
              <a:blipFill>
                <a:blip r:embed="rId3"/>
                <a:stretch>
                  <a:fillRect l="-370" t="-867" r="-163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933548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Model-based Meta-Learning - MANN</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内容占位符 2"/>
              <p:cNvSpPr>
                <a:spLocks noGrp="1"/>
              </p:cNvSpPr>
              <p:nvPr>
                <p:ph idx="1"/>
              </p:nvPr>
            </p:nvSpPr>
            <p:spPr>
              <a:xfrm>
                <a:off x="457199" y="1187450"/>
                <a:ext cx="8433921" cy="3904580"/>
              </a:xfrm>
            </p:spPr>
            <p:txBody>
              <a:bodyPr>
                <a:noAutofit/>
              </a:bodyPr>
              <a:lstStyle/>
              <a:p>
                <a:pPr marL="0" indent="0">
                  <a:buNone/>
                </a:pPr>
                <a:r>
                  <a:rPr lang="en-US" altLang="zh-CN" sz="1600" b="1" dirty="0">
                    <a:latin typeface="宋体" panose="02010600030101010101" pitchFamily="2" charset="-122"/>
                    <a:sym typeface="+mn-ea"/>
                  </a:rPr>
                  <a:t>Meta-Learning Task Methodology</a:t>
                </a:r>
              </a:p>
              <a:p>
                <a:pPr marL="0" indent="0">
                  <a:buNone/>
                </a:pPr>
                <a:r>
                  <a:rPr lang="en-US" altLang="zh-CN" sz="1600" dirty="0">
                    <a:latin typeface="宋体" panose="02010600030101010101" pitchFamily="2" charset="-122"/>
                    <a:sym typeface="+mn-ea"/>
                  </a:rPr>
                  <a:t>A successful strategy would involve the use of an external memory to store bound sample representation-class label information, which can then be retrieved at a later point for successful classification when a sample from an already-seen class is presented.</a:t>
                </a:r>
              </a:p>
              <a:p>
                <a:pPr marL="0" indent="0">
                  <a:buNone/>
                </a:pPr>
                <a:r>
                  <a:rPr lang="en-US" altLang="zh-CN" sz="1600" dirty="0">
                    <a:latin typeface="宋体" panose="02010600030101010101" pitchFamily="2" charset="-122"/>
                    <a:sym typeface="+mn-ea"/>
                  </a:rPr>
                  <a:t>Specifically, sample data </a:t>
                </a:r>
                <a14:m>
                  <m:oMath xmlns:m="http://schemas.openxmlformats.org/officeDocument/2006/math">
                    <m:sSub>
                      <m:sSubPr>
                        <m:ctrlPr>
                          <a:rPr lang="zh-CN" altLang="en-US" sz="1600" i="1">
                            <a:latin typeface="Cambria Math" panose="02040503050406030204" pitchFamily="18" charset="0"/>
                          </a:rPr>
                        </m:ctrlPr>
                      </m:sSubPr>
                      <m:e>
                        <m:r>
                          <a:rPr lang="en-US" altLang="zh-CN" sz="1600" b="0" i="1" smtClean="0">
                            <a:latin typeface="Cambria Math" panose="02040503050406030204" pitchFamily="18" charset="0"/>
                          </a:rPr>
                          <m:t>𝑥</m:t>
                        </m:r>
                      </m:e>
                      <m:sub>
                        <m:r>
                          <a:rPr lang="en-US" altLang="zh-CN" sz="1600" b="0" i="1" smtClean="0">
                            <a:latin typeface="Cambria Math" panose="02040503050406030204" pitchFamily="18" charset="0"/>
                            <a:sym typeface="+mn-ea"/>
                          </a:rPr>
                          <m:t>𝑡</m:t>
                        </m:r>
                      </m:sub>
                    </m:sSub>
                  </m:oMath>
                </a14:m>
                <a:r>
                  <a:rPr lang="en-US" altLang="zh-CN" sz="1600" dirty="0">
                    <a:latin typeface="宋体" panose="02010600030101010101" pitchFamily="2" charset="-122"/>
                    <a:sym typeface="+mn-ea"/>
                  </a:rPr>
                  <a:t> from a particular time step should be bound to the appropriate class label </a:t>
                </a:r>
                <a14:m>
                  <m:oMath xmlns:m="http://schemas.openxmlformats.org/officeDocument/2006/math">
                    <m:sSub>
                      <m:sSubPr>
                        <m:ctrlPr>
                          <a:rPr lang="zh-CN" altLang="en-US" sz="1600" i="1">
                            <a:latin typeface="Cambria Math" panose="02040503050406030204" pitchFamily="18" charset="0"/>
                          </a:rPr>
                        </m:ctrlPr>
                      </m:sSubPr>
                      <m:e>
                        <m:r>
                          <a:rPr lang="en-US" altLang="zh-CN" sz="1600" b="0" i="1" smtClean="0">
                            <a:latin typeface="Cambria Math" panose="02040503050406030204" pitchFamily="18" charset="0"/>
                          </a:rPr>
                          <m:t>𝑦</m:t>
                        </m:r>
                      </m:e>
                      <m:sub>
                        <m:r>
                          <a:rPr lang="en-US" altLang="zh-CN" sz="1600" i="1">
                            <a:latin typeface="Cambria Math" panose="02040503050406030204" pitchFamily="18" charset="0"/>
                            <a:sym typeface="+mn-ea"/>
                          </a:rPr>
                          <m:t>𝑡</m:t>
                        </m:r>
                      </m:sub>
                    </m:sSub>
                  </m:oMath>
                </a14:m>
                <a:r>
                  <a:rPr lang="en-US" altLang="zh-CN" sz="1600" dirty="0">
                    <a:latin typeface="宋体" panose="02010600030101010101" pitchFamily="2" charset="-122"/>
                    <a:sym typeface="+mn-ea"/>
                  </a:rPr>
                  <a:t>, which is presented in the subsequent time step. Later, when a sample from this same class is seen, it should retrieve this bound information from the external memory to make a prediction. </a:t>
                </a:r>
                <a:r>
                  <a:rPr lang="en-US" altLang="zh-CN" sz="1600" dirty="0" err="1">
                    <a:latin typeface="宋体" panose="02010600030101010101" pitchFamily="2" charset="-122"/>
                    <a:sym typeface="+mn-ea"/>
                  </a:rPr>
                  <a:t>Backpropagated</a:t>
                </a:r>
                <a:r>
                  <a:rPr lang="en-US" altLang="zh-CN" sz="1600" dirty="0">
                    <a:latin typeface="宋体" panose="02010600030101010101" pitchFamily="2" charset="-122"/>
                    <a:sym typeface="+mn-ea"/>
                  </a:rPr>
                  <a:t> error signals from this prediction step will then shape the weight updates from the earlier steps in order to promote this binding strategy.</a:t>
                </a:r>
              </a:p>
            </p:txBody>
          </p:sp>
        </mc:Choice>
        <mc:Fallback xmlns="">
          <p:sp>
            <p:nvSpPr>
              <p:cNvPr id="10" name="内容占位符 2"/>
              <p:cNvSpPr>
                <a:spLocks noGrp="1" noRot="1" noChangeAspect="1" noMove="1" noResize="1" noEditPoints="1" noAdjustHandles="1" noChangeArrowheads="1" noChangeShapeType="1" noTextEdit="1"/>
              </p:cNvSpPr>
              <p:nvPr>
                <p:ph idx="1"/>
              </p:nvPr>
            </p:nvSpPr>
            <p:spPr>
              <a:xfrm>
                <a:off x="457199" y="1187450"/>
                <a:ext cx="8433921" cy="3904580"/>
              </a:xfrm>
              <a:blipFill rotWithShape="0">
                <a:blip r:embed="rId3"/>
                <a:stretch>
                  <a:fillRect l="-361" t="-469" r="-260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427287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Model-based Meta-Learning - MANN</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内容占位符 2"/>
              <p:cNvSpPr>
                <a:spLocks noGrp="1"/>
              </p:cNvSpPr>
              <p:nvPr>
                <p:ph idx="1"/>
              </p:nvPr>
            </p:nvSpPr>
            <p:spPr>
              <a:xfrm>
                <a:off x="457200" y="1187450"/>
                <a:ext cx="8398800" cy="3760564"/>
              </a:xfrm>
            </p:spPr>
            <p:txBody>
              <a:bodyPr>
                <a:normAutofit/>
              </a:bodyPr>
              <a:lstStyle/>
              <a:p>
                <a:pPr marL="0" indent="0">
                  <a:buNone/>
                </a:pPr>
                <a:r>
                  <a:rPr lang="en-US" altLang="zh-CN" sz="1600" b="1" dirty="0">
                    <a:latin typeface="宋体" panose="02010600030101010101" pitchFamily="2" charset="-122"/>
                    <a:sym typeface="+mn-ea"/>
                  </a:rPr>
                  <a:t>Addressing Mechanism in MANN</a:t>
                </a:r>
                <a:endParaRPr lang="en-US" altLang="zh-CN" sz="1600"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The controllers in MANN are either LSTMS or feed-forward networks. Given some input </a:t>
                </a:r>
                <a14:m>
                  <m:oMath xmlns:m="http://schemas.openxmlformats.org/officeDocument/2006/math">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𝑥</m:t>
                        </m:r>
                      </m:e>
                      <m:sub>
                        <m:r>
                          <a:rPr lang="en-US" altLang="zh-CN" sz="1600" i="1">
                            <a:latin typeface="Cambria Math" panose="02040503050406030204" pitchFamily="18" charset="0"/>
                            <a:sym typeface="+mn-ea"/>
                          </a:rPr>
                          <m:t>𝑡</m:t>
                        </m:r>
                      </m:sub>
                    </m:sSub>
                  </m:oMath>
                </a14:m>
                <a:r>
                  <a:rPr lang="en-US" altLang="zh-CN" sz="1600" dirty="0">
                    <a:latin typeface="宋体" panose="02010600030101010101" pitchFamily="2" charset="-122"/>
                    <a:sym typeface="+mn-ea"/>
                  </a:rPr>
                  <a:t> at time </a:t>
                </a:r>
                <a14:m>
                  <m:oMath xmlns:m="http://schemas.openxmlformats.org/officeDocument/2006/math">
                    <m:r>
                      <a:rPr lang="en-US" altLang="zh-CN" sz="1600" i="1">
                        <a:latin typeface="Cambria Math" panose="02040503050406030204" pitchFamily="18" charset="0"/>
                        <a:sym typeface="+mn-ea"/>
                      </a:rPr>
                      <m:t>𝑡</m:t>
                    </m:r>
                  </m:oMath>
                </a14:m>
                <a:r>
                  <a:rPr lang="en-US" altLang="zh-CN" sz="1600" dirty="0">
                    <a:latin typeface="宋体" panose="02010600030101010101" pitchFamily="2" charset="-122"/>
                    <a:sym typeface="+mn-ea"/>
                  </a:rPr>
                  <a:t>, the controller produces a key feature vector </a:t>
                </a:r>
                <a14:m>
                  <m:oMath xmlns:m="http://schemas.openxmlformats.org/officeDocument/2006/math">
                    <m:sSub>
                      <m:sSubPr>
                        <m:ctrlPr>
                          <a:rPr lang="zh-CN" altLang="en-US" sz="1600" i="1">
                            <a:latin typeface="Cambria Math" panose="02040503050406030204" pitchFamily="18" charset="0"/>
                          </a:rPr>
                        </m:ctrlPr>
                      </m:sSubPr>
                      <m:e>
                        <m:r>
                          <a:rPr lang="en-US" altLang="zh-CN" sz="1600" b="0" i="1" smtClean="0">
                            <a:latin typeface="Cambria Math" panose="02040503050406030204" pitchFamily="18" charset="0"/>
                          </a:rPr>
                          <m:t>𝑘</m:t>
                        </m:r>
                      </m:e>
                      <m:sub>
                        <m:r>
                          <a:rPr lang="en-US" altLang="zh-CN" sz="1600" i="1">
                            <a:latin typeface="Cambria Math" panose="02040503050406030204" pitchFamily="18" charset="0"/>
                            <a:sym typeface="+mn-ea"/>
                          </a:rPr>
                          <m:t>𝑡</m:t>
                        </m:r>
                      </m:sub>
                    </m:sSub>
                  </m:oMath>
                </a14:m>
                <a:r>
                  <a:rPr lang="en-US" altLang="zh-CN" sz="1600" dirty="0">
                    <a:latin typeface="宋体" panose="02010600030101010101" pitchFamily="2" charset="-122"/>
                    <a:sym typeface="+mn-ea"/>
                  </a:rPr>
                  <a:t>, which is then either stored in a row of a memory matrix </a:t>
                </a:r>
                <a14:m>
                  <m:oMath xmlns:m="http://schemas.openxmlformats.org/officeDocument/2006/math">
                    <m:sSub>
                      <m:sSubPr>
                        <m:ctrlPr>
                          <a:rPr lang="zh-CN" altLang="en-US" sz="1600" i="1">
                            <a:latin typeface="Cambria Math" panose="02040503050406030204" pitchFamily="18" charset="0"/>
                          </a:rPr>
                        </m:ctrlPr>
                      </m:sSubPr>
                      <m:e>
                        <m:r>
                          <a:rPr lang="en-US" altLang="zh-CN" sz="1600" b="0" i="1" smtClean="0">
                            <a:latin typeface="Cambria Math" panose="02040503050406030204" pitchFamily="18" charset="0"/>
                          </a:rPr>
                          <m:t>𝑀</m:t>
                        </m:r>
                      </m:e>
                      <m:sub>
                        <m:r>
                          <a:rPr lang="en-US" altLang="zh-CN" sz="1600" i="1">
                            <a:latin typeface="Cambria Math" panose="02040503050406030204" pitchFamily="18" charset="0"/>
                            <a:sym typeface="+mn-ea"/>
                          </a:rPr>
                          <m:t>𝑡</m:t>
                        </m:r>
                      </m:sub>
                    </m:sSub>
                  </m:oMath>
                </a14:m>
                <a:r>
                  <a:rPr lang="en-US" altLang="zh-CN" sz="1600" dirty="0">
                    <a:latin typeface="宋体" panose="02010600030101010101" pitchFamily="2" charset="-122"/>
                    <a:sym typeface="+mn-ea"/>
                  </a:rPr>
                  <a:t>, or used to retrieve a particular memory, </a:t>
                </a:r>
                <a:r>
                  <a:rPr lang="en-US" altLang="zh-CN" sz="1600" dirty="0" err="1">
                    <a:latin typeface="宋体" panose="02010600030101010101" pitchFamily="2" charset="-122"/>
                    <a:sym typeface="+mn-ea"/>
                  </a:rPr>
                  <a:t>i</a:t>
                </a:r>
                <a:r>
                  <a:rPr lang="en-US" altLang="zh-CN" sz="1600" dirty="0">
                    <a:latin typeface="宋体" panose="02010600030101010101" pitchFamily="2" charset="-122"/>
                    <a:sym typeface="+mn-ea"/>
                  </a:rPr>
                  <a:t>, from a row; i.e. </a:t>
                </a:r>
                <a14:m>
                  <m:oMath xmlns:m="http://schemas.openxmlformats.org/officeDocument/2006/math">
                    <m:sSub>
                      <m:sSubPr>
                        <m:ctrlPr>
                          <a:rPr lang="zh-CN" altLang="en-US" sz="1600" i="1">
                            <a:latin typeface="Cambria Math" panose="02040503050406030204" pitchFamily="18" charset="0"/>
                          </a:rPr>
                        </m:ctrlPr>
                      </m:sSubPr>
                      <m:e>
                        <m:r>
                          <a:rPr lang="en-US" altLang="zh-CN" sz="1600" b="0" i="1" smtClean="0">
                            <a:latin typeface="Cambria Math" panose="02040503050406030204" pitchFamily="18" charset="0"/>
                          </a:rPr>
                          <m:t>𝑀</m:t>
                        </m:r>
                      </m:e>
                      <m:sub>
                        <m:r>
                          <a:rPr lang="en-US" altLang="zh-CN" sz="1600" i="1">
                            <a:latin typeface="Cambria Math" panose="02040503050406030204" pitchFamily="18" charset="0"/>
                            <a:sym typeface="+mn-ea"/>
                          </a:rPr>
                          <m:t>𝑡</m:t>
                        </m:r>
                      </m:sub>
                    </m:sSub>
                    <m:d>
                      <m:dPr>
                        <m:ctrlPr>
                          <a:rPr lang="en-US" altLang="zh-CN" sz="1600" b="0" i="1" smtClean="0">
                            <a:latin typeface="Cambria Math" panose="02040503050406030204" pitchFamily="18" charset="0"/>
                            <a:sym typeface="+mn-ea"/>
                          </a:rPr>
                        </m:ctrlPr>
                      </m:dPr>
                      <m:e>
                        <m:r>
                          <a:rPr lang="en-US" altLang="zh-CN" sz="1600" b="0" i="1" smtClean="0">
                            <a:latin typeface="Cambria Math" panose="02040503050406030204" pitchFamily="18" charset="0"/>
                            <a:sym typeface="+mn-ea"/>
                          </a:rPr>
                          <m:t>𝑖</m:t>
                        </m:r>
                      </m:e>
                    </m:d>
                  </m:oMath>
                </a14:m>
                <a:r>
                  <a:rPr lang="en-US" altLang="zh-CN" sz="1600" dirty="0">
                    <a:latin typeface="宋体" panose="02010600030101010101" pitchFamily="2" charset="-122"/>
                    <a:sym typeface="+mn-ea"/>
                  </a:rPr>
                  <a:t>. A memory, </a:t>
                </a:r>
                <a14:m>
                  <m:oMath xmlns:m="http://schemas.openxmlformats.org/officeDocument/2006/math">
                    <m:sSub>
                      <m:sSubPr>
                        <m:ctrlPr>
                          <a:rPr lang="zh-CN" altLang="en-US" sz="1600" i="1" smtClean="0">
                            <a:latin typeface="Cambria Math" panose="02040503050406030204" pitchFamily="18" charset="0"/>
                          </a:rPr>
                        </m:ctrlPr>
                      </m:sSubPr>
                      <m:e>
                        <m:r>
                          <a:rPr lang="en-US" altLang="zh-CN" sz="1600" b="0" i="1" smtClean="0">
                            <a:latin typeface="Cambria Math" panose="02040503050406030204" pitchFamily="18" charset="0"/>
                          </a:rPr>
                          <m:t>𝑟</m:t>
                        </m:r>
                      </m:e>
                      <m:sub>
                        <m:r>
                          <a:rPr lang="en-US" altLang="zh-CN" sz="1600" i="1">
                            <a:latin typeface="Cambria Math" panose="02040503050406030204" pitchFamily="18" charset="0"/>
                            <a:sym typeface="+mn-ea"/>
                          </a:rPr>
                          <m:t>𝑡</m:t>
                        </m:r>
                      </m:sub>
                    </m:sSub>
                  </m:oMath>
                </a14:m>
                <a:r>
                  <a:rPr lang="en-US" altLang="zh-CN" sz="1600" dirty="0">
                    <a:latin typeface="宋体" panose="02010600030101010101" pitchFamily="2" charset="-122"/>
                    <a:sym typeface="+mn-ea"/>
                  </a:rPr>
                  <a:t>, is retrieved using the weighting vector </a:t>
                </a:r>
                <a14:m>
                  <m:oMath xmlns:m="http://schemas.openxmlformats.org/officeDocument/2006/math">
                    <m:sSubSup>
                      <m:sSubSupPr>
                        <m:ctrlPr>
                          <a:rPr lang="en-US" altLang="zh-CN" sz="1600" i="1" smtClean="0">
                            <a:latin typeface="Cambria Math" panose="02040503050406030204" pitchFamily="18" charset="0"/>
                            <a:sym typeface="+mn-ea"/>
                          </a:rPr>
                        </m:ctrlPr>
                      </m:sSubSupPr>
                      <m:e>
                        <m:r>
                          <a:rPr lang="en-US" altLang="zh-CN" sz="1600" b="0" i="1" smtClean="0">
                            <a:latin typeface="Cambria Math" panose="02040503050406030204" pitchFamily="18" charset="0"/>
                            <a:sym typeface="+mn-ea"/>
                          </a:rPr>
                          <m:t>𝑤</m:t>
                        </m:r>
                      </m:e>
                      <m:sub>
                        <m:r>
                          <a:rPr lang="en-US" altLang="zh-CN" sz="1600" b="0" i="1" smtClean="0">
                            <a:latin typeface="Cambria Math" panose="02040503050406030204" pitchFamily="18" charset="0"/>
                            <a:sym typeface="+mn-ea"/>
                          </a:rPr>
                          <m:t>𝑡</m:t>
                        </m:r>
                      </m:sub>
                      <m:sup>
                        <m:r>
                          <a:rPr lang="en-US" altLang="zh-CN" sz="1600" b="0" i="1" smtClean="0">
                            <a:latin typeface="Cambria Math" panose="02040503050406030204" pitchFamily="18" charset="0"/>
                            <a:sym typeface="+mn-ea"/>
                          </a:rPr>
                          <m:t>𝑟</m:t>
                        </m:r>
                      </m:sup>
                    </m:sSubSup>
                    <m:r>
                      <a:rPr lang="en-US" altLang="zh-CN" sz="1600" b="0" i="1" smtClean="0">
                        <a:latin typeface="Cambria Math" panose="02040503050406030204" pitchFamily="18" charset="0"/>
                        <a:sym typeface="+mn-ea"/>
                      </a:rPr>
                      <m:t>(</m:t>
                    </m:r>
                    <m:r>
                      <a:rPr lang="en-US" altLang="zh-CN" sz="1600" b="0" i="1" smtClean="0">
                        <a:latin typeface="Cambria Math" panose="02040503050406030204" pitchFamily="18" charset="0"/>
                        <a:sym typeface="+mn-ea"/>
                      </a:rPr>
                      <m:t>𝑖</m:t>
                    </m:r>
                    <m:r>
                      <a:rPr lang="en-US" altLang="zh-CN" sz="1600" b="0" i="1" smtClean="0">
                        <a:latin typeface="Cambria Math" panose="02040503050406030204" pitchFamily="18" charset="0"/>
                        <a:sym typeface="+mn-ea"/>
                      </a:rPr>
                      <m:t>)</m:t>
                    </m:r>
                  </m:oMath>
                </a14:m>
                <a:r>
                  <a:rPr lang="en-US" altLang="zh-CN" sz="1600" dirty="0">
                    <a:latin typeface="宋体" panose="02010600030101010101" pitchFamily="2" charset="-122"/>
                    <a:sym typeface="+mn-ea"/>
                  </a:rPr>
                  <a:t> as:</a:t>
                </a:r>
              </a:p>
              <a:p>
                <a:pPr marL="0" indent="0">
                  <a:buNone/>
                </a:pPr>
                <a:endParaRPr lang="en-US" altLang="zh-CN" sz="1600" dirty="0">
                  <a:latin typeface="宋体" panose="02010600030101010101" pitchFamily="2" charset="-122"/>
                  <a:sym typeface="+mn-ea"/>
                </a:endParaRPr>
              </a:p>
              <a:p>
                <a:pPr marL="0" indent="0">
                  <a:buNone/>
                </a:pPr>
                <a:endParaRPr lang="en-US" altLang="zh-CN" sz="1600" dirty="0">
                  <a:latin typeface="宋体" panose="02010600030101010101" pitchFamily="2" charset="-122"/>
                  <a:sym typeface="+mn-ea"/>
                </a:endParaRPr>
              </a:p>
              <a:p>
                <a:pPr marL="0" indent="0">
                  <a:buNone/>
                </a:pPr>
                <a:endParaRPr lang="en-US" altLang="zh-CN" sz="1600"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Writing to memory in MANN model involves the use of Least Recently Used Access (</a:t>
                </a:r>
                <a:r>
                  <a:rPr lang="en-US" altLang="zh-CN" sz="1600" dirty="0" err="1">
                    <a:latin typeface="宋体" panose="02010600030101010101" pitchFamily="2" charset="-122"/>
                    <a:sym typeface="+mn-ea"/>
                  </a:rPr>
                  <a:t>LRUA</a:t>
                </a:r>
                <a:r>
                  <a:rPr lang="en-US" altLang="zh-CN" sz="1600" dirty="0">
                    <a:latin typeface="宋体" panose="02010600030101010101" pitchFamily="2" charset="-122"/>
                    <a:sym typeface="+mn-ea"/>
                  </a:rPr>
                  <a:t>) module. The </a:t>
                </a:r>
                <a:r>
                  <a:rPr lang="en-US" altLang="zh-CN" sz="1600" dirty="0" err="1">
                    <a:latin typeface="宋体" panose="02010600030101010101" pitchFamily="2" charset="-122"/>
                    <a:sym typeface="+mn-ea"/>
                  </a:rPr>
                  <a:t>LRUA</a:t>
                </a:r>
                <a:r>
                  <a:rPr lang="en-US" altLang="zh-CN" sz="1600" dirty="0">
                    <a:latin typeface="宋体" panose="02010600030101010101" pitchFamily="2" charset="-122"/>
                    <a:sym typeface="+mn-ea"/>
                  </a:rPr>
                  <a:t> module is a pure content-based memory writer that writes memories to either the least used memory location or the most recently used memory location.</a:t>
                </a:r>
              </a:p>
            </p:txBody>
          </p:sp>
        </mc:Choice>
        <mc:Fallback xmlns="">
          <p:sp>
            <p:nvSpPr>
              <p:cNvPr id="10" name="内容占位符 2"/>
              <p:cNvSpPr>
                <a:spLocks noGrp="1" noRot="1" noChangeAspect="1" noMove="1" noResize="1" noEditPoints="1" noAdjustHandles="1" noChangeArrowheads="1" noChangeShapeType="1" noTextEdit="1"/>
              </p:cNvSpPr>
              <p:nvPr>
                <p:ph idx="1"/>
              </p:nvPr>
            </p:nvSpPr>
            <p:spPr>
              <a:xfrm>
                <a:off x="457200" y="1187450"/>
                <a:ext cx="8398800" cy="3760564"/>
              </a:xfrm>
              <a:blipFill rotWithShape="0">
                <a:blip r:embed="rId3"/>
                <a:stretch>
                  <a:fillRect l="-363" t="-486" r="-508"/>
                </a:stretch>
              </a:blipFill>
            </p:spPr>
            <p:txBody>
              <a:bodyPr/>
              <a:lstStyle/>
              <a:p>
                <a:r>
                  <a:rPr lang="zh-CN" altLang="en-US">
                    <a:noFill/>
                  </a:rPr>
                  <a:t> </a:t>
                </a:r>
              </a:p>
            </p:txBody>
          </p:sp>
        </mc:Fallback>
      </mc:AlternateContent>
      <p:pic>
        <p:nvPicPr>
          <p:cNvPr id="2" name="图片 1"/>
          <p:cNvPicPr>
            <a:picLocks noChangeAspect="1"/>
          </p:cNvPicPr>
          <p:nvPr/>
        </p:nvPicPr>
        <p:blipFill>
          <a:blip r:embed="rId4"/>
          <a:stretch>
            <a:fillRect/>
          </a:stretch>
        </p:blipFill>
        <p:spPr>
          <a:xfrm>
            <a:off x="1907704" y="2859782"/>
            <a:ext cx="5022056" cy="571500"/>
          </a:xfrm>
          <a:prstGeom prst="rect">
            <a:avLst/>
          </a:prstGeom>
        </p:spPr>
      </p:pic>
    </p:spTree>
    <p:extLst>
      <p:ext uri="{BB962C8B-B14F-4D97-AF65-F5344CB8AC3E}">
        <p14:creationId xmlns:p14="http://schemas.microsoft.com/office/powerpoint/2010/main" val="14477900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Optimization-based Meta-Learning</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内容占位符 2"/>
              <p:cNvSpPr>
                <a:spLocks noGrp="1"/>
              </p:cNvSpPr>
              <p:nvPr>
                <p:ph idx="1"/>
              </p:nvPr>
            </p:nvSpPr>
            <p:spPr>
              <a:xfrm>
                <a:off x="457200" y="1187450"/>
                <a:ext cx="8229600" cy="3616548"/>
              </a:xfrm>
            </p:spPr>
            <p:txBody>
              <a:bodyPr>
                <a:normAutofit/>
              </a:bodyPr>
              <a:lstStyle/>
              <a:p>
                <a:pPr marL="0" indent="0">
                  <a:buNone/>
                </a:pPr>
                <a:r>
                  <a:rPr lang="en-US" altLang="zh-CN" sz="1600" dirty="0">
                    <a:latin typeface="宋体" panose="02010600030101010101" pitchFamily="2" charset="-122"/>
                    <a:sym typeface="+mn-ea"/>
                  </a:rPr>
                  <a:t>Optimization-based methods generally involves learning in two stages:</a:t>
                </a:r>
              </a:p>
              <a:p>
                <a:pPr marL="0" indent="0">
                  <a:buNone/>
                </a:pPr>
                <a:r>
                  <a:rPr lang="en-US" altLang="zh-CN" sz="1600" dirty="0">
                    <a:latin typeface="宋体" panose="02010600030101010101" pitchFamily="2" charset="-122"/>
                    <a:sym typeface="+mn-ea"/>
                  </a:rPr>
                  <a:t>1. </a:t>
                </a:r>
                <a:r>
                  <a:rPr lang="en-US" altLang="zh-CN" sz="1600" b="1" dirty="0">
                    <a:latin typeface="宋体" panose="02010600030101010101" pitchFamily="2" charset="-122"/>
                    <a:sym typeface="+mn-ea"/>
                  </a:rPr>
                  <a:t>Learner</a:t>
                </a:r>
                <a:r>
                  <a:rPr lang="en-US" altLang="zh-CN" sz="1600" dirty="0">
                    <a:latin typeface="宋体" panose="02010600030101010101" pitchFamily="2" charset="-122"/>
                    <a:sym typeface="+mn-ea"/>
                  </a:rPr>
                  <a:t>: A learner model </a:t>
                </a:r>
                <a14:m>
                  <m:oMath xmlns:m="http://schemas.openxmlformats.org/officeDocument/2006/math">
                    <m:sSub>
                      <m:sSubPr>
                        <m:ctrlPr>
                          <a:rPr lang="zh-CN" altLang="en-US" sz="1600" i="1">
                            <a:latin typeface="Cambria Math" panose="02040503050406030204" pitchFamily="18" charset="0"/>
                          </a:rPr>
                        </m:ctrlPr>
                      </m:sSubPr>
                      <m:e>
                        <m:r>
                          <a:rPr lang="en-US" altLang="zh-CN" sz="1600" b="0" i="1" smtClean="0">
                            <a:latin typeface="Cambria Math" panose="02040503050406030204" pitchFamily="18" charset="0"/>
                          </a:rPr>
                          <m:t>𝑓</m:t>
                        </m:r>
                      </m:e>
                      <m:sub>
                        <m:r>
                          <a:rPr lang="el-GR" altLang="zh-CN" sz="1600" i="1">
                            <a:latin typeface="Cambria Math" panose="02040503050406030204" pitchFamily="18" charset="0"/>
                            <a:sym typeface="+mn-ea"/>
                          </a:rPr>
                          <m:t>𝜃</m:t>
                        </m:r>
                      </m:sub>
                    </m:sSub>
                  </m:oMath>
                </a14:m>
                <a:r>
                  <a:rPr lang="en-US" altLang="zh-CN" sz="1600" dirty="0">
                    <a:latin typeface="宋体" panose="02010600030101010101" pitchFamily="2" charset="-122"/>
                    <a:sym typeface="+mn-ea"/>
                  </a:rPr>
                  <a:t> is task-specific and trained for a given task. For a given few-shot task, a stand-alone learner model trained from scratch using gradient descent will not be able to generalize.</a:t>
                </a:r>
              </a:p>
              <a:p>
                <a:pPr>
                  <a:buAutoNum type="arabicPeriod"/>
                </a:pPr>
                <a:endParaRPr lang="en-US" altLang="zh-CN" sz="1600"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2. </a:t>
                </a:r>
                <a:r>
                  <a:rPr lang="en-US" altLang="zh-CN" sz="1600" b="1" dirty="0">
                    <a:latin typeface="宋体" panose="02010600030101010101" pitchFamily="2" charset="-122"/>
                    <a:sym typeface="+mn-ea"/>
                  </a:rPr>
                  <a:t>Meta-Learner</a:t>
                </a:r>
                <a:r>
                  <a:rPr lang="en-US" altLang="zh-CN" sz="1600" dirty="0">
                    <a:latin typeface="宋体" panose="02010600030101010101" pitchFamily="2" charset="-122"/>
                    <a:sym typeface="+mn-ea"/>
                  </a:rPr>
                  <a:t>: A meta-learner model </a:t>
                </a:r>
                <a14:m>
                  <m:oMath xmlns:m="http://schemas.openxmlformats.org/officeDocument/2006/math">
                    <m:sSub>
                      <m:sSubPr>
                        <m:ctrlPr>
                          <a:rPr lang="zh-CN" altLang="en-US" sz="1600" i="1">
                            <a:latin typeface="Cambria Math" panose="02040503050406030204" pitchFamily="18" charset="0"/>
                          </a:rPr>
                        </m:ctrlPr>
                      </m:sSubPr>
                      <m:e>
                        <m:r>
                          <a:rPr lang="en-US" altLang="zh-CN" sz="1600" b="0" i="1" smtClean="0">
                            <a:latin typeface="Cambria Math" panose="02040503050406030204" pitchFamily="18" charset="0"/>
                          </a:rPr>
                          <m:t>𝑔</m:t>
                        </m:r>
                      </m:e>
                      <m:sub>
                        <m:r>
                          <a:rPr lang="el-GR" altLang="zh-CN" sz="1600" i="1">
                            <a:latin typeface="Cambria Math" panose="02040503050406030204" pitchFamily="18" charset="0"/>
                            <a:sym typeface="+mn-ea"/>
                          </a:rPr>
                          <m:t>𝜑</m:t>
                        </m:r>
                      </m:sub>
                    </m:sSub>
                  </m:oMath>
                </a14:m>
                <a:r>
                  <a:rPr lang="en-US" altLang="zh-CN" sz="1600" dirty="0">
                    <a:latin typeface="宋体" panose="02010600030101010101" pitchFamily="2" charset="-122"/>
                    <a:sym typeface="+mn-ea"/>
                  </a:rPr>
                  <a:t> is not task specific and is trained on a distribution of tasks T ∼ p(T ). Using episodic training, the meta-learner learns (</a:t>
                </a:r>
                <a14:m>
                  <m:oMath xmlns:m="http://schemas.openxmlformats.org/officeDocument/2006/math">
                    <m:r>
                      <a:rPr lang="el-GR" altLang="zh-CN" sz="1600" i="1">
                        <a:latin typeface="Cambria Math" panose="02040503050406030204" pitchFamily="18" charset="0"/>
                        <a:sym typeface="+mn-ea"/>
                      </a:rPr>
                      <m:t>𝜑</m:t>
                    </m:r>
                  </m:oMath>
                </a14:m>
                <a:r>
                  <a:rPr lang="en-US" altLang="zh-CN" sz="1600" dirty="0">
                    <a:latin typeface="宋体" panose="02010600030101010101" pitchFamily="2" charset="-122"/>
                    <a:sym typeface="+mn-ea"/>
                  </a:rPr>
                  <a:t>) to update the learner model’s parameters (</a:t>
                </a:r>
                <a14:m>
                  <m:oMath xmlns:m="http://schemas.openxmlformats.org/officeDocument/2006/math">
                    <m:r>
                      <a:rPr lang="el-GR" altLang="zh-CN" sz="1600" i="1">
                        <a:latin typeface="Cambria Math" panose="02040503050406030204" pitchFamily="18" charset="0"/>
                        <a:sym typeface="+mn-ea"/>
                      </a:rPr>
                      <m:t>𝜃</m:t>
                    </m:r>
                  </m:oMath>
                </a14:m>
                <a:r>
                  <a:rPr lang="en-US" altLang="zh-CN" sz="1600" dirty="0">
                    <a:latin typeface="宋体" panose="02010600030101010101" pitchFamily="2" charset="-122"/>
                    <a:sym typeface="+mn-ea"/>
                  </a:rPr>
                  <a:t>) via training set </a:t>
                </a:r>
                <a14:m>
                  <m:oMath xmlns:m="http://schemas.openxmlformats.org/officeDocument/2006/math">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𝐷</m:t>
                        </m:r>
                      </m:e>
                      <m:sub>
                        <m:r>
                          <a:rPr lang="en-US" altLang="zh-CN" sz="1600" i="1">
                            <a:latin typeface="Cambria Math" panose="02040503050406030204" pitchFamily="18" charset="0"/>
                          </a:rPr>
                          <m:t>𝑡𝑟𝑎𝑖𝑛</m:t>
                        </m:r>
                      </m:sub>
                    </m:sSub>
                  </m:oMath>
                </a14:m>
                <a:r>
                  <a:rPr lang="en-US" altLang="zh-CN" sz="1600" dirty="0">
                    <a:latin typeface="宋体" panose="02010600030101010101" pitchFamily="2" charset="-122"/>
                    <a:sym typeface="+mn-ea"/>
                  </a:rPr>
                  <a:t>,</a:t>
                </a:r>
              </a:p>
              <a:p>
                <a:pPr marL="0" indent="0">
                  <a:buNone/>
                </a:pPr>
                <a:endParaRPr lang="en-US" altLang="zh-CN" sz="1600"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The objective of the meta-learner model is to produce updated learner model parameters </a:t>
                </a:r>
                <a14:m>
                  <m:oMath xmlns:m="http://schemas.openxmlformats.org/officeDocument/2006/math">
                    <m:sSup>
                      <m:sSupPr>
                        <m:ctrlPr>
                          <a:rPr lang="zh-CN" altLang="en-US" sz="1600" i="1">
                            <a:latin typeface="Cambria Math" panose="02040503050406030204" pitchFamily="18" charset="0"/>
                          </a:rPr>
                        </m:ctrlPr>
                      </m:sSupPr>
                      <m:e>
                        <m:r>
                          <a:rPr lang="el-GR" altLang="zh-CN" sz="1600" i="1">
                            <a:latin typeface="Cambria Math" panose="02040503050406030204" pitchFamily="18" charset="0"/>
                            <a:sym typeface="+mn-ea"/>
                          </a:rPr>
                          <m:t>𝜃</m:t>
                        </m:r>
                      </m:e>
                      <m:sup>
                        <m:r>
                          <a:rPr lang="zh-CN" altLang="en-US" sz="1600">
                            <a:latin typeface="Cambria Math" panose="02040503050406030204" pitchFamily="18" charset="0"/>
                          </a:rPr>
                          <m:t>∗</m:t>
                        </m:r>
                      </m:sup>
                    </m:sSup>
                  </m:oMath>
                </a14:m>
                <a:r>
                  <a:rPr lang="en-US" altLang="zh-CN" sz="1600" dirty="0">
                    <a:latin typeface="宋体" panose="02010600030101010101" pitchFamily="2" charset="-122"/>
                    <a:sym typeface="+mn-ea"/>
                  </a:rPr>
                  <a:t> such that they are better than stand-alone learner model parameters </a:t>
                </a:r>
                <a14:m>
                  <m:oMath xmlns:m="http://schemas.openxmlformats.org/officeDocument/2006/math">
                    <m:r>
                      <a:rPr lang="el-GR" altLang="zh-CN" sz="1600" i="1">
                        <a:latin typeface="Cambria Math" panose="02040503050406030204" pitchFamily="18" charset="0"/>
                        <a:sym typeface="+mn-ea"/>
                      </a:rPr>
                      <m:t>𝜃</m:t>
                    </m:r>
                  </m:oMath>
                </a14:m>
                <a:r>
                  <a:rPr lang="en-US" altLang="zh-CN" sz="1600" dirty="0">
                    <a:latin typeface="宋体" panose="02010600030101010101" pitchFamily="2" charset="-122"/>
                    <a:sym typeface="+mn-ea"/>
                  </a:rPr>
                  <a:t>.</a:t>
                </a:r>
              </a:p>
            </p:txBody>
          </p:sp>
        </mc:Choice>
        <mc:Fallback xmlns="">
          <p:sp>
            <p:nvSpPr>
              <p:cNvPr id="8" name="内容占位符 2"/>
              <p:cNvSpPr>
                <a:spLocks noGrp="1" noRot="1" noChangeAspect="1" noMove="1" noResize="1" noEditPoints="1" noAdjustHandles="1" noChangeArrowheads="1" noChangeShapeType="1" noTextEdit="1"/>
              </p:cNvSpPr>
              <p:nvPr>
                <p:ph idx="1"/>
              </p:nvPr>
            </p:nvSpPr>
            <p:spPr>
              <a:xfrm>
                <a:off x="457200" y="1187450"/>
                <a:ext cx="8229600" cy="3616548"/>
              </a:xfrm>
              <a:blipFill>
                <a:blip r:embed="rId3"/>
                <a:stretch>
                  <a:fillRect l="-370" t="-506"/>
                </a:stretch>
              </a:blipFill>
            </p:spPr>
            <p:txBody>
              <a:bodyPr/>
              <a:lstStyle/>
              <a:p>
                <a:r>
                  <a:rPr lang="zh-CN" altLang="en-US">
                    <a:noFill/>
                  </a:rPr>
                  <a:t> </a:t>
                </a:r>
              </a:p>
            </p:txBody>
          </p:sp>
        </mc:Fallback>
      </mc:AlternateContent>
      <p:pic>
        <p:nvPicPr>
          <p:cNvPr id="5" name="图片 4"/>
          <p:cNvPicPr>
            <a:picLocks noChangeAspect="1"/>
          </p:cNvPicPr>
          <p:nvPr/>
        </p:nvPicPr>
        <p:blipFill>
          <a:blip r:embed="rId4"/>
          <a:stretch>
            <a:fillRect/>
          </a:stretch>
        </p:blipFill>
        <p:spPr>
          <a:xfrm>
            <a:off x="3652080" y="3507854"/>
            <a:ext cx="1767840" cy="312420"/>
          </a:xfrm>
          <a:prstGeom prst="rect">
            <a:avLst/>
          </a:prstGeom>
        </p:spPr>
      </p:pic>
    </p:spTree>
    <p:extLst>
      <p:ext uri="{BB962C8B-B14F-4D97-AF65-F5344CB8AC3E}">
        <p14:creationId xmlns:p14="http://schemas.microsoft.com/office/powerpoint/2010/main" val="24226722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Optimization-based Meta-Learning</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内容占位符 2"/>
              <p:cNvSpPr>
                <a:spLocks noGrp="1"/>
              </p:cNvSpPr>
              <p:nvPr>
                <p:ph idx="1"/>
              </p:nvPr>
            </p:nvSpPr>
            <p:spPr>
              <a:xfrm>
                <a:off x="395536" y="1347614"/>
                <a:ext cx="8229600" cy="3256507"/>
              </a:xfrm>
            </p:spPr>
            <p:txBody>
              <a:bodyPr>
                <a:noAutofit/>
              </a:bodyPr>
              <a:lstStyle/>
              <a:p>
                <a:pPr marL="0" indent="0">
                  <a:buNone/>
                </a:pPr>
                <a:r>
                  <a:rPr lang="en-US" altLang="zh-CN" sz="1600" b="1" dirty="0">
                    <a:latin typeface="宋体" panose="02010600030101010101" pitchFamily="2" charset="-122"/>
                    <a:sym typeface="+mn-ea"/>
                  </a:rPr>
                  <a:t>Model-Agnostic Meta-Learning (</a:t>
                </a:r>
                <a:r>
                  <a:rPr lang="en-US" altLang="zh-CN" sz="1600" b="1" dirty="0" err="1">
                    <a:latin typeface="宋体" panose="02010600030101010101" pitchFamily="2" charset="-122"/>
                    <a:sym typeface="+mn-ea"/>
                  </a:rPr>
                  <a:t>MAML</a:t>
                </a:r>
                <a:r>
                  <a:rPr lang="en-US" altLang="zh-CN" sz="1600" b="1" dirty="0">
                    <a:latin typeface="宋体" panose="02010600030101010101" pitchFamily="2" charset="-122"/>
                    <a:sym typeface="+mn-ea"/>
                  </a:rPr>
                  <a:t>)</a:t>
                </a:r>
              </a:p>
              <a:p>
                <a:pPr marL="0" indent="0">
                  <a:buNone/>
                </a:pPr>
                <a:r>
                  <a:rPr lang="en-US" altLang="zh-CN" sz="1600" dirty="0">
                    <a:latin typeface="宋体" panose="02010600030101010101" pitchFamily="2" charset="-122"/>
                    <a:sym typeface="+mn-ea"/>
                  </a:rPr>
                  <a:t>They key idea in MAML is to achieve good initialization parameters </a:t>
                </a:r>
                <a14:m>
                  <m:oMath xmlns:m="http://schemas.openxmlformats.org/officeDocument/2006/math">
                    <m:r>
                      <a:rPr lang="el-GR" altLang="zh-CN" sz="1600" i="1">
                        <a:latin typeface="Cambria Math" panose="02040503050406030204" pitchFamily="18" charset="0"/>
                        <a:sym typeface="+mn-ea"/>
                      </a:rPr>
                      <m:t>𝜃</m:t>
                    </m:r>
                  </m:oMath>
                </a14:m>
                <a:r>
                  <a:rPr lang="en-US" altLang="zh-CN" sz="1600" dirty="0">
                    <a:latin typeface="宋体" panose="02010600030101010101" pitchFamily="2" charset="-122"/>
                    <a:sym typeface="+mn-ea"/>
                  </a:rPr>
                  <a:t> such that new tasks can optimize quickly from </a:t>
                </a:r>
                <a14:m>
                  <m:oMath xmlns:m="http://schemas.openxmlformats.org/officeDocument/2006/math">
                    <m:r>
                      <a:rPr lang="el-GR" altLang="zh-CN" sz="1600" i="1">
                        <a:latin typeface="Cambria Math" panose="02040503050406030204" pitchFamily="18" charset="0"/>
                        <a:sym typeface="+mn-ea"/>
                      </a:rPr>
                      <m:t>𝜃</m:t>
                    </m:r>
                  </m:oMath>
                </a14:m>
                <a:r>
                  <a:rPr lang="en-US" altLang="zh-CN" sz="1600" dirty="0">
                    <a:latin typeface="宋体" panose="02010600030101010101" pitchFamily="2" charset="-122"/>
                    <a:sym typeface="+mn-ea"/>
                  </a:rPr>
                  <a:t> through one or more gradient descent steps computed with a small amount of data. These initial parameters </a:t>
                </a:r>
                <a14:m>
                  <m:oMath xmlns:m="http://schemas.openxmlformats.org/officeDocument/2006/math">
                    <m:r>
                      <a:rPr lang="el-GR" altLang="zh-CN" sz="1600" i="1">
                        <a:latin typeface="Cambria Math" panose="02040503050406030204" pitchFamily="18" charset="0"/>
                        <a:sym typeface="+mn-ea"/>
                      </a:rPr>
                      <m:t>𝜃</m:t>
                    </m:r>
                  </m:oMath>
                </a14:m>
                <a:r>
                  <a:rPr lang="en-US" altLang="zh-CN" sz="1600" dirty="0">
                    <a:latin typeface="宋体" panose="02010600030101010101" pitchFamily="2" charset="-122"/>
                    <a:sym typeface="+mn-ea"/>
                  </a:rPr>
                  <a:t> are meta-learned over a distribution of tasks </a:t>
                </a:r>
                <a14:m>
                  <m:oMath xmlns:m="http://schemas.openxmlformats.org/officeDocument/2006/math">
                    <m:r>
                      <a:rPr lang="en-US" altLang="zh-CN" sz="1600" b="0" i="1" smtClean="0">
                        <a:latin typeface="Cambria Math" panose="02040503050406030204" pitchFamily="18" charset="0"/>
                      </a:rPr>
                      <m:t>𝑝</m:t>
                    </m:r>
                    <m:r>
                      <a:rPr lang="en-US" altLang="zh-CN" sz="1600" b="0" i="1" smtClean="0">
                        <a:latin typeface="Cambria Math" panose="02040503050406030204" pitchFamily="18" charset="0"/>
                      </a:rPr>
                      <m:t>(</m:t>
                    </m:r>
                    <m:r>
                      <a:rPr lang="en-US" altLang="zh-CN" sz="1600" i="1">
                        <a:latin typeface="Cambria Math" panose="02040503050406030204" pitchFamily="18" charset="0"/>
                      </a:rPr>
                      <m:t>𝑇</m:t>
                    </m:r>
                    <m:r>
                      <a:rPr lang="en-US" altLang="zh-CN" sz="1600" b="0" i="1" smtClean="0">
                        <a:latin typeface="Cambria Math" panose="02040503050406030204" pitchFamily="18" charset="0"/>
                      </a:rPr>
                      <m:t>)</m:t>
                    </m:r>
                  </m:oMath>
                </a14:m>
                <a:r>
                  <a:rPr lang="en-US" altLang="zh-CN" sz="1600" i="1" dirty="0">
                    <a:latin typeface="宋体" panose="02010600030101010101" pitchFamily="2" charset="-122"/>
                    <a:sym typeface="+mn-ea"/>
                  </a:rPr>
                  <a:t>. </a:t>
                </a:r>
              </a:p>
              <a:p>
                <a:pPr marL="0" indent="0">
                  <a:buNone/>
                </a:pPr>
                <a:endParaRPr lang="en-US" altLang="zh-CN" sz="1600" i="1"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Unlike LSTM meta-learner which has two separate models, a meta-learner model </a:t>
                </a:r>
                <a14:m>
                  <m:oMath xmlns:m="http://schemas.openxmlformats.org/officeDocument/2006/math">
                    <m:sSub>
                      <m:sSubPr>
                        <m:ctrlPr>
                          <a:rPr lang="zh-CN" altLang="en-US" sz="1600" i="1">
                            <a:latin typeface="Cambria Math" panose="02040503050406030204" pitchFamily="18" charset="0"/>
                          </a:rPr>
                        </m:ctrlPr>
                      </m:sSubPr>
                      <m:e>
                        <m:r>
                          <a:rPr lang="en-US" altLang="zh-CN" sz="1600" b="0" i="1" smtClean="0">
                            <a:latin typeface="Cambria Math" panose="02040503050406030204" pitchFamily="18" charset="0"/>
                          </a:rPr>
                          <m:t>𝑔</m:t>
                        </m:r>
                      </m:e>
                      <m:sub>
                        <m:r>
                          <a:rPr lang="el-GR" altLang="zh-CN" sz="1600" i="1">
                            <a:latin typeface="Cambria Math" panose="02040503050406030204" pitchFamily="18" charset="0"/>
                            <a:sym typeface="+mn-ea"/>
                          </a:rPr>
                          <m:t>𝜑</m:t>
                        </m:r>
                      </m:sub>
                    </m:sSub>
                  </m:oMath>
                </a14:m>
                <a:r>
                  <a:rPr lang="en-US" altLang="zh-CN" sz="1600" dirty="0">
                    <a:latin typeface="宋体" panose="02010600030101010101" pitchFamily="2" charset="-122"/>
                    <a:sym typeface="+mn-ea"/>
                  </a:rPr>
                  <a:t> and a task learner model </a:t>
                </a:r>
                <a14:m>
                  <m:oMath xmlns:m="http://schemas.openxmlformats.org/officeDocument/2006/math">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𝑓</m:t>
                        </m:r>
                      </m:e>
                      <m:sub>
                        <m:r>
                          <a:rPr lang="el-GR" altLang="zh-CN" sz="1600" i="1">
                            <a:latin typeface="Cambria Math" panose="02040503050406030204" pitchFamily="18" charset="0"/>
                            <a:sym typeface="+mn-ea"/>
                          </a:rPr>
                          <m:t>𝜃</m:t>
                        </m:r>
                      </m:sub>
                    </m:sSub>
                  </m:oMath>
                </a14:m>
                <a:r>
                  <a:rPr lang="en-US" altLang="zh-CN" sz="1600" dirty="0">
                    <a:latin typeface="宋体" panose="02010600030101010101" pitchFamily="2" charset="-122"/>
                    <a:sym typeface="+mn-ea"/>
                  </a:rPr>
                  <a:t>, </a:t>
                </a:r>
                <a:r>
                  <a:rPr lang="en-US" altLang="zh-CN" sz="1600" dirty="0" err="1">
                    <a:latin typeface="宋体" panose="02010600030101010101" pitchFamily="2" charset="-122"/>
                    <a:sym typeface="+mn-ea"/>
                  </a:rPr>
                  <a:t>MAML</a:t>
                </a:r>
                <a:r>
                  <a:rPr lang="en-US" altLang="zh-CN" sz="1600" dirty="0">
                    <a:latin typeface="宋体" panose="02010600030101010101" pitchFamily="2" charset="-122"/>
                    <a:sym typeface="+mn-ea"/>
                  </a:rPr>
                  <a:t> has a single model with parameters </a:t>
                </a:r>
                <a14:m>
                  <m:oMath xmlns:m="http://schemas.openxmlformats.org/officeDocument/2006/math">
                    <m:r>
                      <a:rPr lang="el-GR" altLang="zh-CN" sz="1600" i="1">
                        <a:latin typeface="Cambria Math" panose="02040503050406030204" pitchFamily="18" charset="0"/>
                        <a:sym typeface="+mn-ea"/>
                      </a:rPr>
                      <m:t>𝜃</m:t>
                    </m:r>
                  </m:oMath>
                </a14:m>
                <a:r>
                  <a:rPr lang="en-US" altLang="zh-CN" sz="1600" dirty="0">
                    <a:latin typeface="宋体" panose="02010600030101010101" pitchFamily="2" charset="-122"/>
                    <a:sym typeface="+mn-ea"/>
                  </a:rPr>
                  <a:t>. </a:t>
                </a:r>
              </a:p>
              <a:p>
                <a:pPr marL="0" indent="0">
                  <a:buNone/>
                </a:pPr>
                <a:endParaRPr lang="en-US" altLang="zh-CN" sz="1600"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Individual tasks use the model parameters </a:t>
                </a:r>
                <a14:m>
                  <m:oMath xmlns:m="http://schemas.openxmlformats.org/officeDocument/2006/math">
                    <m:r>
                      <a:rPr lang="el-GR" altLang="zh-CN" sz="1600" i="1">
                        <a:latin typeface="Cambria Math" panose="02040503050406030204" pitchFamily="18" charset="0"/>
                        <a:sym typeface="+mn-ea"/>
                      </a:rPr>
                      <m:t>𝜃</m:t>
                    </m:r>
                  </m:oMath>
                </a14:m>
                <a:r>
                  <a:rPr lang="en-US" altLang="zh-CN" sz="1600" dirty="0">
                    <a:latin typeface="宋体" panose="02010600030101010101" pitchFamily="2" charset="-122"/>
                    <a:sym typeface="+mn-ea"/>
                  </a:rPr>
                  <a:t> as initialization to arrive at optimal parameters </a:t>
                </a:r>
                <a14:m>
                  <m:oMath xmlns:m="http://schemas.openxmlformats.org/officeDocument/2006/math">
                    <m:sSup>
                      <m:sSupPr>
                        <m:ctrlPr>
                          <a:rPr lang="zh-CN" altLang="en-US" sz="1600" i="1">
                            <a:latin typeface="Cambria Math" panose="02040503050406030204" pitchFamily="18" charset="0"/>
                          </a:rPr>
                        </m:ctrlPr>
                      </m:sSupPr>
                      <m:e>
                        <m:r>
                          <a:rPr lang="el-GR" altLang="zh-CN" sz="1600" i="1">
                            <a:latin typeface="Cambria Math" panose="02040503050406030204" pitchFamily="18" charset="0"/>
                            <a:sym typeface="+mn-ea"/>
                          </a:rPr>
                          <m:t>𝜃</m:t>
                        </m:r>
                      </m:e>
                      <m:sup>
                        <m:r>
                          <a:rPr lang="zh-CN" altLang="en-US" sz="1600">
                            <a:latin typeface="Cambria Math" panose="02040503050406030204" pitchFamily="18" charset="0"/>
                          </a:rPr>
                          <m:t>∗</m:t>
                        </m:r>
                      </m:sup>
                    </m:sSup>
                  </m:oMath>
                </a14:m>
                <a:r>
                  <a:rPr lang="en-US" altLang="zh-CN" sz="1600" dirty="0">
                    <a:latin typeface="宋体" panose="02010600030101010101" pitchFamily="2" charset="-122"/>
                    <a:sym typeface="+mn-ea"/>
                  </a:rPr>
                  <a:t> </a:t>
                </a:r>
                <a:r>
                  <a:rPr lang="en-US" altLang="zh-CN" sz="1600" i="1" dirty="0">
                    <a:latin typeface="宋体" panose="02010600030101010101" pitchFamily="2" charset="-122"/>
                    <a:sym typeface="+mn-ea"/>
                  </a:rPr>
                  <a:t>for t</a:t>
                </a:r>
                <a:r>
                  <a:rPr lang="en-US" altLang="zh-CN" sz="1600" dirty="0">
                    <a:latin typeface="宋体" panose="02010600030101010101" pitchFamily="2" charset="-122"/>
                    <a:sym typeface="+mn-ea"/>
                  </a:rPr>
                  <a:t>he task at hand.</a:t>
                </a:r>
              </a:p>
            </p:txBody>
          </p:sp>
        </mc:Choice>
        <mc:Fallback xmlns="">
          <p:sp>
            <p:nvSpPr>
              <p:cNvPr id="8" name="内容占位符 2"/>
              <p:cNvSpPr>
                <a:spLocks noGrp="1" noRot="1" noChangeAspect="1" noMove="1" noResize="1" noEditPoints="1" noAdjustHandles="1" noChangeArrowheads="1" noChangeShapeType="1" noTextEdit="1"/>
              </p:cNvSpPr>
              <p:nvPr>
                <p:ph idx="1"/>
              </p:nvPr>
            </p:nvSpPr>
            <p:spPr>
              <a:xfrm>
                <a:off x="395536" y="1347614"/>
                <a:ext cx="8229600" cy="3256507"/>
              </a:xfrm>
              <a:blipFill>
                <a:blip r:embed="rId4"/>
                <a:stretch>
                  <a:fillRect l="-444" t="-562" r="-37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416543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Optimization-based Meta-Learning</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ph idx="1"/>
          </p:nvPr>
        </p:nvSpPr>
        <p:spPr>
          <a:xfrm>
            <a:off x="457200" y="1187450"/>
            <a:ext cx="8229600" cy="3832572"/>
          </a:xfrm>
        </p:spPr>
        <p:txBody>
          <a:bodyPr>
            <a:normAutofit/>
          </a:bodyPr>
          <a:lstStyle/>
          <a:p>
            <a:pPr marL="0" indent="0">
              <a:buNone/>
            </a:pPr>
            <a:r>
              <a:rPr lang="en-US" altLang="zh-CN" sz="1600" b="1" dirty="0">
                <a:latin typeface="宋体" panose="02010600030101010101" pitchFamily="2" charset="-122"/>
                <a:sym typeface="+mn-ea"/>
              </a:rPr>
              <a:t>Model-Agnostic Meta-Learning (</a:t>
            </a:r>
            <a:r>
              <a:rPr lang="en-US" altLang="zh-CN" sz="1600" b="1" dirty="0" err="1">
                <a:latin typeface="宋体" panose="02010600030101010101" pitchFamily="2" charset="-122"/>
                <a:sym typeface="+mn-ea"/>
              </a:rPr>
              <a:t>MAML</a:t>
            </a:r>
            <a:r>
              <a:rPr lang="en-US" altLang="zh-CN" sz="1600" b="1" dirty="0">
                <a:latin typeface="宋体" panose="02010600030101010101" pitchFamily="2" charset="-122"/>
                <a:sym typeface="+mn-ea"/>
              </a:rPr>
              <a:t>)</a:t>
            </a:r>
          </a:p>
          <a:p>
            <a:pPr marL="0" indent="0">
              <a:buNone/>
            </a:pPr>
            <a:r>
              <a:rPr lang="en-US" altLang="zh-CN" sz="1600" dirty="0">
                <a:latin typeface="宋体" panose="02010600030101010101" pitchFamily="2" charset="-122"/>
                <a:sym typeface="+mn-ea"/>
              </a:rPr>
              <a:t>A bad initialization point</a:t>
            </a:r>
          </a:p>
        </p:txBody>
      </p:sp>
      <p:pic>
        <p:nvPicPr>
          <p:cNvPr id="1028" name="Picture 4" descr="https://img-blog.csdnimg.cn/20200806142248381.png?x-oss-process=image/watermark,type_ZmFuZ3poZW5naGVpdGk,shadow_10,text_aHR0cHM6Ly9ibG9nLmNzZG4ubmV0L29sZG1hb18yMDAx,size_16,color_FFFFFF,t_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102" y="2067694"/>
            <a:ext cx="5217795" cy="2663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8626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Optimization-based Meta-Learning</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ph idx="1"/>
          </p:nvPr>
        </p:nvSpPr>
        <p:spPr>
          <a:xfrm>
            <a:off x="457200" y="1187450"/>
            <a:ext cx="8229600" cy="3832572"/>
          </a:xfrm>
        </p:spPr>
        <p:txBody>
          <a:bodyPr>
            <a:normAutofit/>
          </a:bodyPr>
          <a:lstStyle/>
          <a:p>
            <a:pPr marL="0" indent="0">
              <a:buNone/>
            </a:pPr>
            <a:r>
              <a:rPr lang="en-US" altLang="zh-CN" sz="1600" b="1" dirty="0">
                <a:latin typeface="宋体" panose="02010600030101010101" pitchFamily="2" charset="-122"/>
                <a:sym typeface="+mn-ea"/>
              </a:rPr>
              <a:t>Model-Agnostic Meta-Learning (</a:t>
            </a:r>
            <a:r>
              <a:rPr lang="en-US" altLang="zh-CN" sz="1600" b="1" dirty="0" err="1">
                <a:latin typeface="宋体" panose="02010600030101010101" pitchFamily="2" charset="-122"/>
                <a:sym typeface="+mn-ea"/>
              </a:rPr>
              <a:t>MAML</a:t>
            </a:r>
            <a:r>
              <a:rPr lang="en-US" altLang="zh-CN" sz="1600" b="1" dirty="0">
                <a:latin typeface="宋体" panose="02010600030101010101" pitchFamily="2" charset="-122"/>
                <a:sym typeface="+mn-ea"/>
              </a:rPr>
              <a:t>)</a:t>
            </a:r>
          </a:p>
          <a:p>
            <a:pPr marL="0" indent="0">
              <a:buNone/>
            </a:pPr>
            <a:r>
              <a:rPr lang="en-US" altLang="zh-CN" sz="1600" dirty="0">
                <a:latin typeface="宋体" panose="02010600030101010101" pitchFamily="2" charset="-122"/>
                <a:sym typeface="+mn-ea"/>
              </a:rPr>
              <a:t>A good initialization point</a:t>
            </a:r>
          </a:p>
        </p:txBody>
      </p:sp>
      <p:pic>
        <p:nvPicPr>
          <p:cNvPr id="1026" name="Picture 2" descr="https://img-blog.csdnimg.cn/20200806142304775.png?x-oss-process=image/watermark,type_ZmFuZ3poZW5naGVpdGk,shadow_10,text_aHR0cHM6Ly9ibG9nLmNzZG4ubmV0L29sZG1hb18yMDAx,size_16,color_FFFFFF,t_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2067694"/>
            <a:ext cx="5200650" cy="2674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1754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Optimization-based Meta-Learning</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ph idx="1"/>
          </p:nvPr>
        </p:nvSpPr>
        <p:spPr>
          <a:xfrm>
            <a:off x="457200" y="1187450"/>
            <a:ext cx="8229600" cy="3832572"/>
          </a:xfrm>
        </p:spPr>
        <p:txBody>
          <a:bodyPr>
            <a:noAutofit/>
          </a:bodyPr>
          <a:lstStyle/>
          <a:p>
            <a:pPr marL="0" indent="0">
              <a:buNone/>
            </a:pPr>
            <a:r>
              <a:rPr lang="en-US" altLang="zh-CN" sz="1600" b="1" dirty="0">
                <a:latin typeface="宋体" panose="02010600030101010101" pitchFamily="2" charset="-122"/>
                <a:sym typeface="+mn-ea"/>
              </a:rPr>
              <a:t>Model-Agnostic Meta-Learning (</a:t>
            </a:r>
            <a:r>
              <a:rPr lang="en-US" altLang="zh-CN" sz="1600" b="1" dirty="0" err="1">
                <a:latin typeface="宋体" panose="02010600030101010101" pitchFamily="2" charset="-122"/>
                <a:sym typeface="+mn-ea"/>
              </a:rPr>
              <a:t>MAML</a:t>
            </a:r>
            <a:r>
              <a:rPr lang="en-US" altLang="zh-CN" sz="1600" b="1" dirty="0">
                <a:latin typeface="宋体" panose="02010600030101010101" pitchFamily="2" charset="-122"/>
                <a:sym typeface="+mn-ea"/>
              </a:rPr>
              <a:t>)</a:t>
            </a:r>
          </a:p>
          <a:p>
            <a:pPr marL="0" indent="0">
              <a:buNone/>
            </a:pPr>
            <a:r>
              <a:rPr lang="en-US" altLang="zh-CN" sz="1600" dirty="0">
                <a:latin typeface="宋体" panose="02010600030101010101" pitchFamily="2" charset="-122"/>
                <a:sym typeface="+mn-ea"/>
              </a:rPr>
              <a:t>Algorithm</a:t>
            </a:r>
          </a:p>
        </p:txBody>
      </p:sp>
      <p:pic>
        <p:nvPicPr>
          <p:cNvPr id="2" name="图片 1"/>
          <p:cNvPicPr>
            <a:picLocks noChangeAspect="1"/>
          </p:cNvPicPr>
          <p:nvPr/>
        </p:nvPicPr>
        <p:blipFill>
          <a:blip r:embed="rId3"/>
          <a:stretch>
            <a:fillRect/>
          </a:stretch>
        </p:blipFill>
        <p:spPr>
          <a:xfrm>
            <a:off x="866970" y="1851670"/>
            <a:ext cx="7338060" cy="2994660"/>
          </a:xfrm>
          <a:prstGeom prst="rect">
            <a:avLst/>
          </a:prstGeom>
        </p:spPr>
      </p:pic>
    </p:spTree>
    <p:extLst>
      <p:ext uri="{BB962C8B-B14F-4D97-AF65-F5344CB8AC3E}">
        <p14:creationId xmlns:p14="http://schemas.microsoft.com/office/powerpoint/2010/main" val="25717860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685800" y="1851670"/>
            <a:ext cx="7772400" cy="1102519"/>
          </a:xfrm>
        </p:spPr>
        <p:txBody>
          <a:bodyPr>
            <a:normAutofit fontScale="90000"/>
          </a:bodyPr>
          <a:lstStyle/>
          <a:p>
            <a:r>
              <a:rPr lang="en-US" altLang="zh-CN" dirty="0">
                <a:latin typeface="华文细黑" panose="02010600040101010101" pitchFamily="2" charset="-122"/>
                <a:ea typeface="华文细黑" panose="02010600040101010101" pitchFamily="2" charset="-122"/>
              </a:rPr>
              <a:t>5. Non-Meta-Learning based Few-Shot Learning</a:t>
            </a:r>
            <a:endParaRPr lang="zh-CN" altLang="en-US" dirty="0">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24082861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Transfer Learning</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ph idx="1"/>
          </p:nvPr>
        </p:nvSpPr>
        <p:spPr>
          <a:xfrm>
            <a:off x="457200" y="1347614"/>
            <a:ext cx="8229600" cy="3040483"/>
          </a:xfrm>
        </p:spPr>
        <p:txBody>
          <a:bodyPr>
            <a:noAutofit/>
          </a:bodyPr>
          <a:lstStyle/>
          <a:p>
            <a:pPr marL="0" indent="0">
              <a:buNone/>
            </a:pPr>
            <a:r>
              <a:rPr lang="en-US" altLang="zh-CN" sz="1600" b="1" dirty="0">
                <a:latin typeface="宋体" panose="02010600030101010101" pitchFamily="2" charset="-122"/>
                <a:sym typeface="+mn-ea"/>
              </a:rPr>
              <a:t>Transfer Learning </a:t>
            </a:r>
            <a:r>
              <a:rPr lang="en-US" altLang="zh-CN" sz="1600" dirty="0">
                <a:latin typeface="宋体" panose="02010600030101010101" pitchFamily="2" charset="-122"/>
                <a:sym typeface="+mn-ea"/>
              </a:rPr>
              <a:t>is the improvement of learning in a new task through the transfer of knowledge from a related task that has already been learned. In few-shot learning scenario where the data is too limited to train a deep network from scratch, transferring knowledge from another network can be a viable option. For a classification task, this knowledge transfer is achieved by </a:t>
            </a:r>
            <a:r>
              <a:rPr lang="en-US" altLang="zh-CN" sz="1600" dirty="0" err="1">
                <a:latin typeface="宋体" panose="02010600030101010101" pitchFamily="2" charset="-122"/>
                <a:sym typeface="+mn-ea"/>
              </a:rPr>
              <a:t>pretraining</a:t>
            </a:r>
            <a:r>
              <a:rPr lang="en-US" altLang="zh-CN" sz="1600" dirty="0">
                <a:latin typeface="宋体" panose="02010600030101010101" pitchFamily="2" charset="-122"/>
                <a:sym typeface="+mn-ea"/>
              </a:rPr>
              <a:t> a deep network on large amounts of training data on base classes (seen) and then fine-tuning it on a new few-shot classes (unseen). </a:t>
            </a:r>
          </a:p>
          <a:p>
            <a:pPr marL="0" indent="0">
              <a:buNone/>
            </a:pPr>
            <a:endParaRPr lang="en-US" altLang="zh-CN" sz="1600" dirty="0">
              <a:latin typeface="宋体" panose="02010600030101010101" pitchFamily="2" charset="-122"/>
              <a:sym typeface="+mn-ea"/>
            </a:endParaRPr>
          </a:p>
          <a:p>
            <a:pPr marL="0" indent="0">
              <a:buNone/>
            </a:pPr>
            <a:r>
              <a:rPr lang="en-US" altLang="zh-CN" sz="1600" b="1" dirty="0">
                <a:latin typeface="宋体" panose="02010600030101010101" pitchFamily="2" charset="-122"/>
                <a:sym typeface="+mn-ea"/>
              </a:rPr>
              <a:t>Key Issue</a:t>
            </a:r>
          </a:p>
          <a:p>
            <a:pPr marL="0" indent="0">
              <a:buNone/>
            </a:pPr>
            <a:r>
              <a:rPr lang="en-US" altLang="zh-CN" sz="1600" dirty="0">
                <a:latin typeface="宋体" panose="02010600030101010101" pitchFamily="2" charset="-122"/>
                <a:sym typeface="+mn-ea"/>
              </a:rPr>
              <a:t>Naive fine-tuning using just few example can lead to overfitting and thus poor generalization performance on the few-shot task.</a:t>
            </a:r>
          </a:p>
        </p:txBody>
      </p:sp>
    </p:spTree>
    <p:extLst>
      <p:ext uri="{BB962C8B-B14F-4D97-AF65-F5344CB8AC3E}">
        <p14:creationId xmlns:p14="http://schemas.microsoft.com/office/powerpoint/2010/main" val="41912858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Transfer Learning - BASELINE &amp; BASELINE++</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ph idx="1"/>
          </p:nvPr>
        </p:nvSpPr>
        <p:spPr>
          <a:xfrm>
            <a:off x="457200" y="1187450"/>
            <a:ext cx="8229600" cy="3760564"/>
          </a:xfrm>
        </p:spPr>
        <p:txBody>
          <a:bodyPr>
            <a:noAutofit/>
          </a:bodyPr>
          <a:lstStyle/>
          <a:p>
            <a:pPr marL="0" indent="0">
              <a:buNone/>
            </a:pPr>
            <a:r>
              <a:rPr lang="en-US" altLang="zh-CN" sz="1600" b="1" dirty="0">
                <a:latin typeface="宋体" panose="02010600030101010101" pitchFamily="2" charset="-122"/>
                <a:sym typeface="+mn-ea"/>
              </a:rPr>
              <a:t>A closer look at few-shot classification (BASELINE &amp; BASELINE++)</a:t>
            </a:r>
            <a:endParaRPr lang="en-US" altLang="zh-CN" sz="1600" dirty="0">
              <a:latin typeface="宋体" panose="02010600030101010101" pitchFamily="2" charset="-122"/>
              <a:sym typeface="+mn-ea"/>
            </a:endParaRPr>
          </a:p>
        </p:txBody>
      </p:sp>
      <p:pic>
        <p:nvPicPr>
          <p:cNvPr id="2" name="图片 1"/>
          <p:cNvPicPr>
            <a:picLocks noChangeAspect="1"/>
          </p:cNvPicPr>
          <p:nvPr/>
        </p:nvPicPr>
        <p:blipFill>
          <a:blip r:embed="rId3"/>
          <a:stretch>
            <a:fillRect/>
          </a:stretch>
        </p:blipFill>
        <p:spPr>
          <a:xfrm>
            <a:off x="755576" y="1635646"/>
            <a:ext cx="7380312" cy="3062667"/>
          </a:xfrm>
          <a:prstGeom prst="rect">
            <a:avLst/>
          </a:prstGeom>
        </p:spPr>
      </p:pic>
    </p:spTree>
    <p:extLst>
      <p:ext uri="{BB962C8B-B14F-4D97-AF65-F5344CB8AC3E}">
        <p14:creationId xmlns:p14="http://schemas.microsoft.com/office/powerpoint/2010/main" val="3099671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685800" y="1707654"/>
            <a:ext cx="7772400" cy="1102519"/>
          </a:xfrm>
        </p:spPr>
        <p:txBody>
          <a:bodyPr>
            <a:normAutofit fontScale="90000"/>
          </a:bodyPr>
          <a:lstStyle/>
          <a:p>
            <a:r>
              <a:rPr lang="en-US" altLang="zh-CN" dirty="0">
                <a:latin typeface="华文细黑" panose="02010600040101010101" pitchFamily="2" charset="-122"/>
                <a:ea typeface="华文细黑" panose="02010600040101010101" pitchFamily="2" charset="-122"/>
              </a:rPr>
              <a:t>1. What is Few-Shot Learning</a:t>
            </a:r>
            <a:endParaRPr lang="zh-CN" altLang="en-US" dirty="0">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24616059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Transfer Learning - BASELINE &amp; BASELINE++</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内容占位符 2"/>
              <p:cNvSpPr>
                <a:spLocks noGrp="1"/>
              </p:cNvSpPr>
              <p:nvPr>
                <p:ph idx="1"/>
              </p:nvPr>
            </p:nvSpPr>
            <p:spPr>
              <a:xfrm>
                <a:off x="457200" y="1187450"/>
                <a:ext cx="8229600" cy="3760564"/>
              </a:xfrm>
            </p:spPr>
            <p:txBody>
              <a:bodyPr>
                <a:noAutofit/>
              </a:bodyPr>
              <a:lstStyle/>
              <a:p>
                <a:pPr marL="0" indent="0">
                  <a:buNone/>
                </a:pPr>
                <a:r>
                  <a:rPr lang="en-US" altLang="zh-CN" sz="1600" b="1" dirty="0">
                    <a:latin typeface="宋体" panose="02010600030101010101" pitchFamily="2" charset="-122"/>
                    <a:sym typeface="+mn-ea"/>
                  </a:rPr>
                  <a:t>BASELINE</a:t>
                </a:r>
              </a:p>
              <a:p>
                <a:pPr marL="0" indent="0">
                  <a:buNone/>
                </a:pPr>
                <a:r>
                  <a:rPr lang="en-US" altLang="zh-CN" sz="1600" b="1" dirty="0">
                    <a:latin typeface="宋体" panose="02010600030101010101" pitchFamily="2" charset="-122"/>
                    <a:sym typeface="+mn-ea"/>
                  </a:rPr>
                  <a:t>Training stage.</a:t>
                </a:r>
              </a:p>
              <a:p>
                <a:pPr marL="0" indent="0">
                  <a:buNone/>
                </a:pPr>
                <a:r>
                  <a:rPr lang="en-US" altLang="zh-CN" sz="1600" dirty="0">
                    <a:latin typeface="宋体" panose="02010600030101010101" pitchFamily="2" charset="-122"/>
                    <a:sym typeface="+mn-ea"/>
                  </a:rPr>
                  <a:t>We train a feature extractor </a:t>
                </a:r>
                <a14:m>
                  <m:oMath xmlns:m="http://schemas.openxmlformats.org/officeDocument/2006/math">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𝑓</m:t>
                        </m:r>
                      </m:e>
                      <m:sub>
                        <m:r>
                          <a:rPr lang="el-GR" altLang="zh-CN" sz="1600" i="1">
                            <a:latin typeface="Cambria Math" panose="02040503050406030204" pitchFamily="18" charset="0"/>
                            <a:sym typeface="+mn-ea"/>
                          </a:rPr>
                          <m:t>𝜃</m:t>
                        </m:r>
                      </m:sub>
                    </m:sSub>
                  </m:oMath>
                </a14:m>
                <a:r>
                  <a:rPr lang="en-US" altLang="zh-CN" sz="1600" dirty="0">
                    <a:latin typeface="宋体" panose="02010600030101010101" pitchFamily="2" charset="-122"/>
                    <a:sym typeface="+mn-ea"/>
                  </a:rPr>
                  <a:t> (parametrized by the network parameters </a:t>
                </a:r>
                <a14:m>
                  <m:oMath xmlns:m="http://schemas.openxmlformats.org/officeDocument/2006/math">
                    <m:r>
                      <a:rPr lang="el-GR" altLang="zh-CN" sz="1600" i="1">
                        <a:latin typeface="Cambria Math" panose="02040503050406030204" pitchFamily="18" charset="0"/>
                        <a:sym typeface="+mn-ea"/>
                      </a:rPr>
                      <m:t>𝜃</m:t>
                    </m:r>
                  </m:oMath>
                </a14:m>
                <a:r>
                  <a:rPr lang="en-US" altLang="zh-CN" sz="1600" dirty="0">
                    <a:latin typeface="宋体" panose="02010600030101010101" pitchFamily="2" charset="-122"/>
                    <a:sym typeface="+mn-ea"/>
                  </a:rPr>
                  <a:t>) and the classifier </a:t>
                </a:r>
                <a14:m>
                  <m:oMath xmlns:m="http://schemas.openxmlformats.org/officeDocument/2006/math">
                    <m:r>
                      <m:rPr>
                        <m:sty m:val="p"/>
                      </m:rPr>
                      <a:rPr lang="en-US" altLang="zh-CN" sz="1600" b="0" i="0" smtClean="0">
                        <a:latin typeface="Cambria Math" panose="02040503050406030204" pitchFamily="18" charset="0"/>
                        <a:sym typeface="+mn-ea"/>
                      </a:rPr>
                      <m:t>C</m:t>
                    </m:r>
                    <m:r>
                      <a:rPr lang="en-US" altLang="zh-CN" sz="1600" b="0" i="0" smtClean="0">
                        <a:latin typeface="Cambria Math" panose="02040503050406030204" pitchFamily="18" charset="0"/>
                        <a:sym typeface="+mn-ea"/>
                      </a:rPr>
                      <m:t>(</m:t>
                    </m:r>
                    <m:r>
                      <m:rPr>
                        <m:nor/>
                      </m:rPr>
                      <a:rPr lang="en-US" altLang="zh-CN" sz="1600" dirty="0">
                        <a:latin typeface="宋体" panose="02010600030101010101" pitchFamily="2" charset="-122"/>
                        <a:sym typeface="+mn-ea"/>
                      </a:rPr>
                      <m:t>·</m:t>
                    </m:r>
                    <m:r>
                      <m:rPr>
                        <m:nor/>
                      </m:rPr>
                      <a:rPr lang="en-US" altLang="zh-CN" sz="1600" b="0" i="0" dirty="0" smtClean="0">
                        <a:latin typeface="宋体" panose="02010600030101010101" pitchFamily="2" charset="-122"/>
                        <a:sym typeface="+mn-ea"/>
                      </a:rPr>
                      <m:t>|</m:t>
                    </m:r>
                    <m:sSub>
                      <m:sSubPr>
                        <m:ctrlPr>
                          <a:rPr lang="zh-CN" altLang="en-US" sz="1600" i="1">
                            <a:latin typeface="Cambria Math" panose="02040503050406030204" pitchFamily="18" charset="0"/>
                          </a:rPr>
                        </m:ctrlPr>
                      </m:sSubPr>
                      <m:e>
                        <m:r>
                          <a:rPr lang="en-US" altLang="zh-CN" sz="1600" b="0" i="1" smtClean="0">
                            <a:latin typeface="Cambria Math" panose="02040503050406030204" pitchFamily="18" charset="0"/>
                          </a:rPr>
                          <m:t>𝑊</m:t>
                        </m:r>
                      </m:e>
                      <m:sub>
                        <m:r>
                          <a:rPr lang="en-US" altLang="zh-CN" sz="1600" b="0" i="1" smtClean="0">
                            <a:latin typeface="Cambria Math" panose="02040503050406030204" pitchFamily="18" charset="0"/>
                            <a:sym typeface="+mn-ea"/>
                          </a:rPr>
                          <m:t>𝑏</m:t>
                        </m:r>
                      </m:sub>
                    </m:sSub>
                    <m:r>
                      <a:rPr lang="en-US" altLang="zh-CN" sz="1600" b="0" i="0" smtClean="0">
                        <a:latin typeface="Cambria Math" panose="02040503050406030204" pitchFamily="18" charset="0"/>
                        <a:sym typeface="+mn-ea"/>
                      </a:rPr>
                      <m:t>)</m:t>
                    </m:r>
                    <m:r>
                      <a:rPr lang="el-GR" altLang="zh-CN" sz="1600" i="1" smtClean="0">
                        <a:latin typeface="Cambria Math" panose="02040503050406030204" pitchFamily="18" charset="0"/>
                        <a:sym typeface="+mn-ea"/>
                      </a:rPr>
                      <m:t> </m:t>
                    </m:r>
                  </m:oMath>
                </a14:m>
                <a:r>
                  <a:rPr lang="en-US" altLang="zh-CN" sz="1600" dirty="0">
                    <a:latin typeface="宋体" panose="02010600030101010101" pitchFamily="2" charset="-122"/>
                    <a:sym typeface="+mn-ea"/>
                  </a:rPr>
                  <a:t>(parametrized by the weight matrix </a:t>
                </a:r>
                <a14:m>
                  <m:oMath xmlns:m="http://schemas.openxmlformats.org/officeDocument/2006/math">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𝑊</m:t>
                        </m:r>
                      </m:e>
                      <m:sub>
                        <m:r>
                          <a:rPr lang="en-US" altLang="zh-CN" sz="1600" i="1">
                            <a:latin typeface="Cambria Math" panose="02040503050406030204" pitchFamily="18" charset="0"/>
                            <a:sym typeface="+mn-ea"/>
                          </a:rPr>
                          <m:t>𝑏</m:t>
                        </m:r>
                      </m:sub>
                    </m:sSub>
                    <m:r>
                      <a:rPr lang="en-US" altLang="zh-CN" sz="1600" i="1" dirty="0">
                        <a:latin typeface="Cambria Math" panose="02040503050406030204" pitchFamily="18" charset="0"/>
                        <a:ea typeface="Cambria Math" panose="02040503050406030204" pitchFamily="18" charset="0"/>
                      </a:rPr>
                      <m:t>∈</m:t>
                    </m:r>
                    <m:sSup>
                      <m:sSupPr>
                        <m:ctrlPr>
                          <a:rPr lang="zh-CN" altLang="en-US" sz="1600" i="1">
                            <a:latin typeface="Cambria Math" panose="02040503050406030204" pitchFamily="18" charset="0"/>
                          </a:rPr>
                        </m:ctrlPr>
                      </m:sSupPr>
                      <m:e>
                        <m:r>
                          <a:rPr lang="en-US" altLang="zh-CN" sz="1600" i="1">
                            <a:latin typeface="Cambria Math" panose="02040503050406030204" pitchFamily="18" charset="0"/>
                          </a:rPr>
                          <m:t>𝑅</m:t>
                        </m:r>
                      </m:e>
                      <m:sup>
                        <m:r>
                          <a:rPr lang="en-US" altLang="zh-CN" sz="1600" i="1">
                            <a:latin typeface="Cambria Math" panose="02040503050406030204" pitchFamily="18" charset="0"/>
                          </a:rPr>
                          <m:t>𝑑</m:t>
                        </m:r>
                        <m:r>
                          <a:rPr lang="en-US" altLang="zh-CN" sz="1600" i="1">
                            <a:latin typeface="Cambria Math" panose="02040503050406030204" pitchFamily="18" charset="0"/>
                          </a:rPr>
                          <m:t>×</m:t>
                        </m:r>
                        <m:r>
                          <a:rPr lang="en-US" altLang="zh-CN" sz="1600" b="0" i="1" dirty="0" smtClean="0">
                            <a:latin typeface="Cambria Math" panose="02040503050406030204" pitchFamily="18" charset="0"/>
                            <a:sym typeface="+mn-ea"/>
                          </a:rPr>
                          <m:t>𝑐</m:t>
                        </m:r>
                      </m:sup>
                    </m:sSup>
                  </m:oMath>
                </a14:m>
                <a:r>
                  <a:rPr lang="en-US" altLang="zh-CN" sz="1600" dirty="0">
                    <a:latin typeface="宋体" panose="02010600030101010101" pitchFamily="2" charset="-122"/>
                    <a:sym typeface="+mn-ea"/>
                  </a:rPr>
                  <a:t>) from scratch by minimizing a standard cross-entropy classification loss </a:t>
                </a:r>
                <a14:m>
                  <m:oMath xmlns:m="http://schemas.openxmlformats.org/officeDocument/2006/math">
                    <m:sSub>
                      <m:sSubPr>
                        <m:ctrlPr>
                          <a:rPr lang="zh-CN" altLang="en-US" sz="1600" i="1">
                            <a:latin typeface="Cambria Math" panose="02040503050406030204" pitchFamily="18" charset="0"/>
                          </a:rPr>
                        </m:ctrlPr>
                      </m:sSubPr>
                      <m:e>
                        <m:r>
                          <a:rPr lang="en-US" altLang="zh-CN" sz="1600" b="0" i="1" smtClean="0">
                            <a:latin typeface="Cambria Math" panose="02040503050406030204" pitchFamily="18" charset="0"/>
                          </a:rPr>
                          <m:t>𝐿</m:t>
                        </m:r>
                      </m:e>
                      <m:sub>
                        <m:r>
                          <a:rPr lang="en-US" altLang="zh-CN" sz="1600" b="0" i="1" smtClean="0">
                            <a:latin typeface="Cambria Math" panose="02040503050406030204" pitchFamily="18" charset="0"/>
                          </a:rPr>
                          <m:t>𝑝𝑟𝑒𝑑</m:t>
                        </m:r>
                      </m:sub>
                    </m:sSub>
                  </m:oMath>
                </a14:m>
                <a:r>
                  <a:rPr lang="en-US" altLang="zh-CN" sz="1600" dirty="0">
                    <a:latin typeface="宋体" panose="02010600030101010101" pitchFamily="2" charset="-122"/>
                    <a:sym typeface="+mn-ea"/>
                  </a:rPr>
                  <a:t> using the training examples in the base classes </a:t>
                </a:r>
                <a14:m>
                  <m:oMath xmlns:m="http://schemas.openxmlformats.org/officeDocument/2006/math">
                    <m:sSub>
                      <m:sSubPr>
                        <m:ctrlPr>
                          <a:rPr lang="zh-CN" altLang="en-US" sz="1600" i="1">
                            <a:latin typeface="Cambria Math" panose="02040503050406030204" pitchFamily="18" charset="0"/>
                          </a:rPr>
                        </m:ctrlPr>
                      </m:sSubPr>
                      <m:e>
                        <m:r>
                          <a:rPr lang="en-US" altLang="zh-CN" sz="1600" b="0" i="1" smtClean="0">
                            <a:latin typeface="Cambria Math" panose="02040503050406030204" pitchFamily="18" charset="0"/>
                          </a:rPr>
                          <m:t>𝑥</m:t>
                        </m:r>
                      </m:e>
                      <m:sub>
                        <m:r>
                          <a:rPr lang="en-US" altLang="zh-CN" sz="1600" b="0" i="1" smtClean="0">
                            <a:latin typeface="Cambria Math" panose="02040503050406030204" pitchFamily="18" charset="0"/>
                            <a:sym typeface="+mn-ea"/>
                          </a:rPr>
                          <m:t>𝑖</m:t>
                        </m:r>
                      </m:sub>
                    </m:sSub>
                    <m:r>
                      <a:rPr lang="en-US" altLang="zh-CN" sz="1600" i="1" dirty="0">
                        <a:latin typeface="Cambria Math" panose="02040503050406030204" pitchFamily="18" charset="0"/>
                        <a:ea typeface="Cambria Math" panose="02040503050406030204" pitchFamily="18" charset="0"/>
                      </a:rPr>
                      <m:t>∈</m:t>
                    </m:r>
                    <m:sSub>
                      <m:sSubPr>
                        <m:ctrlPr>
                          <a:rPr lang="zh-CN" altLang="en-US" sz="1600" i="1">
                            <a:latin typeface="Cambria Math" panose="02040503050406030204" pitchFamily="18" charset="0"/>
                          </a:rPr>
                        </m:ctrlPr>
                      </m:sSubPr>
                      <m:e>
                        <m:r>
                          <a:rPr lang="en-US" altLang="zh-CN" sz="1600" b="0" i="1" smtClean="0">
                            <a:latin typeface="Cambria Math" panose="02040503050406030204" pitchFamily="18" charset="0"/>
                          </a:rPr>
                          <m:t>𝑋</m:t>
                        </m:r>
                      </m:e>
                      <m:sub>
                        <m:r>
                          <a:rPr lang="en-US" altLang="zh-CN" sz="1600" b="0" i="1" smtClean="0">
                            <a:latin typeface="Cambria Math" panose="02040503050406030204" pitchFamily="18" charset="0"/>
                            <a:sym typeface="+mn-ea"/>
                          </a:rPr>
                          <m:t>𝑏</m:t>
                        </m:r>
                      </m:sub>
                    </m:sSub>
                  </m:oMath>
                </a14:m>
                <a:r>
                  <a:rPr lang="en-US" altLang="zh-CN" sz="1600" dirty="0">
                    <a:latin typeface="宋体" panose="02010600030101010101" pitchFamily="2" charset="-122"/>
                    <a:sym typeface="+mn-ea"/>
                  </a:rPr>
                  <a:t>.</a:t>
                </a:r>
              </a:p>
              <a:p>
                <a:pPr marL="0" indent="0">
                  <a:buNone/>
                </a:pPr>
                <a:endParaRPr lang="en-US" altLang="zh-CN" sz="1600" dirty="0">
                  <a:latin typeface="宋体" panose="02010600030101010101" pitchFamily="2" charset="-122"/>
                  <a:sym typeface="+mn-ea"/>
                </a:endParaRPr>
              </a:p>
              <a:p>
                <a:pPr marL="0" indent="0">
                  <a:buNone/>
                </a:pPr>
                <a:r>
                  <a:rPr lang="en-US" altLang="zh-CN" sz="1600" b="1" dirty="0">
                    <a:latin typeface="宋体" panose="02010600030101010101" pitchFamily="2" charset="-122"/>
                    <a:sym typeface="+mn-ea"/>
                  </a:rPr>
                  <a:t>Fine-tuning stage.</a:t>
                </a:r>
              </a:p>
              <a:p>
                <a:pPr marL="0" indent="0">
                  <a:buNone/>
                </a:pPr>
                <a:r>
                  <a:rPr lang="en-US" altLang="zh-CN" sz="1600" dirty="0">
                    <a:latin typeface="宋体" panose="02010600030101010101" pitchFamily="2" charset="-122"/>
                    <a:sym typeface="+mn-ea"/>
                  </a:rPr>
                  <a:t>To adapt the model to recognize novel classes in the fine-tuning stage, we fix the pre-trained network parameter </a:t>
                </a:r>
                <a14:m>
                  <m:oMath xmlns:m="http://schemas.openxmlformats.org/officeDocument/2006/math">
                    <m:r>
                      <a:rPr lang="el-GR" altLang="zh-CN" sz="1600" i="1">
                        <a:latin typeface="Cambria Math" panose="02040503050406030204" pitchFamily="18" charset="0"/>
                        <a:sym typeface="+mn-ea"/>
                      </a:rPr>
                      <m:t>𝜃</m:t>
                    </m:r>
                  </m:oMath>
                </a14:m>
                <a:r>
                  <a:rPr lang="en-US" altLang="zh-CN" sz="1600" dirty="0">
                    <a:latin typeface="宋体" panose="02010600030101010101" pitchFamily="2" charset="-122"/>
                    <a:sym typeface="+mn-ea"/>
                  </a:rPr>
                  <a:t> in our feature extractor </a:t>
                </a:r>
                <a14:m>
                  <m:oMath xmlns:m="http://schemas.openxmlformats.org/officeDocument/2006/math">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𝑓</m:t>
                        </m:r>
                      </m:e>
                      <m:sub>
                        <m:r>
                          <a:rPr lang="el-GR" altLang="zh-CN" sz="1600" i="1">
                            <a:latin typeface="Cambria Math" panose="02040503050406030204" pitchFamily="18" charset="0"/>
                            <a:sym typeface="+mn-ea"/>
                          </a:rPr>
                          <m:t>𝜃</m:t>
                        </m:r>
                      </m:sub>
                    </m:sSub>
                  </m:oMath>
                </a14:m>
                <a:r>
                  <a:rPr lang="en-US" altLang="zh-CN" sz="1600" dirty="0">
                    <a:latin typeface="宋体" panose="02010600030101010101" pitchFamily="2" charset="-122"/>
                    <a:sym typeface="+mn-ea"/>
                  </a:rPr>
                  <a:t> and train a new classifier </a:t>
                </a:r>
                <a14:m>
                  <m:oMath xmlns:m="http://schemas.openxmlformats.org/officeDocument/2006/math">
                    <m:r>
                      <m:rPr>
                        <m:sty m:val="p"/>
                      </m:rPr>
                      <a:rPr lang="en-US" altLang="zh-CN" sz="1600">
                        <a:latin typeface="Cambria Math" panose="02040503050406030204" pitchFamily="18" charset="0"/>
                        <a:sym typeface="+mn-ea"/>
                      </a:rPr>
                      <m:t>C</m:t>
                    </m:r>
                    <m:r>
                      <a:rPr lang="en-US" altLang="zh-CN" sz="1600">
                        <a:latin typeface="Cambria Math" panose="02040503050406030204" pitchFamily="18" charset="0"/>
                        <a:sym typeface="+mn-ea"/>
                      </a:rPr>
                      <m:t>(</m:t>
                    </m:r>
                    <m:r>
                      <m:rPr>
                        <m:nor/>
                      </m:rPr>
                      <a:rPr lang="en-US" altLang="zh-CN" sz="1600" dirty="0">
                        <a:latin typeface="宋体" panose="02010600030101010101" pitchFamily="2" charset="-122"/>
                        <a:sym typeface="+mn-ea"/>
                      </a:rPr>
                      <m:t>·|</m:t>
                    </m:r>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𝑊</m:t>
                        </m:r>
                      </m:e>
                      <m:sub>
                        <m:r>
                          <a:rPr lang="en-US" altLang="zh-CN" sz="1600" b="0" i="1" smtClean="0">
                            <a:latin typeface="Cambria Math" panose="02040503050406030204" pitchFamily="18" charset="0"/>
                            <a:sym typeface="+mn-ea"/>
                          </a:rPr>
                          <m:t>𝑛</m:t>
                        </m:r>
                      </m:sub>
                    </m:sSub>
                    <m:r>
                      <a:rPr lang="en-US" altLang="zh-CN" sz="1600">
                        <a:latin typeface="Cambria Math" panose="02040503050406030204" pitchFamily="18" charset="0"/>
                        <a:sym typeface="+mn-ea"/>
                      </a:rPr>
                      <m:t>)</m:t>
                    </m:r>
                    <m:r>
                      <a:rPr lang="el-GR" altLang="zh-CN" sz="1600" i="1">
                        <a:latin typeface="Cambria Math" panose="02040503050406030204" pitchFamily="18" charset="0"/>
                        <a:sym typeface="+mn-ea"/>
                      </a:rPr>
                      <m:t> </m:t>
                    </m:r>
                  </m:oMath>
                </a14:m>
                <a:r>
                  <a:rPr lang="en-US" altLang="zh-CN" sz="1600" dirty="0">
                    <a:latin typeface="宋体" panose="02010600030101010101" pitchFamily="2" charset="-122"/>
                    <a:sym typeface="+mn-ea"/>
                  </a:rPr>
                  <a:t>(parametrized by the weight matrix </a:t>
                </a:r>
                <a14:m>
                  <m:oMath xmlns:m="http://schemas.openxmlformats.org/officeDocument/2006/math">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𝑊</m:t>
                        </m:r>
                      </m:e>
                      <m:sub>
                        <m:r>
                          <a:rPr lang="en-US" altLang="zh-CN" sz="1600" i="1">
                            <a:latin typeface="Cambria Math" panose="02040503050406030204" pitchFamily="18" charset="0"/>
                            <a:sym typeface="+mn-ea"/>
                          </a:rPr>
                          <m:t>𝑛</m:t>
                        </m:r>
                      </m:sub>
                    </m:sSub>
                  </m:oMath>
                </a14:m>
                <a:r>
                  <a:rPr lang="en-US" altLang="zh-CN" sz="1600" dirty="0">
                    <a:latin typeface="宋体" panose="02010600030101010101" pitchFamily="2" charset="-122"/>
                    <a:sym typeface="+mn-ea"/>
                  </a:rPr>
                  <a:t>) by minimizing </a:t>
                </a:r>
                <a14:m>
                  <m:oMath xmlns:m="http://schemas.openxmlformats.org/officeDocument/2006/math">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𝐿</m:t>
                        </m:r>
                      </m:e>
                      <m:sub>
                        <m:r>
                          <a:rPr lang="en-US" altLang="zh-CN" sz="1600" i="1">
                            <a:latin typeface="Cambria Math" panose="02040503050406030204" pitchFamily="18" charset="0"/>
                          </a:rPr>
                          <m:t>𝑝𝑟𝑒𝑑</m:t>
                        </m:r>
                      </m:sub>
                    </m:sSub>
                  </m:oMath>
                </a14:m>
                <a:r>
                  <a:rPr lang="en-US" altLang="zh-CN" sz="1600" dirty="0">
                    <a:latin typeface="宋体" panose="02010600030101010101" pitchFamily="2" charset="-122"/>
                    <a:sym typeface="+mn-ea"/>
                  </a:rPr>
                  <a:t> using the few labeled of examples (i.e., the support set) in the novel classes </a:t>
                </a:r>
                <a14:m>
                  <m:oMath xmlns:m="http://schemas.openxmlformats.org/officeDocument/2006/math">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𝑋</m:t>
                        </m:r>
                      </m:e>
                      <m:sub>
                        <m:r>
                          <a:rPr lang="en-US" altLang="zh-CN" sz="1600" b="0" i="1" smtClean="0">
                            <a:latin typeface="Cambria Math" panose="02040503050406030204" pitchFamily="18" charset="0"/>
                            <a:sym typeface="+mn-ea"/>
                          </a:rPr>
                          <m:t>𝑛</m:t>
                        </m:r>
                      </m:sub>
                    </m:sSub>
                  </m:oMath>
                </a14:m>
                <a:r>
                  <a:rPr lang="en-US" altLang="zh-CN" sz="1600" dirty="0">
                    <a:latin typeface="宋体" panose="02010600030101010101" pitchFamily="2" charset="-122"/>
                    <a:sym typeface="+mn-ea"/>
                  </a:rPr>
                  <a:t>.</a:t>
                </a:r>
              </a:p>
            </p:txBody>
          </p:sp>
        </mc:Choice>
        <mc:Fallback xmlns="">
          <p:sp>
            <p:nvSpPr>
              <p:cNvPr id="8" name="内容占位符 2"/>
              <p:cNvSpPr>
                <a:spLocks noGrp="1" noRot="1" noChangeAspect="1" noMove="1" noResize="1" noEditPoints="1" noAdjustHandles="1" noChangeArrowheads="1" noChangeShapeType="1" noTextEdit="1"/>
              </p:cNvSpPr>
              <p:nvPr>
                <p:ph idx="1"/>
              </p:nvPr>
            </p:nvSpPr>
            <p:spPr>
              <a:xfrm>
                <a:off x="457200" y="1187450"/>
                <a:ext cx="8229600" cy="3760564"/>
              </a:xfrm>
              <a:blipFill rotWithShape="0">
                <a:blip r:embed="rId3"/>
                <a:stretch>
                  <a:fillRect l="-370" t="-486" r="-13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79527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Transfer Learning - BASELINE &amp; BASELINE++</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内容占位符 2"/>
              <p:cNvSpPr>
                <a:spLocks noGrp="1"/>
              </p:cNvSpPr>
              <p:nvPr>
                <p:ph idx="1"/>
              </p:nvPr>
            </p:nvSpPr>
            <p:spPr>
              <a:xfrm>
                <a:off x="457200" y="1187450"/>
                <a:ext cx="8229600" cy="3832572"/>
              </a:xfrm>
            </p:spPr>
            <p:txBody>
              <a:bodyPr>
                <a:noAutofit/>
              </a:bodyPr>
              <a:lstStyle/>
              <a:p>
                <a:pPr marL="0" indent="0">
                  <a:buNone/>
                </a:pPr>
                <a:r>
                  <a:rPr lang="en-US" altLang="zh-CN" sz="1600" b="1" dirty="0">
                    <a:latin typeface="宋体" panose="02010600030101010101" pitchFamily="2" charset="-122"/>
                    <a:sym typeface="+mn-ea"/>
                  </a:rPr>
                  <a:t>BASELINE++</a:t>
                </a:r>
              </a:p>
              <a:p>
                <a:pPr marL="0" indent="0">
                  <a:buNone/>
                </a:pPr>
                <a:r>
                  <a:rPr lang="en-US" altLang="zh-CN" sz="1600" dirty="0">
                    <a:latin typeface="宋体" panose="02010600030101010101" pitchFamily="2" charset="-122"/>
                    <a:sym typeface="+mn-ea"/>
                  </a:rPr>
                  <a:t>The training procedure of Baseline++ is the same as the original Baseline model except for the classifier design.</a:t>
                </a:r>
              </a:p>
              <a:p>
                <a:pPr marL="0" indent="0">
                  <a:buNone/>
                </a:pPr>
                <a:r>
                  <a:rPr lang="en-US" altLang="zh-CN" sz="1600" dirty="0">
                    <a:latin typeface="宋体" panose="02010600030101010101" pitchFamily="2" charset="-122"/>
                    <a:sym typeface="+mn-ea"/>
                  </a:rPr>
                  <a:t>Take the weight matrix </a:t>
                </a:r>
                <a14:m>
                  <m:oMath xmlns:m="http://schemas.openxmlformats.org/officeDocument/2006/math">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𝑊</m:t>
                        </m:r>
                      </m:e>
                      <m:sub>
                        <m:r>
                          <a:rPr lang="en-US" altLang="zh-CN" sz="1600" i="1">
                            <a:latin typeface="Cambria Math" panose="02040503050406030204" pitchFamily="18" charset="0"/>
                            <a:sym typeface="+mn-ea"/>
                          </a:rPr>
                          <m:t>𝑏</m:t>
                        </m:r>
                      </m:sub>
                    </m:sSub>
                  </m:oMath>
                </a14:m>
                <a:r>
                  <a:rPr lang="en-US" altLang="zh-CN" sz="1600" dirty="0">
                    <a:latin typeface="宋体" panose="02010600030101010101" pitchFamily="2" charset="-122"/>
                    <a:sym typeface="+mn-ea"/>
                  </a:rPr>
                  <a:t> as an example. We can write the weight matrix </a:t>
                </a:r>
                <a14:m>
                  <m:oMath xmlns:m="http://schemas.openxmlformats.org/officeDocument/2006/math">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𝑊</m:t>
                        </m:r>
                      </m:e>
                      <m:sub>
                        <m:r>
                          <a:rPr lang="en-US" altLang="zh-CN" sz="1600" i="1">
                            <a:latin typeface="Cambria Math" panose="02040503050406030204" pitchFamily="18" charset="0"/>
                            <a:sym typeface="+mn-ea"/>
                          </a:rPr>
                          <m:t>𝑏</m:t>
                        </m:r>
                      </m:sub>
                    </m:sSub>
                  </m:oMath>
                </a14:m>
                <a:r>
                  <a:rPr lang="en-US" altLang="zh-CN" sz="1600" dirty="0">
                    <a:latin typeface="宋体" panose="02010600030101010101" pitchFamily="2" charset="-122"/>
                    <a:sym typeface="+mn-ea"/>
                  </a:rPr>
                  <a:t> as [</a:t>
                </a:r>
                <a14:m>
                  <m:oMath xmlns:m="http://schemas.openxmlformats.org/officeDocument/2006/math">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𝑤</m:t>
                        </m:r>
                      </m:e>
                      <m:sub>
                        <m:r>
                          <a:rPr lang="en-US" altLang="zh-CN" sz="1600" i="1">
                            <a:latin typeface="Cambria Math" panose="02040503050406030204" pitchFamily="18" charset="0"/>
                            <a:sym typeface="+mn-ea"/>
                          </a:rPr>
                          <m:t>1</m:t>
                        </m:r>
                      </m:sub>
                    </m:sSub>
                    <m:r>
                      <a:rPr lang="en-US" altLang="zh-CN" sz="1600">
                        <a:latin typeface="Cambria Math" panose="02040503050406030204" pitchFamily="18" charset="0"/>
                        <a:sym typeface="+mn-ea"/>
                      </a:rPr>
                      <m:t>,</m:t>
                    </m:r>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𝑤</m:t>
                        </m:r>
                      </m:e>
                      <m:sub>
                        <m:r>
                          <a:rPr lang="en-US" altLang="zh-CN" sz="1600" i="1">
                            <a:latin typeface="Cambria Math" panose="02040503050406030204" pitchFamily="18" charset="0"/>
                          </a:rPr>
                          <m:t>2</m:t>
                        </m:r>
                      </m:sub>
                    </m:sSub>
                    <m:r>
                      <a:rPr lang="en-US" altLang="zh-CN" sz="1600" i="1">
                        <a:latin typeface="Cambria Math" panose="02040503050406030204" pitchFamily="18" charset="0"/>
                      </a:rPr>
                      <m:t>,…</m:t>
                    </m:r>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𝑤</m:t>
                        </m:r>
                      </m:e>
                      <m:sub>
                        <m:r>
                          <a:rPr lang="en-US" altLang="zh-CN" sz="1600" i="1">
                            <a:latin typeface="Cambria Math" panose="02040503050406030204" pitchFamily="18" charset="0"/>
                          </a:rPr>
                          <m:t>𝑐</m:t>
                        </m:r>
                      </m:sub>
                    </m:sSub>
                  </m:oMath>
                </a14:m>
                <a:r>
                  <a:rPr lang="en-US" altLang="zh-CN" sz="1600" dirty="0">
                    <a:latin typeface="宋体" panose="02010600030101010101" pitchFamily="2" charset="-122"/>
                    <a:sym typeface="+mn-ea"/>
                  </a:rPr>
                  <a:t>], where each class has a </a:t>
                </a:r>
                <a14:m>
                  <m:oMath xmlns:m="http://schemas.openxmlformats.org/officeDocument/2006/math">
                    <m:r>
                      <a:rPr lang="en-US" altLang="zh-CN" sz="1600" b="0" i="1" smtClean="0">
                        <a:latin typeface="Cambria Math" panose="02040503050406030204" pitchFamily="18" charset="0"/>
                        <a:sym typeface="+mn-ea"/>
                      </a:rPr>
                      <m:t>𝑑</m:t>
                    </m:r>
                  </m:oMath>
                </a14:m>
                <a:r>
                  <a:rPr lang="en-US" altLang="zh-CN" sz="1600" dirty="0">
                    <a:latin typeface="宋体" panose="02010600030101010101" pitchFamily="2" charset="-122"/>
                    <a:sym typeface="+mn-ea"/>
                  </a:rPr>
                  <a:t>-dimensional weight vector. </a:t>
                </a:r>
              </a:p>
              <a:p>
                <a:pPr marL="0" indent="0">
                  <a:buNone/>
                </a:pPr>
                <a:r>
                  <a:rPr lang="en-US" altLang="zh-CN" sz="1600" dirty="0">
                    <a:latin typeface="宋体" panose="02010600030101010101" pitchFamily="2" charset="-122"/>
                    <a:sym typeface="+mn-ea"/>
                  </a:rPr>
                  <a:t>In the training stage, for an input feature </a:t>
                </a:r>
                <a14:m>
                  <m:oMath xmlns:m="http://schemas.openxmlformats.org/officeDocument/2006/math">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𝑓</m:t>
                        </m:r>
                      </m:e>
                      <m:sub>
                        <m:r>
                          <a:rPr lang="el-GR" altLang="zh-CN" sz="1600" i="1">
                            <a:latin typeface="Cambria Math" panose="02040503050406030204" pitchFamily="18" charset="0"/>
                            <a:sym typeface="+mn-ea"/>
                          </a:rPr>
                          <m:t>𝜃</m:t>
                        </m:r>
                      </m:sub>
                    </m:sSub>
                    <m:r>
                      <a:rPr lang="en-US" altLang="zh-CN" sz="1600" b="0" i="1" smtClean="0">
                        <a:latin typeface="Cambria Math" panose="02040503050406030204" pitchFamily="18" charset="0"/>
                        <a:sym typeface="+mn-ea"/>
                      </a:rPr>
                      <m:t>(</m:t>
                    </m:r>
                    <m:sSub>
                      <m:sSubPr>
                        <m:ctrlPr>
                          <a:rPr lang="zh-CN" altLang="en-US" sz="1600" i="1">
                            <a:latin typeface="Cambria Math" panose="02040503050406030204" pitchFamily="18" charset="0"/>
                          </a:rPr>
                        </m:ctrlPr>
                      </m:sSubPr>
                      <m:e>
                        <m:r>
                          <a:rPr lang="en-US" altLang="zh-CN" sz="1600" b="0" i="1" smtClean="0">
                            <a:latin typeface="Cambria Math" panose="02040503050406030204" pitchFamily="18" charset="0"/>
                          </a:rPr>
                          <m:t>𝑥</m:t>
                        </m:r>
                      </m:e>
                      <m:sub>
                        <m:r>
                          <a:rPr lang="en-US" altLang="zh-CN" sz="1600" b="0" i="1" smtClean="0">
                            <a:latin typeface="Cambria Math" panose="02040503050406030204" pitchFamily="18" charset="0"/>
                          </a:rPr>
                          <m:t>𝑖</m:t>
                        </m:r>
                      </m:sub>
                    </m:sSub>
                    <m:r>
                      <a:rPr lang="en-US" altLang="zh-CN" sz="1600" b="0" i="1" smtClean="0">
                        <a:latin typeface="Cambria Math" panose="02040503050406030204" pitchFamily="18" charset="0"/>
                        <a:sym typeface="+mn-ea"/>
                      </a:rPr>
                      <m:t>)</m:t>
                    </m:r>
                  </m:oMath>
                </a14:m>
                <a:r>
                  <a:rPr lang="en-US" altLang="zh-CN" sz="1600" dirty="0">
                    <a:latin typeface="宋体" panose="02010600030101010101" pitchFamily="2" charset="-122"/>
                    <a:sym typeface="+mn-ea"/>
                  </a:rPr>
                  <a:t> where </a:t>
                </a:r>
                <a14:m>
                  <m:oMath xmlns:m="http://schemas.openxmlformats.org/officeDocument/2006/math">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𝑥</m:t>
                        </m:r>
                      </m:e>
                      <m:sub>
                        <m:r>
                          <a:rPr lang="en-US" altLang="zh-CN" sz="1600" i="1">
                            <a:latin typeface="Cambria Math" panose="02040503050406030204" pitchFamily="18" charset="0"/>
                            <a:sym typeface="+mn-ea"/>
                          </a:rPr>
                          <m:t>𝑖</m:t>
                        </m:r>
                      </m:sub>
                    </m:sSub>
                    <m:r>
                      <a:rPr lang="en-US" altLang="zh-CN" sz="1600" i="1" dirty="0">
                        <a:latin typeface="Cambria Math" panose="02040503050406030204" pitchFamily="18" charset="0"/>
                        <a:ea typeface="Cambria Math" panose="02040503050406030204" pitchFamily="18" charset="0"/>
                      </a:rPr>
                      <m:t>∈</m:t>
                    </m:r>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𝑋</m:t>
                        </m:r>
                      </m:e>
                      <m:sub>
                        <m:r>
                          <a:rPr lang="en-US" altLang="zh-CN" sz="1600" i="1">
                            <a:latin typeface="Cambria Math" panose="02040503050406030204" pitchFamily="18" charset="0"/>
                            <a:sym typeface="+mn-ea"/>
                          </a:rPr>
                          <m:t>𝑏</m:t>
                        </m:r>
                      </m:sub>
                    </m:sSub>
                  </m:oMath>
                </a14:m>
                <a:r>
                  <a:rPr lang="en-US" altLang="zh-CN" sz="1600" dirty="0">
                    <a:latin typeface="宋体" panose="02010600030101010101" pitchFamily="2" charset="-122"/>
                    <a:sym typeface="+mn-ea"/>
                  </a:rPr>
                  <a:t>, we compute its </a:t>
                </a:r>
                <a:r>
                  <a:rPr lang="en-US" altLang="zh-CN" sz="1600" b="1" dirty="0">
                    <a:latin typeface="宋体" panose="02010600030101010101" pitchFamily="2" charset="-122"/>
                    <a:sym typeface="+mn-ea"/>
                  </a:rPr>
                  <a:t>cosine similarity </a:t>
                </a:r>
                <a:r>
                  <a:rPr lang="en-US" altLang="zh-CN" sz="1600" dirty="0">
                    <a:latin typeface="宋体" panose="02010600030101010101" pitchFamily="2" charset="-122"/>
                    <a:sym typeface="+mn-ea"/>
                  </a:rPr>
                  <a:t>to each weight vector [</a:t>
                </a:r>
                <a14:m>
                  <m:oMath xmlns:m="http://schemas.openxmlformats.org/officeDocument/2006/math">
                    <m:sSub>
                      <m:sSubPr>
                        <m:ctrlPr>
                          <a:rPr lang="zh-CN" altLang="en-US" sz="1600" i="1">
                            <a:latin typeface="Cambria Math" panose="02040503050406030204" pitchFamily="18" charset="0"/>
                          </a:rPr>
                        </m:ctrlPr>
                      </m:sSubPr>
                      <m:e>
                        <m:r>
                          <a:rPr lang="en-US" altLang="zh-CN" sz="1600" b="0" i="1" smtClean="0">
                            <a:latin typeface="Cambria Math" panose="02040503050406030204" pitchFamily="18" charset="0"/>
                          </a:rPr>
                          <m:t>𝑤</m:t>
                        </m:r>
                      </m:e>
                      <m:sub>
                        <m:r>
                          <a:rPr lang="en-US" altLang="zh-CN" sz="1600" i="1">
                            <a:latin typeface="Cambria Math" panose="02040503050406030204" pitchFamily="18" charset="0"/>
                            <a:sym typeface="+mn-ea"/>
                          </a:rPr>
                          <m:t>1</m:t>
                        </m:r>
                      </m:sub>
                    </m:sSub>
                    <m:r>
                      <a:rPr lang="en-US" altLang="zh-CN" sz="1600" b="0" i="0" smtClean="0">
                        <a:latin typeface="Cambria Math" panose="02040503050406030204" pitchFamily="18" charset="0"/>
                        <a:sym typeface="+mn-ea"/>
                      </a:rPr>
                      <m:t>,</m:t>
                    </m:r>
                    <m:sSub>
                      <m:sSubPr>
                        <m:ctrlPr>
                          <a:rPr lang="zh-CN" altLang="en-US" sz="1600" i="1">
                            <a:latin typeface="Cambria Math" panose="02040503050406030204" pitchFamily="18" charset="0"/>
                          </a:rPr>
                        </m:ctrlPr>
                      </m:sSubPr>
                      <m:e>
                        <m:r>
                          <a:rPr lang="en-US" altLang="zh-CN" sz="1600" b="0" i="1" smtClean="0">
                            <a:latin typeface="Cambria Math" panose="02040503050406030204" pitchFamily="18" charset="0"/>
                          </a:rPr>
                          <m:t>𝑤</m:t>
                        </m:r>
                      </m:e>
                      <m:sub>
                        <m:r>
                          <a:rPr lang="en-US" altLang="zh-CN" sz="1600" i="1">
                            <a:latin typeface="Cambria Math" panose="02040503050406030204" pitchFamily="18" charset="0"/>
                          </a:rPr>
                          <m:t>2</m:t>
                        </m:r>
                      </m:sub>
                    </m:sSub>
                    <m:r>
                      <a:rPr lang="en-US" altLang="zh-CN" sz="1600" b="0" i="1" smtClean="0">
                        <a:latin typeface="Cambria Math" panose="02040503050406030204" pitchFamily="18" charset="0"/>
                      </a:rPr>
                      <m:t>,…</m:t>
                    </m:r>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𝑤</m:t>
                        </m:r>
                      </m:e>
                      <m:sub>
                        <m:r>
                          <a:rPr lang="en-US" altLang="zh-CN" sz="1600" b="0" i="1" smtClean="0">
                            <a:latin typeface="Cambria Math" panose="02040503050406030204" pitchFamily="18" charset="0"/>
                          </a:rPr>
                          <m:t>𝑐</m:t>
                        </m:r>
                      </m:sub>
                    </m:sSub>
                  </m:oMath>
                </a14:m>
                <a:r>
                  <a:rPr lang="en-US" altLang="zh-CN" sz="1600" dirty="0">
                    <a:latin typeface="宋体" panose="02010600030101010101" pitchFamily="2" charset="-122"/>
                    <a:sym typeface="+mn-ea"/>
                  </a:rPr>
                  <a:t>] and obtain the similarity scores [</a:t>
                </a:r>
                <a14:m>
                  <m:oMath xmlns:m="http://schemas.openxmlformats.org/officeDocument/2006/math">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𝑠</m:t>
                        </m:r>
                      </m:e>
                      <m:sub>
                        <m:r>
                          <a:rPr lang="en-US" altLang="zh-CN" sz="1600" i="1">
                            <a:latin typeface="Cambria Math" panose="02040503050406030204" pitchFamily="18" charset="0"/>
                          </a:rPr>
                          <m:t>𝑖</m:t>
                        </m:r>
                        <m:r>
                          <a:rPr lang="en-US" altLang="zh-CN" sz="1600" i="1">
                            <a:latin typeface="Cambria Math" panose="02040503050406030204" pitchFamily="18" charset="0"/>
                          </a:rPr>
                          <m:t>,1</m:t>
                        </m:r>
                      </m:sub>
                    </m:sSub>
                    <m:r>
                      <a:rPr lang="en-US" altLang="zh-CN" sz="1600">
                        <a:latin typeface="Cambria Math" panose="02040503050406030204" pitchFamily="18" charset="0"/>
                        <a:sym typeface="+mn-ea"/>
                      </a:rPr>
                      <m:t>,</m:t>
                    </m:r>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𝑠</m:t>
                        </m:r>
                      </m:e>
                      <m:sub>
                        <m:r>
                          <a:rPr lang="en-US" altLang="zh-CN" sz="1600" i="1">
                            <a:latin typeface="Cambria Math" panose="02040503050406030204" pitchFamily="18" charset="0"/>
                          </a:rPr>
                          <m:t>𝑖</m:t>
                        </m:r>
                        <m:r>
                          <a:rPr lang="en-US" altLang="zh-CN" sz="1600" i="1">
                            <a:latin typeface="Cambria Math" panose="02040503050406030204" pitchFamily="18" charset="0"/>
                          </a:rPr>
                          <m:t>,2</m:t>
                        </m:r>
                      </m:sub>
                    </m:sSub>
                    <m:r>
                      <a:rPr lang="en-US" altLang="zh-CN" sz="1600" i="1">
                        <a:latin typeface="Cambria Math" panose="02040503050406030204" pitchFamily="18" charset="0"/>
                      </a:rPr>
                      <m:t>,…</m:t>
                    </m:r>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𝑠</m:t>
                        </m:r>
                      </m:e>
                      <m:sub>
                        <m:r>
                          <a:rPr lang="en-US" altLang="zh-CN" sz="1600" i="1">
                            <a:latin typeface="Cambria Math" panose="02040503050406030204" pitchFamily="18" charset="0"/>
                          </a:rPr>
                          <m:t>𝑖</m:t>
                        </m:r>
                        <m:r>
                          <a:rPr lang="en-US" altLang="zh-CN" sz="1600" i="1">
                            <a:latin typeface="Cambria Math" panose="02040503050406030204" pitchFamily="18" charset="0"/>
                          </a:rPr>
                          <m:t>,</m:t>
                        </m:r>
                        <m:r>
                          <a:rPr lang="en-US" altLang="zh-CN" sz="1600" b="0" i="1" smtClean="0">
                            <a:latin typeface="Cambria Math" panose="02040503050406030204" pitchFamily="18" charset="0"/>
                          </a:rPr>
                          <m:t>𝑐</m:t>
                        </m:r>
                      </m:sub>
                    </m:sSub>
                  </m:oMath>
                </a14:m>
                <a:r>
                  <a:rPr lang="en-US" altLang="zh-CN" sz="1600" dirty="0">
                    <a:latin typeface="宋体" panose="02010600030101010101" pitchFamily="2" charset="-122"/>
                    <a:sym typeface="+mn-ea"/>
                  </a:rPr>
                  <a:t>] for all classes, where </a:t>
                </a:r>
                <a14:m>
                  <m:oMath xmlns:m="http://schemas.openxmlformats.org/officeDocument/2006/math">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𝑠</m:t>
                        </m:r>
                      </m:e>
                      <m:sub>
                        <m:r>
                          <a:rPr lang="en-US" altLang="zh-CN" sz="1600" i="1">
                            <a:latin typeface="Cambria Math" panose="02040503050406030204" pitchFamily="18" charset="0"/>
                          </a:rPr>
                          <m:t>𝑖</m:t>
                        </m:r>
                        <m:r>
                          <a:rPr lang="en-US" altLang="zh-CN" sz="1600" i="1">
                            <a:latin typeface="Cambria Math" panose="02040503050406030204" pitchFamily="18" charset="0"/>
                          </a:rPr>
                          <m:t>,</m:t>
                        </m:r>
                        <m:r>
                          <a:rPr lang="en-US" altLang="zh-CN" sz="1600" i="1">
                            <a:latin typeface="Cambria Math" panose="02040503050406030204" pitchFamily="18" charset="0"/>
                          </a:rPr>
                          <m:t>𝑐</m:t>
                        </m:r>
                      </m:sub>
                    </m:sSub>
                    <m:r>
                      <a:rPr lang="en-US" altLang="zh-CN" sz="1600" b="0" i="1" smtClean="0">
                        <a:latin typeface="Cambria Math" panose="02040503050406030204" pitchFamily="18" charset="0"/>
                      </a:rPr>
                      <m:t>=</m:t>
                    </m:r>
                    <m:f>
                      <m:fPr>
                        <m:ctrlPr>
                          <a:rPr lang="en-US" altLang="zh-CN" sz="1600" b="0" i="1" smtClean="0">
                            <a:latin typeface="Cambria Math" panose="02040503050406030204" pitchFamily="18" charset="0"/>
                          </a:rPr>
                        </m:ctrlPr>
                      </m:fPr>
                      <m:num>
                        <m:sSup>
                          <m:sSupPr>
                            <m:ctrlPr>
                              <a:rPr lang="zh-CN" altLang="en-US" sz="1600" i="1">
                                <a:latin typeface="Cambria Math" panose="02040503050406030204" pitchFamily="18" charset="0"/>
                              </a:rPr>
                            </m:ctrlPr>
                          </m:sSupPr>
                          <m:e>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𝑓</m:t>
                                </m:r>
                              </m:e>
                              <m:sub>
                                <m:r>
                                  <a:rPr lang="el-GR" altLang="zh-CN" sz="1600" i="1">
                                    <a:latin typeface="Cambria Math" panose="02040503050406030204" pitchFamily="18" charset="0"/>
                                    <a:sym typeface="+mn-ea"/>
                                  </a:rPr>
                                  <m:t>𝜃</m:t>
                                </m:r>
                              </m:sub>
                            </m:sSub>
                            <m:d>
                              <m:dPr>
                                <m:ctrlPr>
                                  <a:rPr lang="en-US" altLang="zh-CN" sz="1600" i="1">
                                    <a:latin typeface="Cambria Math" panose="02040503050406030204" pitchFamily="18" charset="0"/>
                                    <a:sym typeface="+mn-ea"/>
                                  </a:rPr>
                                </m:ctrlPr>
                              </m:dPr>
                              <m:e>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𝑥</m:t>
                                    </m:r>
                                  </m:e>
                                  <m:sub>
                                    <m:r>
                                      <a:rPr lang="en-US" altLang="zh-CN" sz="1600" i="1">
                                        <a:latin typeface="Cambria Math" panose="02040503050406030204" pitchFamily="18" charset="0"/>
                                      </a:rPr>
                                      <m:t>𝑖</m:t>
                                    </m:r>
                                  </m:sub>
                                </m:sSub>
                              </m:e>
                            </m:d>
                          </m:e>
                          <m:sup>
                            <m:r>
                              <m:rPr>
                                <m:sty m:val="p"/>
                              </m:rPr>
                              <a:rPr lang="en-US" altLang="zh-CN" sz="1600" b="0" i="0" smtClean="0">
                                <a:latin typeface="Cambria Math" panose="02040503050406030204" pitchFamily="18" charset="0"/>
                              </a:rPr>
                              <m:t>T</m:t>
                            </m:r>
                          </m:sup>
                        </m:sSup>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𝑤</m:t>
                            </m:r>
                          </m:e>
                          <m:sub>
                            <m:r>
                              <a:rPr lang="en-US" altLang="zh-CN" sz="1600" b="0" i="1" smtClean="0">
                                <a:latin typeface="Cambria Math" panose="02040503050406030204" pitchFamily="18" charset="0"/>
                              </a:rPr>
                              <m:t>𝑗</m:t>
                            </m:r>
                          </m:sub>
                        </m:sSub>
                      </m:num>
                      <m:den>
                        <m:d>
                          <m:dPr>
                            <m:begChr m:val="‖"/>
                            <m:endChr m:val="‖"/>
                            <m:ctrlPr>
                              <a:rPr lang="zh-CN" altLang="en-US" sz="1600" i="1">
                                <a:latin typeface="Cambria Math" panose="02040503050406030204" pitchFamily="18" charset="0"/>
                              </a:rPr>
                            </m:ctrlPr>
                          </m:dPr>
                          <m:e>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𝑓</m:t>
                                </m:r>
                              </m:e>
                              <m:sub>
                                <m:r>
                                  <a:rPr lang="el-GR" altLang="zh-CN" sz="1600" i="1">
                                    <a:latin typeface="Cambria Math" panose="02040503050406030204" pitchFamily="18" charset="0"/>
                                    <a:sym typeface="+mn-ea"/>
                                  </a:rPr>
                                  <m:t>𝜃</m:t>
                                </m:r>
                              </m:sub>
                            </m:sSub>
                            <m:d>
                              <m:dPr>
                                <m:ctrlPr>
                                  <a:rPr lang="en-US" altLang="zh-CN" sz="1600" i="1">
                                    <a:latin typeface="Cambria Math" panose="02040503050406030204" pitchFamily="18" charset="0"/>
                                    <a:sym typeface="+mn-ea"/>
                                  </a:rPr>
                                </m:ctrlPr>
                              </m:dPr>
                              <m:e>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𝑥</m:t>
                                    </m:r>
                                  </m:e>
                                  <m:sub>
                                    <m:r>
                                      <a:rPr lang="en-US" altLang="zh-CN" sz="1600" i="1">
                                        <a:latin typeface="Cambria Math" panose="02040503050406030204" pitchFamily="18" charset="0"/>
                                      </a:rPr>
                                      <m:t>𝑖</m:t>
                                    </m:r>
                                  </m:sub>
                                </m:sSub>
                              </m:e>
                            </m:d>
                          </m:e>
                        </m:d>
                        <m:d>
                          <m:dPr>
                            <m:begChr m:val="‖"/>
                            <m:endChr m:val="‖"/>
                            <m:ctrlPr>
                              <a:rPr lang="zh-CN" altLang="en-US" sz="1600" i="1" smtClean="0">
                                <a:latin typeface="Cambria Math" panose="02040503050406030204" pitchFamily="18" charset="0"/>
                              </a:rPr>
                            </m:ctrlPr>
                          </m:dPr>
                          <m:e>
                            <m:sSub>
                              <m:sSubPr>
                                <m:ctrlPr>
                                  <a:rPr lang="zh-CN" altLang="en-US" sz="1600" i="1">
                                    <a:latin typeface="Cambria Math" panose="02040503050406030204" pitchFamily="18" charset="0"/>
                                  </a:rPr>
                                </m:ctrlPr>
                              </m:sSubPr>
                              <m:e>
                                <m:r>
                                  <a:rPr lang="en-US" altLang="zh-CN" sz="1600" b="0" i="1" smtClean="0">
                                    <a:latin typeface="Cambria Math" panose="02040503050406030204" pitchFamily="18" charset="0"/>
                                  </a:rPr>
                                  <m:t>𝑤</m:t>
                                </m:r>
                              </m:e>
                              <m:sub>
                                <m:r>
                                  <a:rPr lang="en-US" altLang="zh-CN" sz="1600" b="0" i="1" smtClean="0">
                                    <a:latin typeface="Cambria Math" panose="02040503050406030204" pitchFamily="18" charset="0"/>
                                  </a:rPr>
                                  <m:t>𝑗</m:t>
                                </m:r>
                              </m:sub>
                            </m:sSub>
                          </m:e>
                        </m:d>
                      </m:den>
                    </m:f>
                    <m:r>
                      <a:rPr lang="en-US" altLang="zh-CN" sz="1600" b="0" i="0" smtClean="0">
                        <a:latin typeface="Cambria Math" panose="02040503050406030204" pitchFamily="18" charset="0"/>
                      </a:rPr>
                      <m:t>.</m:t>
                    </m:r>
                  </m:oMath>
                </a14:m>
                <a:endParaRPr lang="en-US" altLang="zh-CN" sz="1600"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We can then obtain the prediction probability for each class by normalizing these similarity scores with a </a:t>
                </a:r>
                <a:r>
                  <a:rPr lang="en-US" altLang="zh-CN" sz="1600" dirty="0" err="1">
                    <a:latin typeface="宋体" panose="02010600030101010101" pitchFamily="2" charset="-122"/>
                    <a:sym typeface="+mn-ea"/>
                  </a:rPr>
                  <a:t>softmax</a:t>
                </a:r>
                <a:r>
                  <a:rPr lang="en-US" altLang="zh-CN" sz="1600" dirty="0">
                    <a:latin typeface="宋体" panose="02010600030101010101" pitchFamily="2" charset="-122"/>
                    <a:sym typeface="+mn-ea"/>
                  </a:rPr>
                  <a:t> function. </a:t>
                </a:r>
              </a:p>
              <a:p>
                <a:pPr marL="0" indent="0">
                  <a:buNone/>
                </a:pPr>
                <a:r>
                  <a:rPr lang="en-US" altLang="zh-CN" sz="1600" dirty="0">
                    <a:latin typeface="宋体" panose="02010600030101010101" pitchFamily="2" charset="-122"/>
                    <a:sym typeface="+mn-ea"/>
                  </a:rPr>
                  <a:t>Intuitively, the learned weight vectors [</a:t>
                </a:r>
                <a14:m>
                  <m:oMath xmlns:m="http://schemas.openxmlformats.org/officeDocument/2006/math">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𝑤</m:t>
                        </m:r>
                      </m:e>
                      <m:sub>
                        <m:r>
                          <a:rPr lang="en-US" altLang="zh-CN" sz="1600" i="1">
                            <a:latin typeface="Cambria Math" panose="02040503050406030204" pitchFamily="18" charset="0"/>
                            <a:sym typeface="+mn-ea"/>
                          </a:rPr>
                          <m:t>1</m:t>
                        </m:r>
                      </m:sub>
                    </m:sSub>
                    <m:r>
                      <a:rPr lang="en-US" altLang="zh-CN" sz="1600">
                        <a:latin typeface="Cambria Math" panose="02040503050406030204" pitchFamily="18" charset="0"/>
                        <a:sym typeface="+mn-ea"/>
                      </a:rPr>
                      <m:t>,</m:t>
                    </m:r>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𝑤</m:t>
                        </m:r>
                      </m:e>
                      <m:sub>
                        <m:r>
                          <a:rPr lang="en-US" altLang="zh-CN" sz="1600" i="1">
                            <a:latin typeface="Cambria Math" panose="02040503050406030204" pitchFamily="18" charset="0"/>
                          </a:rPr>
                          <m:t>2</m:t>
                        </m:r>
                      </m:sub>
                    </m:sSub>
                    <m:r>
                      <a:rPr lang="en-US" altLang="zh-CN" sz="1600" i="1">
                        <a:latin typeface="Cambria Math" panose="02040503050406030204" pitchFamily="18" charset="0"/>
                      </a:rPr>
                      <m:t>,…</m:t>
                    </m:r>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𝑤</m:t>
                        </m:r>
                      </m:e>
                      <m:sub>
                        <m:r>
                          <a:rPr lang="en-US" altLang="zh-CN" sz="1600" i="1">
                            <a:latin typeface="Cambria Math" panose="02040503050406030204" pitchFamily="18" charset="0"/>
                          </a:rPr>
                          <m:t>𝑐</m:t>
                        </m:r>
                      </m:sub>
                    </m:sSub>
                  </m:oMath>
                </a14:m>
                <a:r>
                  <a:rPr lang="en-US" altLang="zh-CN" sz="1600" dirty="0">
                    <a:latin typeface="宋体" panose="02010600030101010101" pitchFamily="2" charset="-122"/>
                    <a:sym typeface="+mn-ea"/>
                  </a:rPr>
                  <a:t>] can be interpreted as prototypes.</a:t>
                </a:r>
              </a:p>
              <a:p>
                <a:pPr marL="0" indent="0">
                  <a:buNone/>
                </a:pPr>
                <a:endParaRPr lang="en-US" altLang="zh-CN" sz="1600" dirty="0">
                  <a:latin typeface="宋体" panose="02010600030101010101" pitchFamily="2" charset="-122"/>
                  <a:sym typeface="+mn-ea"/>
                </a:endParaRPr>
              </a:p>
              <a:p>
                <a:pPr marL="0" indent="0">
                  <a:buNone/>
                </a:pPr>
                <a:endParaRPr lang="zh-CN" altLang="en-US" sz="1600" dirty="0"/>
              </a:p>
              <a:p>
                <a:pPr marL="0" indent="0">
                  <a:buNone/>
                </a:pPr>
                <a:endParaRPr lang="en-US" altLang="zh-CN" sz="1600" dirty="0">
                  <a:latin typeface="宋体" panose="02010600030101010101" pitchFamily="2" charset="-122"/>
                  <a:sym typeface="+mn-ea"/>
                </a:endParaRPr>
              </a:p>
            </p:txBody>
          </p:sp>
        </mc:Choice>
        <mc:Fallback xmlns="">
          <p:sp>
            <p:nvSpPr>
              <p:cNvPr id="8" name="内容占位符 2"/>
              <p:cNvSpPr>
                <a:spLocks noGrp="1" noRot="1" noChangeAspect="1" noMove="1" noResize="1" noEditPoints="1" noAdjustHandles="1" noChangeArrowheads="1" noChangeShapeType="1" noTextEdit="1"/>
              </p:cNvSpPr>
              <p:nvPr>
                <p:ph idx="1"/>
              </p:nvPr>
            </p:nvSpPr>
            <p:spPr>
              <a:xfrm>
                <a:off x="457200" y="1187450"/>
                <a:ext cx="8229600" cy="3832572"/>
              </a:xfrm>
              <a:blipFill rotWithShape="0">
                <a:blip r:embed="rId3"/>
                <a:stretch>
                  <a:fillRect l="-370" t="-478" r="-13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13014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Transfer Learning - Meta-Baseline</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ph idx="1"/>
          </p:nvPr>
        </p:nvSpPr>
        <p:spPr>
          <a:xfrm>
            <a:off x="457200" y="1187450"/>
            <a:ext cx="8229600" cy="3760564"/>
          </a:xfrm>
        </p:spPr>
        <p:txBody>
          <a:bodyPr>
            <a:noAutofit/>
          </a:bodyPr>
          <a:lstStyle/>
          <a:p>
            <a:pPr marL="0" indent="0">
              <a:buNone/>
            </a:pPr>
            <a:r>
              <a:rPr lang="en-US" altLang="zh-CN" sz="1600" b="1" dirty="0">
                <a:latin typeface="宋体" panose="02010600030101010101" pitchFamily="2" charset="-122"/>
                <a:sym typeface="+mn-ea"/>
              </a:rPr>
              <a:t>Meta-Baseline: Exploring Simple Meta-Learning for Few-Shot Learning</a:t>
            </a:r>
          </a:p>
          <a:p>
            <a:pPr marL="0" indent="0">
              <a:buNone/>
            </a:pPr>
            <a:endParaRPr lang="en-US" altLang="zh-CN" sz="1600" b="1"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Meta-learning has been the most common framework for few-shot learning. Some recent works report that by training for whole-classification, i.e. classification on the whole label-set, it can get comparable or even better embedding than many meta-learning algorithms. The edge between these two lines of works has yet been underexplored, and the effectiveness of meta-learning in few-shot learning remains unclear. </a:t>
            </a:r>
          </a:p>
          <a:p>
            <a:pPr marL="0" indent="0">
              <a:buNone/>
            </a:pPr>
            <a:endParaRPr lang="en-US" altLang="zh-CN" sz="1600"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We explore a simple process: meta-learning over a whole-classification pre-trained model on its evaluation metric.</a:t>
            </a:r>
          </a:p>
        </p:txBody>
      </p:sp>
    </p:spTree>
    <p:extLst>
      <p:ext uri="{BB962C8B-B14F-4D97-AF65-F5344CB8AC3E}">
        <p14:creationId xmlns:p14="http://schemas.microsoft.com/office/powerpoint/2010/main" val="7568602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Transfer Learning - Meta-Baseline</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内容占位符 2"/>
              <p:cNvSpPr>
                <a:spLocks noGrp="1"/>
              </p:cNvSpPr>
              <p:nvPr>
                <p:ph idx="1"/>
              </p:nvPr>
            </p:nvSpPr>
            <p:spPr>
              <a:xfrm>
                <a:off x="457200" y="1187450"/>
                <a:ext cx="8229600" cy="3760564"/>
              </a:xfrm>
            </p:spPr>
            <p:txBody>
              <a:bodyPr>
                <a:noAutofit/>
              </a:bodyPr>
              <a:lstStyle/>
              <a:p>
                <a:pPr marL="0" indent="0">
                  <a:buNone/>
                </a:pPr>
                <a:r>
                  <a:rPr lang="en-US" altLang="zh-CN" sz="1600" b="1" dirty="0">
                    <a:latin typeface="宋体" panose="02010600030101010101" pitchFamily="2" charset="-122"/>
                    <a:sym typeface="+mn-ea"/>
                  </a:rPr>
                  <a:t>Meta-Baseline: Exploring Simple Meta-Learning for Few-Shot Learning</a:t>
                </a:r>
              </a:p>
              <a:p>
                <a:pPr marL="0" indent="0">
                  <a:buNone/>
                </a:pPr>
                <a:endParaRPr lang="en-US" altLang="zh-CN" sz="1600" b="1"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The first stage is the classification training stage, it trains a Classifier- Baseline, i.e. training a classifier on all bases classes and remove its last FC layer to get </a:t>
                </a:r>
                <a14:m>
                  <m:oMath xmlns:m="http://schemas.openxmlformats.org/officeDocument/2006/math">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𝑓</m:t>
                        </m:r>
                      </m:e>
                      <m:sub>
                        <m:r>
                          <a:rPr lang="el-GR" altLang="zh-CN" sz="1600" i="1">
                            <a:latin typeface="Cambria Math" panose="02040503050406030204" pitchFamily="18" charset="0"/>
                            <a:sym typeface="+mn-ea"/>
                          </a:rPr>
                          <m:t>𝜃</m:t>
                        </m:r>
                      </m:sub>
                    </m:sSub>
                  </m:oMath>
                </a14:m>
                <a:r>
                  <a:rPr lang="en-US" altLang="zh-CN" sz="1600" dirty="0">
                    <a:latin typeface="宋体" panose="02010600030101010101" pitchFamily="2" charset="-122"/>
                    <a:sym typeface="+mn-ea"/>
                  </a:rPr>
                  <a:t>. </a:t>
                </a:r>
              </a:p>
              <a:p>
                <a:pPr marL="0" indent="0">
                  <a:buNone/>
                </a:pPr>
                <a:endParaRPr lang="en-US" altLang="zh-CN" sz="1600"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The second stage is the meta-learning stage, which optimizes the model on the evaluation metric of Classifier-Baseline. Specifically, given the classification-trained feature encoder </a:t>
                </a:r>
                <a14:m>
                  <m:oMath xmlns:m="http://schemas.openxmlformats.org/officeDocument/2006/math">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𝑓</m:t>
                        </m:r>
                      </m:e>
                      <m:sub>
                        <m:r>
                          <a:rPr lang="el-GR" altLang="zh-CN" sz="1600" i="1">
                            <a:latin typeface="Cambria Math" panose="02040503050406030204" pitchFamily="18" charset="0"/>
                            <a:sym typeface="+mn-ea"/>
                          </a:rPr>
                          <m:t>𝜃</m:t>
                        </m:r>
                      </m:sub>
                    </m:sSub>
                  </m:oMath>
                </a14:m>
                <a:r>
                  <a:rPr lang="en-US" altLang="zh-CN" sz="1600" dirty="0">
                    <a:latin typeface="宋体" panose="02010600030101010101" pitchFamily="2" charset="-122"/>
                    <a:sym typeface="+mn-ea"/>
                  </a:rPr>
                  <a:t>, it samples N-way K-shot tasks (with N × Q query samples) from training samples in </a:t>
                </a:r>
                <a:r>
                  <a:rPr lang="en-US" altLang="zh-CN" sz="1600" b="1" dirty="0">
                    <a:latin typeface="宋体" panose="02010600030101010101" pitchFamily="2" charset="-122"/>
                    <a:sym typeface="+mn-ea"/>
                  </a:rPr>
                  <a:t>base classes</a:t>
                </a:r>
                <a:r>
                  <a:rPr lang="en-US" altLang="zh-CN" sz="1600" dirty="0">
                    <a:latin typeface="宋体" panose="02010600030101010101" pitchFamily="2" charset="-122"/>
                    <a:sym typeface="+mn-ea"/>
                  </a:rPr>
                  <a:t>.</a:t>
                </a:r>
              </a:p>
            </p:txBody>
          </p:sp>
        </mc:Choice>
        <mc:Fallback xmlns="">
          <p:sp>
            <p:nvSpPr>
              <p:cNvPr id="8" name="内容占位符 2"/>
              <p:cNvSpPr>
                <a:spLocks noGrp="1" noRot="1" noChangeAspect="1" noMove="1" noResize="1" noEditPoints="1" noAdjustHandles="1" noChangeArrowheads="1" noChangeShapeType="1" noTextEdit="1"/>
              </p:cNvSpPr>
              <p:nvPr>
                <p:ph idx="1"/>
              </p:nvPr>
            </p:nvSpPr>
            <p:spPr>
              <a:xfrm>
                <a:off x="457200" y="1187450"/>
                <a:ext cx="8229600" cy="3760564"/>
              </a:xfrm>
              <a:blipFill rotWithShape="0">
                <a:blip r:embed="rId3"/>
                <a:stretch>
                  <a:fillRect l="-370" t="-48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944555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475656" y="1524843"/>
            <a:ext cx="5911779" cy="3618657"/>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Transfer Learning - Meta-Baseline</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ph idx="1"/>
          </p:nvPr>
        </p:nvSpPr>
        <p:spPr>
          <a:xfrm>
            <a:off x="457200" y="1187450"/>
            <a:ext cx="8229600" cy="3760564"/>
          </a:xfrm>
        </p:spPr>
        <p:txBody>
          <a:bodyPr>
            <a:noAutofit/>
          </a:bodyPr>
          <a:lstStyle/>
          <a:p>
            <a:pPr marL="0" indent="0">
              <a:buNone/>
            </a:pPr>
            <a:r>
              <a:rPr lang="en-US" altLang="zh-CN" sz="1600" b="1" dirty="0">
                <a:latin typeface="宋体" panose="02010600030101010101" pitchFamily="2" charset="-122"/>
                <a:sym typeface="+mn-ea"/>
              </a:rPr>
              <a:t>Meta-Baseline: Exploring Simple Meta-Learning for Few-Shot Learning</a:t>
            </a:r>
          </a:p>
          <a:p>
            <a:pPr marL="0" indent="0">
              <a:buNone/>
            </a:pPr>
            <a:endParaRPr lang="en-US" altLang="zh-CN" sz="1600" dirty="0">
              <a:latin typeface="宋体" panose="02010600030101010101" pitchFamily="2" charset="-122"/>
              <a:sym typeface="+mn-ea"/>
            </a:endParaRPr>
          </a:p>
        </p:txBody>
      </p:sp>
    </p:spTree>
    <p:extLst>
      <p:ext uri="{BB962C8B-B14F-4D97-AF65-F5344CB8AC3E}">
        <p14:creationId xmlns:p14="http://schemas.microsoft.com/office/powerpoint/2010/main" val="1774587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err="1">
                <a:latin typeface="华文细黑" panose="02010600040101010101" pitchFamily="2" charset="-122"/>
                <a:ea typeface="华文细黑" panose="02010600040101010101" pitchFamily="2" charset="-122"/>
              </a:rPr>
              <a:t>Transductive</a:t>
            </a:r>
            <a:r>
              <a:rPr lang="en-US" altLang="zh-CN" sz="2000" dirty="0">
                <a:latin typeface="华文细黑" panose="02010600040101010101" pitchFamily="2" charset="-122"/>
                <a:ea typeface="华文细黑" panose="02010600040101010101" pitchFamily="2" charset="-122"/>
              </a:rPr>
              <a:t> Inference</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ph idx="1"/>
          </p:nvPr>
        </p:nvSpPr>
        <p:spPr>
          <a:xfrm>
            <a:off x="457200" y="1187450"/>
            <a:ext cx="8229600" cy="3760564"/>
          </a:xfrm>
        </p:spPr>
        <p:txBody>
          <a:bodyPr>
            <a:noAutofit/>
          </a:bodyPr>
          <a:lstStyle/>
          <a:p>
            <a:pPr marL="0" indent="0">
              <a:buNone/>
            </a:pPr>
            <a:r>
              <a:rPr lang="en-US" altLang="zh-CN" sz="1600" b="1" dirty="0" err="1">
                <a:latin typeface="宋体" panose="02010600030101010101" pitchFamily="2" charset="-122"/>
                <a:sym typeface="+mn-ea"/>
              </a:rPr>
              <a:t>Transductive</a:t>
            </a:r>
            <a:r>
              <a:rPr lang="en-US" altLang="zh-CN" sz="1600" b="1" dirty="0">
                <a:latin typeface="宋体" panose="02010600030101010101" pitchFamily="2" charset="-122"/>
                <a:sym typeface="+mn-ea"/>
              </a:rPr>
              <a:t> Inference</a:t>
            </a:r>
          </a:p>
          <a:p>
            <a:pPr marL="0" indent="0">
              <a:buNone/>
            </a:pPr>
            <a:r>
              <a:rPr lang="en-US" altLang="zh-CN" sz="1600" dirty="0">
                <a:latin typeface="宋体" panose="02010600030101010101" pitchFamily="2" charset="-122"/>
                <a:sym typeface="+mn-ea"/>
              </a:rPr>
              <a:t>Certain approaches attempt to exploit the structure of information present in the </a:t>
            </a:r>
            <a:r>
              <a:rPr lang="en-US" altLang="zh-CN" sz="1600" b="1" dirty="0">
                <a:latin typeface="宋体" panose="02010600030101010101" pitchFamily="2" charset="-122"/>
                <a:sym typeface="+mn-ea"/>
              </a:rPr>
              <a:t>query set </a:t>
            </a:r>
            <a:r>
              <a:rPr lang="en-US" altLang="zh-CN" sz="1600" dirty="0">
                <a:latin typeface="宋体" panose="02010600030101010101" pitchFamily="2" charset="-122"/>
                <a:sym typeface="+mn-ea"/>
              </a:rPr>
              <a:t>and collectively classify the examples in the query set. This is know as </a:t>
            </a:r>
            <a:r>
              <a:rPr lang="en-US" altLang="zh-CN" sz="1600" dirty="0" err="1">
                <a:latin typeface="宋体" panose="02010600030101010101" pitchFamily="2" charset="-122"/>
                <a:sym typeface="+mn-ea"/>
              </a:rPr>
              <a:t>transductive</a:t>
            </a:r>
            <a:r>
              <a:rPr lang="en-US" altLang="zh-CN" sz="1600" dirty="0">
                <a:latin typeface="宋体" panose="02010600030101010101" pitchFamily="2" charset="-122"/>
                <a:sym typeface="+mn-ea"/>
              </a:rPr>
              <a:t> inference.</a:t>
            </a:r>
          </a:p>
          <a:p>
            <a:pPr marL="0" indent="0">
              <a:buNone/>
            </a:pPr>
            <a:endParaRPr lang="en-US" altLang="zh-CN" sz="1600" dirty="0">
              <a:latin typeface="宋体" panose="02010600030101010101" pitchFamily="2" charset="-122"/>
              <a:sym typeface="+mn-ea"/>
            </a:endParaRPr>
          </a:p>
          <a:p>
            <a:pPr marL="0" indent="0">
              <a:buNone/>
            </a:pPr>
            <a:endParaRPr lang="en-US" altLang="zh-CN" sz="1600" dirty="0">
              <a:latin typeface="宋体" panose="02010600030101010101" pitchFamily="2" charset="-122"/>
              <a:sym typeface="+mn-ea"/>
            </a:endParaRPr>
          </a:p>
          <a:p>
            <a:pPr marL="0" indent="0">
              <a:buNone/>
            </a:pPr>
            <a:endParaRPr lang="en-US" altLang="zh-CN" sz="1600" dirty="0">
              <a:latin typeface="宋体" panose="02010600030101010101" pitchFamily="2" charset="-122"/>
              <a:sym typeface="+mn-ea"/>
            </a:endParaRPr>
          </a:p>
          <a:p>
            <a:pPr marL="0" indent="0">
              <a:buNone/>
            </a:pPr>
            <a:endParaRPr lang="en-US" altLang="zh-CN" sz="1600" dirty="0">
              <a:latin typeface="宋体" panose="02010600030101010101" pitchFamily="2" charset="-122"/>
              <a:sym typeface="+mn-ea"/>
            </a:endParaRPr>
          </a:p>
          <a:p>
            <a:pPr marL="0" indent="0">
              <a:buNone/>
            </a:pPr>
            <a:endParaRPr lang="en-US" altLang="zh-CN" sz="1600" dirty="0">
              <a:latin typeface="宋体" panose="02010600030101010101" pitchFamily="2" charset="-122"/>
              <a:sym typeface="+mn-ea"/>
            </a:endParaRPr>
          </a:p>
        </p:txBody>
      </p:sp>
      <p:pic>
        <p:nvPicPr>
          <p:cNvPr id="3" name="图片 2"/>
          <p:cNvPicPr>
            <a:picLocks noChangeAspect="1"/>
          </p:cNvPicPr>
          <p:nvPr/>
        </p:nvPicPr>
        <p:blipFill>
          <a:blip r:embed="rId3"/>
          <a:stretch>
            <a:fillRect/>
          </a:stretch>
        </p:blipFill>
        <p:spPr>
          <a:xfrm>
            <a:off x="4355976" y="2308931"/>
            <a:ext cx="2880320" cy="2614327"/>
          </a:xfrm>
          <a:prstGeom prst="rect">
            <a:avLst/>
          </a:prstGeom>
        </p:spPr>
      </p:pic>
    </p:spTree>
    <p:extLst>
      <p:ext uri="{BB962C8B-B14F-4D97-AF65-F5344CB8AC3E}">
        <p14:creationId xmlns:p14="http://schemas.microsoft.com/office/powerpoint/2010/main" val="6209429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err="1">
                <a:latin typeface="华文细黑" panose="02010600040101010101" pitchFamily="2" charset="-122"/>
                <a:ea typeface="华文细黑" panose="02010600040101010101" pitchFamily="2" charset="-122"/>
              </a:rPr>
              <a:t>Transductive</a:t>
            </a:r>
            <a:r>
              <a:rPr lang="en-US" altLang="zh-CN" sz="2000" dirty="0">
                <a:latin typeface="华文细黑" panose="02010600040101010101" pitchFamily="2" charset="-122"/>
                <a:ea typeface="华文细黑" panose="02010600040101010101" pitchFamily="2" charset="-122"/>
              </a:rPr>
              <a:t> Inference - </a:t>
            </a:r>
            <a:r>
              <a:rPr lang="en-US" altLang="zh-CN" sz="2000" dirty="0" err="1">
                <a:latin typeface="华文细黑" panose="02010600040101010101" pitchFamily="2" charset="-122"/>
                <a:ea typeface="华文细黑" panose="02010600040101010101" pitchFamily="2" charset="-122"/>
              </a:rPr>
              <a:t>TPN</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ph idx="1"/>
          </p:nvPr>
        </p:nvSpPr>
        <p:spPr>
          <a:xfrm>
            <a:off x="457200" y="1187450"/>
            <a:ext cx="8229600" cy="3760564"/>
          </a:xfrm>
        </p:spPr>
        <p:txBody>
          <a:bodyPr>
            <a:noAutofit/>
          </a:bodyPr>
          <a:lstStyle/>
          <a:p>
            <a:pPr marL="0" indent="0">
              <a:buNone/>
            </a:pPr>
            <a:r>
              <a:rPr lang="en-US" altLang="zh-CN" sz="1600" b="1" dirty="0">
                <a:latin typeface="宋体" panose="02010600030101010101" pitchFamily="2" charset="-122"/>
                <a:sym typeface="+mn-ea"/>
              </a:rPr>
              <a:t>Learning to propagate labels</a:t>
            </a:r>
            <a:r>
              <a:rPr lang="zh-CN" altLang="en-US" sz="1600" b="1" dirty="0">
                <a:latin typeface="宋体" panose="02010600030101010101" pitchFamily="2" charset="-122"/>
                <a:sym typeface="+mn-ea"/>
              </a:rPr>
              <a:t>：</a:t>
            </a:r>
            <a:r>
              <a:rPr lang="en-US" altLang="zh-CN" sz="1600" b="1" dirty="0" err="1">
                <a:latin typeface="宋体" panose="02010600030101010101" pitchFamily="2" charset="-122"/>
                <a:sym typeface="+mn-ea"/>
              </a:rPr>
              <a:t>Transductive</a:t>
            </a:r>
            <a:r>
              <a:rPr lang="en-US" altLang="zh-CN" sz="1600" b="1" dirty="0">
                <a:latin typeface="宋体" panose="02010600030101010101" pitchFamily="2" charset="-122"/>
                <a:sym typeface="+mn-ea"/>
              </a:rPr>
              <a:t> Propagation Network for few-shot learning (</a:t>
            </a:r>
            <a:r>
              <a:rPr lang="en-US" altLang="zh-CN" sz="1600" b="1" dirty="0" err="1">
                <a:latin typeface="宋体" panose="02010600030101010101" pitchFamily="2" charset="-122"/>
                <a:sym typeface="+mn-ea"/>
              </a:rPr>
              <a:t>TPN</a:t>
            </a:r>
            <a:r>
              <a:rPr lang="en-US" altLang="zh-CN" sz="1600" b="1" dirty="0">
                <a:latin typeface="宋体" panose="02010600030101010101" pitchFamily="2" charset="-122"/>
                <a:sym typeface="+mn-ea"/>
              </a:rPr>
              <a:t>)</a:t>
            </a:r>
          </a:p>
          <a:p>
            <a:pPr marL="0" indent="0">
              <a:buNone/>
            </a:pPr>
            <a:endParaRPr lang="en-US" altLang="zh-CN" sz="1600" b="1"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With meta-learning, the low-data problem in the novel classification task still remains. Liu, </a:t>
            </a:r>
            <a:r>
              <a:rPr lang="en-US" altLang="zh-CN" sz="1600" dirty="0" err="1">
                <a:latin typeface="宋体" panose="02010600030101010101" pitchFamily="2" charset="-122"/>
                <a:sym typeface="+mn-ea"/>
              </a:rPr>
              <a:t>Yanbin</a:t>
            </a:r>
            <a:r>
              <a:rPr lang="en-US" altLang="zh-CN" sz="1600" dirty="0">
                <a:latin typeface="宋体" panose="02010600030101010101" pitchFamily="2" charset="-122"/>
                <a:sym typeface="+mn-ea"/>
              </a:rPr>
              <a:t>, et al. propose </a:t>
            </a:r>
            <a:r>
              <a:rPr lang="en-US" altLang="zh-CN" sz="1600" dirty="0" err="1">
                <a:latin typeface="宋体" panose="02010600030101010101" pitchFamily="2" charset="-122"/>
                <a:sym typeface="+mn-ea"/>
              </a:rPr>
              <a:t>Transductive</a:t>
            </a:r>
            <a:r>
              <a:rPr lang="en-US" altLang="zh-CN" sz="1600" dirty="0">
                <a:latin typeface="宋体" panose="02010600030101010101" pitchFamily="2" charset="-122"/>
                <a:sym typeface="+mn-ea"/>
              </a:rPr>
              <a:t> Propagation Network (</a:t>
            </a:r>
            <a:r>
              <a:rPr lang="en-US" altLang="zh-CN" sz="1600" dirty="0" err="1">
                <a:latin typeface="宋体" panose="02010600030101010101" pitchFamily="2" charset="-122"/>
                <a:sym typeface="+mn-ea"/>
              </a:rPr>
              <a:t>TPN</a:t>
            </a:r>
            <a:r>
              <a:rPr lang="en-US" altLang="zh-CN" sz="1600" dirty="0">
                <a:latin typeface="宋体" panose="02010600030101010101" pitchFamily="2" charset="-122"/>
                <a:sym typeface="+mn-ea"/>
              </a:rPr>
              <a:t>), a novel meta-learning framework for </a:t>
            </a:r>
            <a:r>
              <a:rPr lang="en-US" altLang="zh-CN" sz="1600" dirty="0" err="1">
                <a:latin typeface="宋体" panose="02010600030101010101" pitchFamily="2" charset="-122"/>
                <a:sym typeface="+mn-ea"/>
              </a:rPr>
              <a:t>transductive</a:t>
            </a:r>
            <a:r>
              <a:rPr lang="en-US" altLang="zh-CN" sz="1600" dirty="0">
                <a:latin typeface="宋体" panose="02010600030101010101" pitchFamily="2" charset="-122"/>
                <a:sym typeface="+mn-ea"/>
              </a:rPr>
              <a:t> inference that classifies the entire test set at once to alleviate the low-data problem.</a:t>
            </a:r>
          </a:p>
          <a:p>
            <a:pPr marL="0" indent="0">
              <a:buNone/>
            </a:pPr>
            <a:endParaRPr lang="en-US" altLang="zh-CN" sz="1600" dirty="0">
              <a:latin typeface="宋体" panose="02010600030101010101" pitchFamily="2" charset="-122"/>
              <a:sym typeface="+mn-ea"/>
            </a:endParaRPr>
          </a:p>
          <a:p>
            <a:pPr marL="0" indent="0">
              <a:buNone/>
            </a:pPr>
            <a:endParaRPr lang="en-US" altLang="zh-CN" sz="1600" dirty="0">
              <a:latin typeface="宋体" panose="02010600030101010101" pitchFamily="2" charset="-122"/>
              <a:sym typeface="+mn-ea"/>
            </a:endParaRPr>
          </a:p>
          <a:p>
            <a:pPr marL="0" indent="0">
              <a:buNone/>
            </a:pPr>
            <a:endParaRPr lang="en-US" altLang="zh-CN" sz="1600" dirty="0">
              <a:latin typeface="宋体" panose="02010600030101010101" pitchFamily="2" charset="-122"/>
              <a:sym typeface="+mn-ea"/>
            </a:endParaRPr>
          </a:p>
        </p:txBody>
      </p:sp>
    </p:spTree>
    <p:extLst>
      <p:ext uri="{BB962C8B-B14F-4D97-AF65-F5344CB8AC3E}">
        <p14:creationId xmlns:p14="http://schemas.microsoft.com/office/powerpoint/2010/main" val="24665967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190235" y="3062552"/>
            <a:ext cx="6763530" cy="1779877"/>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err="1">
                <a:latin typeface="华文细黑" panose="02010600040101010101" pitchFamily="2" charset="-122"/>
                <a:ea typeface="华文细黑" panose="02010600040101010101" pitchFamily="2" charset="-122"/>
              </a:rPr>
              <a:t>Transductive</a:t>
            </a:r>
            <a:r>
              <a:rPr lang="en-US" altLang="zh-CN" sz="2000" dirty="0">
                <a:latin typeface="华文细黑" panose="02010600040101010101" pitchFamily="2" charset="-122"/>
                <a:ea typeface="华文细黑" panose="02010600040101010101" pitchFamily="2" charset="-122"/>
              </a:rPr>
              <a:t> Inference - </a:t>
            </a:r>
            <a:r>
              <a:rPr lang="en-US" altLang="zh-CN" sz="2000" dirty="0" err="1">
                <a:latin typeface="华文细黑" panose="02010600040101010101" pitchFamily="2" charset="-122"/>
                <a:ea typeface="华文细黑" panose="02010600040101010101" pitchFamily="2" charset="-122"/>
              </a:rPr>
              <a:t>TPN</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ph idx="1"/>
          </p:nvPr>
        </p:nvSpPr>
        <p:spPr>
          <a:xfrm>
            <a:off x="457200" y="1187450"/>
            <a:ext cx="8229600" cy="3760564"/>
          </a:xfrm>
        </p:spPr>
        <p:txBody>
          <a:bodyPr>
            <a:noAutofit/>
          </a:bodyPr>
          <a:lstStyle/>
          <a:p>
            <a:pPr marL="0" indent="0">
              <a:buNone/>
            </a:pPr>
            <a:r>
              <a:rPr lang="en-US" altLang="zh-CN" sz="1600" dirty="0" err="1">
                <a:latin typeface="宋体" panose="02010600030101010101" pitchFamily="2" charset="-122"/>
                <a:sym typeface="+mn-ea"/>
              </a:rPr>
              <a:t>TPN</a:t>
            </a:r>
            <a:r>
              <a:rPr lang="en-US" altLang="zh-CN" sz="1600" dirty="0">
                <a:latin typeface="宋体" panose="02010600030101010101" pitchFamily="2" charset="-122"/>
                <a:sym typeface="+mn-ea"/>
              </a:rPr>
              <a:t> consists of four components: feature embedding with a convolutional neural network; </a:t>
            </a:r>
            <a:r>
              <a:rPr lang="en-US" altLang="zh-CN" sz="1600" b="1" dirty="0">
                <a:latin typeface="宋体" panose="02010600030101010101" pitchFamily="2" charset="-122"/>
                <a:sym typeface="+mn-ea"/>
              </a:rPr>
              <a:t>graph construction that produces example-wise parameters to exploit the manifold structure</a:t>
            </a:r>
            <a:r>
              <a:rPr lang="en-US" altLang="zh-CN" sz="1600" dirty="0">
                <a:latin typeface="宋体" panose="02010600030101010101" pitchFamily="2" charset="-122"/>
                <a:sym typeface="+mn-ea"/>
              </a:rPr>
              <a:t>; label propagation that spreads labels from the support set S to the query set Q; a loss generation step that computes a cross-entropy loss between propagated labels and the ground-truths on Q to jointly train all parameters in the framework.</a:t>
            </a:r>
          </a:p>
          <a:p>
            <a:pPr marL="0" indent="0">
              <a:buNone/>
            </a:pPr>
            <a:endParaRPr lang="en-US" altLang="zh-CN" sz="1600" dirty="0">
              <a:latin typeface="宋体" panose="02010600030101010101" pitchFamily="2" charset="-122"/>
              <a:sym typeface="+mn-ea"/>
            </a:endParaRPr>
          </a:p>
          <a:p>
            <a:pPr marL="0" indent="0">
              <a:buNone/>
            </a:pPr>
            <a:endParaRPr lang="en-US" altLang="zh-CN" sz="1600" dirty="0">
              <a:latin typeface="宋体" panose="02010600030101010101" pitchFamily="2" charset="-122"/>
              <a:sym typeface="+mn-ea"/>
            </a:endParaRPr>
          </a:p>
        </p:txBody>
      </p:sp>
    </p:spTree>
    <p:extLst>
      <p:ext uri="{BB962C8B-B14F-4D97-AF65-F5344CB8AC3E}">
        <p14:creationId xmlns:p14="http://schemas.microsoft.com/office/powerpoint/2010/main" val="3293623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err="1">
                <a:latin typeface="华文细黑" panose="02010600040101010101" pitchFamily="2" charset="-122"/>
                <a:ea typeface="华文细黑" panose="02010600040101010101" pitchFamily="2" charset="-122"/>
              </a:rPr>
              <a:t>Transductive</a:t>
            </a:r>
            <a:r>
              <a:rPr lang="en-US" altLang="zh-CN" sz="2000" dirty="0">
                <a:latin typeface="华文细黑" panose="02010600040101010101" pitchFamily="2" charset="-122"/>
                <a:ea typeface="华文细黑" panose="02010600040101010101" pitchFamily="2" charset="-122"/>
              </a:rPr>
              <a:t> Inference - </a:t>
            </a:r>
            <a:r>
              <a:rPr lang="en-US" altLang="zh-CN" sz="2000" dirty="0" err="1">
                <a:latin typeface="华文细黑" panose="02010600040101010101" pitchFamily="2" charset="-122"/>
                <a:ea typeface="华文细黑" panose="02010600040101010101" pitchFamily="2" charset="-122"/>
              </a:rPr>
              <a:t>TPN</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内容占位符 2"/>
              <p:cNvSpPr>
                <a:spLocks noGrp="1"/>
              </p:cNvSpPr>
              <p:nvPr>
                <p:ph idx="1"/>
              </p:nvPr>
            </p:nvSpPr>
            <p:spPr>
              <a:xfrm>
                <a:off x="457200" y="1187450"/>
                <a:ext cx="8229600" cy="3760564"/>
              </a:xfrm>
            </p:spPr>
            <p:txBody>
              <a:bodyPr>
                <a:noAutofit/>
              </a:bodyPr>
              <a:lstStyle/>
              <a:p>
                <a:pPr marL="0" indent="0">
                  <a:buNone/>
                </a:pPr>
                <a:r>
                  <a:rPr lang="en-US" altLang="zh-CN" sz="1600" b="1" dirty="0">
                    <a:latin typeface="宋体" panose="02010600030101010101" pitchFamily="2" charset="-122"/>
                    <a:sym typeface="+mn-ea"/>
                  </a:rPr>
                  <a:t>Graph construction</a:t>
                </a:r>
              </a:p>
              <a:p>
                <a:pPr marL="0" indent="0">
                  <a:buNone/>
                </a:pPr>
                <a:endParaRPr lang="en-US" altLang="zh-CN" sz="1600" b="1"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Manifold learning discovers the embedded low-dimensional subspace in the data, where it is critical to choose an appropriate neighborhood graph. A common choice is Gaussian similarity function:</a:t>
                </a:r>
              </a:p>
              <a:p>
                <a:pPr marL="0" indent="0">
                  <a:buNone/>
                </a:pPr>
                <a:endParaRPr lang="en-US" altLang="zh-CN" sz="1600" dirty="0">
                  <a:latin typeface="宋体" panose="02010600030101010101" pitchFamily="2" charset="-122"/>
                  <a:sym typeface="+mn-ea"/>
                </a:endParaRPr>
              </a:p>
              <a:p>
                <a:pPr marL="0" indent="0">
                  <a:buNone/>
                </a:pPr>
                <a:endParaRPr lang="en-US" altLang="zh-CN" sz="1600"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where </a:t>
                </a:r>
                <a14:m>
                  <m:oMath xmlns:m="http://schemas.openxmlformats.org/officeDocument/2006/math">
                    <m:r>
                      <a:rPr lang="en-US" altLang="zh-CN" sz="1600" i="1">
                        <a:latin typeface="Cambria Math" panose="02040503050406030204" pitchFamily="18" charset="0"/>
                        <a:sym typeface="+mn-ea"/>
                      </a:rPr>
                      <m:t>𝑑</m:t>
                    </m:r>
                    <m:d>
                      <m:dPr>
                        <m:ctrlPr>
                          <a:rPr lang="en-US" altLang="zh-CN" sz="1600" b="0" i="1" smtClean="0">
                            <a:latin typeface="Cambria Math" panose="02040503050406030204" pitchFamily="18" charset="0"/>
                            <a:sym typeface="+mn-ea"/>
                          </a:rPr>
                        </m:ctrlPr>
                      </m:dPr>
                      <m:e>
                        <m:r>
                          <a:rPr lang="en-US" altLang="zh-CN" sz="1600" i="1">
                            <a:latin typeface="Cambria Math" panose="02040503050406030204" pitchFamily="18" charset="0"/>
                            <a:ea typeface="Cambria Math" panose="02040503050406030204" pitchFamily="18" charset="0"/>
                            <a:sym typeface="+mn-ea"/>
                          </a:rPr>
                          <m:t>∙</m:t>
                        </m:r>
                        <m:r>
                          <a:rPr lang="en-US" altLang="zh-CN" sz="1600" b="0" i="1" smtClean="0">
                            <a:latin typeface="Cambria Math" panose="02040503050406030204" pitchFamily="18" charset="0"/>
                            <a:ea typeface="Cambria Math" panose="02040503050406030204" pitchFamily="18" charset="0"/>
                            <a:sym typeface="+mn-ea"/>
                          </a:rPr>
                          <m:t>,  </m:t>
                        </m:r>
                        <m:r>
                          <a:rPr lang="en-US" altLang="zh-CN" sz="1600" i="1">
                            <a:latin typeface="Cambria Math" panose="02040503050406030204" pitchFamily="18" charset="0"/>
                            <a:ea typeface="Cambria Math" panose="02040503050406030204" pitchFamily="18" charset="0"/>
                            <a:sym typeface="+mn-ea"/>
                          </a:rPr>
                          <m:t>∙</m:t>
                        </m:r>
                      </m:e>
                    </m:d>
                  </m:oMath>
                </a14:m>
                <a:r>
                  <a:rPr lang="en-US" altLang="zh-CN" sz="1600" dirty="0">
                    <a:latin typeface="宋体" panose="02010600030101010101" pitchFamily="2" charset="-122"/>
                    <a:sym typeface="+mn-ea"/>
                  </a:rPr>
                  <a:t> is a distance measure (e.g., Euclidean distance) and </a:t>
                </a:r>
                <a14:m>
                  <m:oMath xmlns:m="http://schemas.openxmlformats.org/officeDocument/2006/math">
                    <m:r>
                      <a:rPr lang="zh-CN" altLang="en-US" sz="1600" i="1">
                        <a:latin typeface="Cambria Math" panose="02040503050406030204" pitchFamily="18" charset="0"/>
                        <a:ea typeface="Cambria Math" panose="02040503050406030204" pitchFamily="18" charset="0"/>
                        <a:sym typeface="+mn-ea"/>
                      </a:rPr>
                      <m:t>𝜎</m:t>
                    </m:r>
                  </m:oMath>
                </a14:m>
                <a:r>
                  <a:rPr lang="en-US" altLang="zh-CN" sz="1600" dirty="0">
                    <a:latin typeface="宋体" panose="02010600030101010101" pitchFamily="2" charset="-122"/>
                    <a:sym typeface="+mn-ea"/>
                  </a:rPr>
                  <a:t> is the length scale parameter.</a:t>
                </a:r>
              </a:p>
              <a:p>
                <a:pPr marL="0" indent="0">
                  <a:buNone/>
                </a:pPr>
                <a:endParaRPr lang="en-US" altLang="zh-CN" sz="1600" dirty="0">
                  <a:latin typeface="宋体" panose="02010600030101010101" pitchFamily="2" charset="-122"/>
                  <a:sym typeface="+mn-ea"/>
                </a:endParaRPr>
              </a:p>
            </p:txBody>
          </p:sp>
        </mc:Choice>
        <mc:Fallback xmlns="">
          <p:sp>
            <p:nvSpPr>
              <p:cNvPr id="8" name="内容占位符 2"/>
              <p:cNvSpPr>
                <a:spLocks noGrp="1" noRot="1" noChangeAspect="1" noMove="1" noResize="1" noEditPoints="1" noAdjustHandles="1" noChangeArrowheads="1" noChangeShapeType="1" noTextEdit="1"/>
              </p:cNvSpPr>
              <p:nvPr>
                <p:ph idx="1"/>
              </p:nvPr>
            </p:nvSpPr>
            <p:spPr>
              <a:xfrm>
                <a:off x="457200" y="1187450"/>
                <a:ext cx="8229600" cy="3760564"/>
              </a:xfrm>
              <a:blipFill rotWithShape="0">
                <a:blip r:embed="rId3"/>
                <a:stretch>
                  <a:fillRect l="-370" t="-486" r="-148"/>
                </a:stretch>
              </a:blipFill>
            </p:spPr>
            <p:txBody>
              <a:bodyPr/>
              <a:lstStyle/>
              <a:p>
                <a:r>
                  <a:rPr lang="zh-CN" altLang="en-US">
                    <a:noFill/>
                  </a:rPr>
                  <a:t> </a:t>
                </a:r>
              </a:p>
            </p:txBody>
          </p:sp>
        </mc:Fallback>
      </mc:AlternateContent>
      <p:pic>
        <p:nvPicPr>
          <p:cNvPr id="2" name="图片 1"/>
          <p:cNvPicPr>
            <a:picLocks noChangeAspect="1"/>
          </p:cNvPicPr>
          <p:nvPr/>
        </p:nvPicPr>
        <p:blipFill>
          <a:blip r:embed="rId4"/>
          <a:stretch>
            <a:fillRect/>
          </a:stretch>
        </p:blipFill>
        <p:spPr>
          <a:xfrm>
            <a:off x="3347864" y="2615104"/>
            <a:ext cx="1873377" cy="452628"/>
          </a:xfrm>
          <a:prstGeom prst="rect">
            <a:avLst/>
          </a:prstGeom>
        </p:spPr>
      </p:pic>
    </p:spTree>
    <p:extLst>
      <p:ext uri="{BB962C8B-B14F-4D97-AF65-F5344CB8AC3E}">
        <p14:creationId xmlns:p14="http://schemas.microsoft.com/office/powerpoint/2010/main" val="35029129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err="1">
                <a:latin typeface="华文细黑" panose="02010600040101010101" pitchFamily="2" charset="-122"/>
                <a:ea typeface="华文细黑" panose="02010600040101010101" pitchFamily="2" charset="-122"/>
              </a:rPr>
              <a:t>Transductive</a:t>
            </a:r>
            <a:r>
              <a:rPr lang="en-US" altLang="zh-CN" sz="2000" dirty="0">
                <a:latin typeface="华文细黑" panose="02010600040101010101" pitchFamily="2" charset="-122"/>
                <a:ea typeface="华文细黑" panose="02010600040101010101" pitchFamily="2" charset="-122"/>
              </a:rPr>
              <a:t> Inference - </a:t>
            </a:r>
            <a:r>
              <a:rPr lang="en-US" altLang="zh-CN" sz="2000" dirty="0" err="1">
                <a:latin typeface="华文细黑" panose="02010600040101010101" pitchFamily="2" charset="-122"/>
                <a:ea typeface="华文细黑" panose="02010600040101010101" pitchFamily="2" charset="-122"/>
              </a:rPr>
              <a:t>TPN</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内容占位符 2"/>
              <p:cNvSpPr>
                <a:spLocks noGrp="1"/>
              </p:cNvSpPr>
              <p:nvPr>
                <p:ph idx="1"/>
              </p:nvPr>
            </p:nvSpPr>
            <p:spPr>
              <a:xfrm>
                <a:off x="457200" y="1187450"/>
                <a:ext cx="8229600" cy="3760564"/>
              </a:xfrm>
            </p:spPr>
            <p:txBody>
              <a:bodyPr>
                <a:noAutofit/>
              </a:bodyPr>
              <a:lstStyle/>
              <a:p>
                <a:pPr marL="0" indent="0">
                  <a:buNone/>
                </a:pPr>
                <a:r>
                  <a:rPr lang="en-US" altLang="zh-CN" sz="1600" b="1" dirty="0">
                    <a:latin typeface="宋体" panose="02010600030101010101" pitchFamily="2" charset="-122"/>
                    <a:sym typeface="+mn-ea"/>
                  </a:rPr>
                  <a:t>Graph construction</a:t>
                </a:r>
              </a:p>
              <a:p>
                <a:pPr marL="0" indent="0">
                  <a:buNone/>
                </a:pPr>
                <a:endParaRPr lang="en-US" altLang="zh-CN" sz="1600"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To obtain a proper neighborhood graph in meta-learning, a graph construction module built on </a:t>
                </a:r>
                <a:r>
                  <a:rPr lang="en-US" altLang="zh-CN" sz="1600" b="1" dirty="0">
                    <a:latin typeface="宋体" panose="02010600030101010101" pitchFamily="2" charset="-122"/>
                    <a:sym typeface="+mn-ea"/>
                  </a:rPr>
                  <a:t>the union set of support set and query set</a:t>
                </a:r>
                <a:r>
                  <a:rPr lang="en-US" altLang="zh-CN" sz="1600" dirty="0">
                    <a:latin typeface="宋体" panose="02010600030101010101" pitchFamily="2" charset="-122"/>
                    <a:sym typeface="+mn-ea"/>
                  </a:rPr>
                  <a:t>: </a:t>
                </a:r>
                <a14:m>
                  <m:oMath xmlns:m="http://schemas.openxmlformats.org/officeDocument/2006/math">
                    <m:r>
                      <a:rPr lang="en-US" altLang="zh-CN" sz="1600" b="0" i="1" smtClean="0">
                        <a:latin typeface="Cambria Math" panose="02040503050406030204" pitchFamily="18" charset="0"/>
                        <a:ea typeface="Cambria Math" panose="02040503050406030204" pitchFamily="18" charset="0"/>
                        <a:sym typeface="+mn-ea"/>
                      </a:rPr>
                      <m:t>𝑆</m:t>
                    </m:r>
                    <m:r>
                      <a:rPr lang="en-US" altLang="zh-CN" sz="1600" i="1" smtClean="0">
                        <a:latin typeface="Cambria Math" panose="02040503050406030204" pitchFamily="18" charset="0"/>
                        <a:ea typeface="Cambria Math" panose="02040503050406030204" pitchFamily="18" charset="0"/>
                        <a:sym typeface="+mn-ea"/>
                      </a:rPr>
                      <m:t>∪</m:t>
                    </m:r>
                    <m:r>
                      <a:rPr lang="en-US" altLang="zh-CN" sz="1600" b="0" i="1" smtClean="0">
                        <a:latin typeface="Cambria Math" panose="02040503050406030204" pitchFamily="18" charset="0"/>
                        <a:ea typeface="Cambria Math" panose="02040503050406030204" pitchFamily="18" charset="0"/>
                        <a:sym typeface="+mn-ea"/>
                      </a:rPr>
                      <m:t>𝑄</m:t>
                    </m:r>
                    <m:r>
                      <a:rPr lang="en-US" altLang="zh-CN" sz="1600" b="0" i="1" smtClean="0">
                        <a:latin typeface="Cambria Math" panose="02040503050406030204" pitchFamily="18" charset="0"/>
                        <a:ea typeface="Cambria Math" panose="02040503050406030204" pitchFamily="18" charset="0"/>
                        <a:sym typeface="+mn-ea"/>
                      </a:rPr>
                      <m:t> </m:t>
                    </m:r>
                  </m:oMath>
                </a14:m>
                <a:r>
                  <a:rPr lang="en-US" altLang="zh-CN" sz="1600" dirty="0">
                    <a:latin typeface="宋体" panose="02010600030101010101" pitchFamily="2" charset="-122"/>
                    <a:sym typeface="+mn-ea"/>
                  </a:rPr>
                  <a:t>is proposed. This module is composed of a convolutional neural network </a:t>
                </a:r>
                <a14:m>
                  <m:oMath xmlns:m="http://schemas.openxmlformats.org/officeDocument/2006/math">
                    <m:sSub>
                      <m:sSubPr>
                        <m:ctrlPr>
                          <a:rPr lang="zh-CN" altLang="en-US" sz="1600" i="1">
                            <a:latin typeface="Cambria Math" panose="02040503050406030204" pitchFamily="18" charset="0"/>
                          </a:rPr>
                        </m:ctrlPr>
                      </m:sSubPr>
                      <m:e>
                        <m:r>
                          <a:rPr lang="en-US" altLang="zh-CN" sz="1600" b="0" i="1" smtClean="0">
                            <a:latin typeface="Cambria Math" panose="02040503050406030204" pitchFamily="18" charset="0"/>
                          </a:rPr>
                          <m:t>𝑔</m:t>
                        </m:r>
                      </m:e>
                      <m:sub>
                        <m:r>
                          <a:rPr lang="zh-CN" altLang="el-GR" sz="1600" i="1">
                            <a:latin typeface="Cambria Math" panose="02040503050406030204" pitchFamily="18" charset="0"/>
                            <a:ea typeface="Cambria Math" panose="02040503050406030204" pitchFamily="18" charset="0"/>
                            <a:sym typeface="+mn-ea"/>
                          </a:rPr>
                          <m:t>𝜑</m:t>
                        </m:r>
                      </m:sub>
                    </m:sSub>
                  </m:oMath>
                </a14:m>
                <a:r>
                  <a:rPr lang="en-US" altLang="zh-CN" sz="1600" dirty="0">
                    <a:latin typeface="宋体" panose="02010600030101010101" pitchFamily="2" charset="-122"/>
                    <a:sym typeface="+mn-ea"/>
                  </a:rPr>
                  <a:t> which takes the feature map </a:t>
                </a:r>
                <a14:m>
                  <m:oMath xmlns:m="http://schemas.openxmlformats.org/officeDocument/2006/math">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𝑓</m:t>
                        </m:r>
                      </m:e>
                      <m:sub>
                        <m:r>
                          <a:rPr lang="zh-CN" altLang="el-GR" sz="1600" i="1">
                            <a:latin typeface="Cambria Math" panose="02040503050406030204" pitchFamily="18" charset="0"/>
                            <a:ea typeface="Cambria Math" panose="02040503050406030204" pitchFamily="18" charset="0"/>
                            <a:sym typeface="+mn-ea"/>
                          </a:rPr>
                          <m:t>𝜑</m:t>
                        </m:r>
                      </m:sub>
                    </m:sSub>
                    <m:r>
                      <a:rPr lang="en-US" altLang="zh-CN" sz="1600" b="0" i="1" smtClean="0">
                        <a:latin typeface="Cambria Math" panose="02040503050406030204" pitchFamily="18" charset="0"/>
                        <a:sym typeface="+mn-ea"/>
                      </a:rPr>
                      <m:t>(</m:t>
                    </m:r>
                    <m:sSub>
                      <m:sSubPr>
                        <m:ctrlPr>
                          <a:rPr lang="zh-CN" altLang="en-US" sz="1600" i="1" smtClean="0">
                            <a:latin typeface="Cambria Math" panose="02040503050406030204" pitchFamily="18" charset="0"/>
                          </a:rPr>
                        </m:ctrlPr>
                      </m:sSubPr>
                      <m:e>
                        <m:r>
                          <a:rPr lang="en-US" altLang="zh-CN" sz="1600" b="0" i="1" smtClean="0">
                            <a:latin typeface="Cambria Math" panose="02040503050406030204" pitchFamily="18" charset="0"/>
                          </a:rPr>
                          <m:t>𝑥</m:t>
                        </m:r>
                      </m:e>
                      <m:sub>
                        <m:r>
                          <a:rPr lang="en-US" altLang="zh-CN" sz="1600" b="0" i="1" smtClean="0">
                            <a:latin typeface="Cambria Math" panose="02040503050406030204" pitchFamily="18" charset="0"/>
                          </a:rPr>
                          <m:t>𝑖</m:t>
                        </m:r>
                      </m:sub>
                    </m:sSub>
                    <m:r>
                      <a:rPr lang="en-US" altLang="zh-CN" sz="1600" b="0" i="1" smtClean="0">
                        <a:latin typeface="Cambria Math" panose="02040503050406030204" pitchFamily="18" charset="0"/>
                        <a:sym typeface="+mn-ea"/>
                      </a:rPr>
                      <m:t>)</m:t>
                    </m:r>
                  </m:oMath>
                </a14:m>
                <a:r>
                  <a:rPr lang="en-US" altLang="zh-CN" sz="1600" dirty="0">
                    <a:latin typeface="宋体" panose="02010600030101010101" pitchFamily="2" charset="-122"/>
                    <a:sym typeface="+mn-ea"/>
                  </a:rPr>
                  <a:t> for </a:t>
                </a:r>
                <a14:m>
                  <m:oMath xmlns:m="http://schemas.openxmlformats.org/officeDocument/2006/math">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𝑥</m:t>
                        </m:r>
                      </m:e>
                      <m:sub>
                        <m:r>
                          <a:rPr lang="en-US" altLang="zh-CN" sz="1600" i="1">
                            <a:latin typeface="Cambria Math" panose="02040503050406030204" pitchFamily="18" charset="0"/>
                          </a:rPr>
                          <m:t>𝑖</m:t>
                        </m:r>
                      </m:sub>
                    </m:sSub>
                    <m:r>
                      <a:rPr lang="en-US" altLang="zh-CN" sz="1600" i="1" smtClean="0">
                        <a:latin typeface="Cambria Math" panose="02040503050406030204" pitchFamily="18" charset="0"/>
                        <a:ea typeface="Cambria Math" panose="02040503050406030204" pitchFamily="18" charset="0"/>
                      </a:rPr>
                      <m:t>∈</m:t>
                    </m:r>
                    <m:r>
                      <a:rPr lang="en-US" altLang="zh-CN" sz="1600" i="1">
                        <a:latin typeface="Cambria Math" panose="02040503050406030204" pitchFamily="18" charset="0"/>
                        <a:ea typeface="Cambria Math" panose="02040503050406030204" pitchFamily="18" charset="0"/>
                        <a:sym typeface="+mn-ea"/>
                      </a:rPr>
                      <m:t>𝑆</m:t>
                    </m:r>
                    <m:r>
                      <a:rPr lang="en-US" altLang="zh-CN" sz="1600" i="1">
                        <a:latin typeface="Cambria Math" panose="02040503050406030204" pitchFamily="18" charset="0"/>
                        <a:ea typeface="Cambria Math" panose="02040503050406030204" pitchFamily="18" charset="0"/>
                        <a:sym typeface="+mn-ea"/>
                      </a:rPr>
                      <m:t>∪</m:t>
                    </m:r>
                    <m:r>
                      <a:rPr lang="en-US" altLang="zh-CN" sz="1600" i="1">
                        <a:latin typeface="Cambria Math" panose="02040503050406030204" pitchFamily="18" charset="0"/>
                        <a:ea typeface="Cambria Math" panose="02040503050406030204" pitchFamily="18" charset="0"/>
                        <a:sym typeface="+mn-ea"/>
                      </a:rPr>
                      <m:t>𝑄</m:t>
                    </m:r>
                  </m:oMath>
                </a14:m>
                <a:r>
                  <a:rPr lang="en-US" altLang="zh-CN" sz="1600" dirty="0">
                    <a:latin typeface="宋体" panose="02010600030101010101" pitchFamily="2" charset="-122"/>
                    <a:sym typeface="+mn-ea"/>
                  </a:rPr>
                  <a:t> to produce an example-wise length-scale parameter </a:t>
                </a:r>
                <a14:m>
                  <m:oMath xmlns:m="http://schemas.openxmlformats.org/officeDocument/2006/math">
                    <m:sSub>
                      <m:sSubPr>
                        <m:ctrlPr>
                          <a:rPr lang="zh-CN" altLang="en-US" sz="1600" i="1">
                            <a:latin typeface="Cambria Math" panose="02040503050406030204" pitchFamily="18" charset="0"/>
                          </a:rPr>
                        </m:ctrlPr>
                      </m:sSubPr>
                      <m:e>
                        <m:r>
                          <a:rPr lang="zh-CN" altLang="en-US" sz="1600" i="1">
                            <a:latin typeface="Cambria Math" panose="02040503050406030204" pitchFamily="18" charset="0"/>
                            <a:ea typeface="Cambria Math" panose="02040503050406030204" pitchFamily="18" charset="0"/>
                            <a:sym typeface="+mn-ea"/>
                          </a:rPr>
                          <m:t>𝜎</m:t>
                        </m:r>
                      </m:e>
                      <m:sub>
                        <m:r>
                          <a:rPr lang="en-US" altLang="zh-CN" sz="1600" i="1">
                            <a:latin typeface="Cambria Math" panose="02040503050406030204" pitchFamily="18" charset="0"/>
                          </a:rPr>
                          <m:t>𝑖</m:t>
                        </m:r>
                      </m:sub>
                    </m:sSub>
                    <m:r>
                      <a:rPr lang="en-US" altLang="zh-CN" sz="1600" b="0" i="1" smtClean="0">
                        <a:latin typeface="Cambria Math" panose="02040503050406030204" pitchFamily="18" charset="0"/>
                      </a:rPr>
                      <m:t>=</m:t>
                    </m:r>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𝑔</m:t>
                        </m:r>
                      </m:e>
                      <m:sub>
                        <m:r>
                          <a:rPr lang="zh-CN" altLang="el-GR" sz="1600" i="1">
                            <a:latin typeface="Cambria Math" panose="02040503050406030204" pitchFamily="18" charset="0"/>
                            <a:ea typeface="Cambria Math" panose="02040503050406030204" pitchFamily="18" charset="0"/>
                            <a:sym typeface="+mn-ea"/>
                          </a:rPr>
                          <m:t>𝜑</m:t>
                        </m:r>
                      </m:sub>
                    </m:sSub>
                    <m:r>
                      <a:rPr lang="en-US" altLang="zh-CN" sz="1600" b="0" i="1" smtClean="0">
                        <a:latin typeface="Cambria Math" panose="02040503050406030204" pitchFamily="18" charset="0"/>
                        <a:ea typeface="Cambria Math" panose="02040503050406030204" pitchFamily="18" charset="0"/>
                        <a:sym typeface="+mn-ea"/>
                      </a:rPr>
                      <m:t>(</m:t>
                    </m:r>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𝑓</m:t>
                        </m:r>
                      </m:e>
                      <m:sub>
                        <m:r>
                          <a:rPr lang="zh-CN" altLang="el-GR" sz="1600" i="1">
                            <a:latin typeface="Cambria Math" panose="02040503050406030204" pitchFamily="18" charset="0"/>
                            <a:ea typeface="Cambria Math" panose="02040503050406030204" pitchFamily="18" charset="0"/>
                            <a:sym typeface="+mn-ea"/>
                          </a:rPr>
                          <m:t>𝜑</m:t>
                        </m:r>
                      </m:sub>
                    </m:sSub>
                    <m:d>
                      <m:dPr>
                        <m:ctrlPr>
                          <a:rPr lang="en-US" altLang="zh-CN" sz="1600" i="1">
                            <a:latin typeface="Cambria Math" panose="02040503050406030204" pitchFamily="18" charset="0"/>
                            <a:ea typeface="Cambria Math" panose="02040503050406030204" pitchFamily="18" charset="0"/>
                            <a:sym typeface="+mn-ea"/>
                          </a:rPr>
                        </m:ctrlPr>
                      </m:dPr>
                      <m:e>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𝑥</m:t>
                            </m:r>
                          </m:e>
                          <m:sub>
                            <m:r>
                              <a:rPr lang="en-US" altLang="zh-CN" sz="1600" i="1">
                                <a:latin typeface="Cambria Math" panose="02040503050406030204" pitchFamily="18" charset="0"/>
                              </a:rPr>
                              <m:t>𝑖</m:t>
                            </m:r>
                          </m:sub>
                        </m:sSub>
                      </m:e>
                    </m:d>
                    <m:r>
                      <a:rPr lang="en-US" altLang="zh-CN" sz="1600" b="0" i="1" smtClean="0">
                        <a:latin typeface="Cambria Math" panose="02040503050406030204" pitchFamily="18" charset="0"/>
                      </a:rPr>
                      <m:t>)</m:t>
                    </m:r>
                  </m:oMath>
                </a14:m>
                <a:r>
                  <a:rPr lang="en-US" altLang="zh-CN" sz="1600" dirty="0">
                    <a:latin typeface="宋体" panose="02010600030101010101" pitchFamily="2" charset="-122"/>
                    <a:sym typeface="+mn-ea"/>
                  </a:rPr>
                  <a:t>. </a:t>
                </a:r>
              </a:p>
              <a:p>
                <a:pPr marL="0" indent="0">
                  <a:buNone/>
                </a:pPr>
                <a:r>
                  <a:rPr lang="en-US" altLang="zh-CN" sz="1600" dirty="0">
                    <a:latin typeface="宋体" panose="02010600030101010101" pitchFamily="2" charset="-122"/>
                    <a:sym typeface="+mn-ea"/>
                  </a:rPr>
                  <a:t>Note that the scale parameter is determined example-wisely and learned in an episodic training procedure, which adapts well to different tasks and makes it suitable for few-shot learning. With the example-wise </a:t>
                </a:r>
                <a14:m>
                  <m:oMath xmlns:m="http://schemas.openxmlformats.org/officeDocument/2006/math">
                    <m:sSub>
                      <m:sSubPr>
                        <m:ctrlPr>
                          <a:rPr lang="zh-CN" altLang="en-US" sz="1600" i="1">
                            <a:latin typeface="Cambria Math" panose="02040503050406030204" pitchFamily="18" charset="0"/>
                          </a:rPr>
                        </m:ctrlPr>
                      </m:sSubPr>
                      <m:e>
                        <m:r>
                          <a:rPr lang="zh-CN" altLang="en-US" sz="1600" i="1">
                            <a:latin typeface="Cambria Math" panose="02040503050406030204" pitchFamily="18" charset="0"/>
                            <a:ea typeface="Cambria Math" panose="02040503050406030204" pitchFamily="18" charset="0"/>
                            <a:sym typeface="+mn-ea"/>
                          </a:rPr>
                          <m:t>𝜎</m:t>
                        </m:r>
                      </m:e>
                      <m:sub>
                        <m:r>
                          <a:rPr lang="en-US" altLang="zh-CN" sz="1600" i="1">
                            <a:latin typeface="Cambria Math" panose="02040503050406030204" pitchFamily="18" charset="0"/>
                          </a:rPr>
                          <m:t>𝑖</m:t>
                        </m:r>
                      </m:sub>
                    </m:sSub>
                  </m:oMath>
                </a14:m>
                <a:r>
                  <a:rPr lang="en-US" altLang="zh-CN" sz="1600" dirty="0">
                    <a:latin typeface="宋体" panose="02010600030101010101" pitchFamily="2" charset="-122"/>
                    <a:sym typeface="+mn-ea"/>
                  </a:rPr>
                  <a:t>, our similarity function is then defined as follows:</a:t>
                </a:r>
              </a:p>
            </p:txBody>
          </p:sp>
        </mc:Choice>
        <mc:Fallback xmlns="">
          <p:sp>
            <p:nvSpPr>
              <p:cNvPr id="8" name="内容占位符 2"/>
              <p:cNvSpPr>
                <a:spLocks noGrp="1" noRot="1" noChangeAspect="1" noMove="1" noResize="1" noEditPoints="1" noAdjustHandles="1" noChangeArrowheads="1" noChangeShapeType="1" noTextEdit="1"/>
              </p:cNvSpPr>
              <p:nvPr>
                <p:ph idx="1"/>
              </p:nvPr>
            </p:nvSpPr>
            <p:spPr>
              <a:xfrm>
                <a:off x="457200" y="1187450"/>
                <a:ext cx="8229600" cy="3760564"/>
              </a:xfrm>
              <a:blipFill rotWithShape="0">
                <a:blip r:embed="rId3"/>
                <a:stretch>
                  <a:fillRect l="-370" t="-486" r="-148"/>
                </a:stretch>
              </a:blipFill>
            </p:spPr>
            <p:txBody>
              <a:bodyPr/>
              <a:lstStyle/>
              <a:p>
                <a:r>
                  <a:rPr lang="zh-CN" altLang="en-US">
                    <a:noFill/>
                  </a:rPr>
                  <a:t> </a:t>
                </a:r>
              </a:p>
            </p:txBody>
          </p:sp>
        </mc:Fallback>
      </mc:AlternateContent>
      <p:pic>
        <p:nvPicPr>
          <p:cNvPr id="3" name="图片 2"/>
          <p:cNvPicPr>
            <a:picLocks noChangeAspect="1"/>
          </p:cNvPicPr>
          <p:nvPr/>
        </p:nvPicPr>
        <p:blipFill>
          <a:blip r:embed="rId4"/>
          <a:stretch>
            <a:fillRect/>
          </a:stretch>
        </p:blipFill>
        <p:spPr>
          <a:xfrm>
            <a:off x="2843808" y="4227934"/>
            <a:ext cx="2803779" cy="477774"/>
          </a:xfrm>
          <a:prstGeom prst="rect">
            <a:avLst/>
          </a:prstGeom>
        </p:spPr>
      </p:pic>
    </p:spTree>
    <p:extLst>
      <p:ext uri="{BB962C8B-B14F-4D97-AF65-F5344CB8AC3E}">
        <p14:creationId xmlns:p14="http://schemas.microsoft.com/office/powerpoint/2010/main" val="921371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Background</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ph idx="1"/>
          </p:nvPr>
        </p:nvSpPr>
        <p:spPr>
          <a:xfrm>
            <a:off x="395536" y="1347614"/>
            <a:ext cx="8229600" cy="3112491"/>
          </a:xfrm>
        </p:spPr>
        <p:txBody>
          <a:bodyPr>
            <a:normAutofit/>
          </a:bodyPr>
          <a:lstStyle/>
          <a:p>
            <a:pPr marL="0" indent="0" algn="just">
              <a:buNone/>
            </a:pPr>
            <a:r>
              <a:rPr lang="en-US" altLang="zh-CN" sz="1600" dirty="0">
                <a:latin typeface="宋体" panose="02010600030101010101" pitchFamily="2" charset="-122"/>
                <a:sym typeface="+mn-ea"/>
              </a:rPr>
              <a:t>One impressive hallmark of human intelligence is the ability to </a:t>
            </a:r>
            <a:r>
              <a:rPr lang="en-US" altLang="zh-CN" sz="1600" b="1" dirty="0">
                <a:latin typeface="宋体" panose="02010600030101010101" pitchFamily="2" charset="-122"/>
                <a:sym typeface="+mn-ea"/>
              </a:rPr>
              <a:t>rapidly</a:t>
            </a:r>
            <a:r>
              <a:rPr lang="en-US" altLang="zh-CN" sz="1600" dirty="0">
                <a:latin typeface="宋体" panose="02010600030101010101" pitchFamily="2" charset="-122"/>
                <a:sym typeface="+mn-ea"/>
              </a:rPr>
              <a:t> establish cognition to novel concepts from </a:t>
            </a:r>
            <a:r>
              <a:rPr lang="en-US" altLang="zh-CN" sz="1600" b="1" dirty="0">
                <a:latin typeface="宋体" panose="02010600030101010101" pitchFamily="2" charset="-122"/>
                <a:sym typeface="+mn-ea"/>
              </a:rPr>
              <a:t>just a single or a handful of examples</a:t>
            </a:r>
            <a:r>
              <a:rPr lang="en-US" altLang="zh-CN" sz="1600" dirty="0">
                <a:latin typeface="宋体" panose="02010600030101010101" pitchFamily="2" charset="-122"/>
                <a:sym typeface="+mn-ea"/>
              </a:rPr>
              <a:t>. Humans can recognize visual objects through very few images and even children can remember a novel word by a single encounter.</a:t>
            </a:r>
          </a:p>
          <a:p>
            <a:pPr marL="0" indent="0">
              <a:buNone/>
            </a:pPr>
            <a:endParaRPr lang="en-US" altLang="zh-CN" sz="1600"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By contrast, most cutting-edge machine learning algorithms are </a:t>
            </a:r>
            <a:r>
              <a:rPr lang="en-US" altLang="zh-CN" sz="1600" b="1" dirty="0">
                <a:latin typeface="宋体" panose="02010600030101010101" pitchFamily="2" charset="-122"/>
                <a:sym typeface="+mn-ea"/>
              </a:rPr>
              <a:t>data-hungry</a:t>
            </a:r>
            <a:r>
              <a:rPr lang="en-US" altLang="zh-CN" sz="1600" dirty="0">
                <a:latin typeface="宋体" panose="02010600030101010101" pitchFamily="2" charset="-122"/>
                <a:sym typeface="+mn-ea"/>
              </a:rPr>
              <a:t>, especially the most widely known deep learning that has pushed artificial intelligence to a new climax.</a:t>
            </a:r>
          </a:p>
          <a:p>
            <a:pPr marL="0" indent="0">
              <a:buNone/>
            </a:pPr>
            <a:endParaRPr lang="en-US" altLang="zh-CN" sz="1600"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In order to learn from a limited number of examples with supervised information, a new machine learning paradigm called Few-Shot Learning (</a:t>
            </a:r>
            <a:r>
              <a:rPr lang="en-US" altLang="zh-CN" sz="1600" dirty="0" err="1">
                <a:latin typeface="宋体" panose="02010600030101010101" pitchFamily="2" charset="-122"/>
                <a:sym typeface="+mn-ea"/>
              </a:rPr>
              <a:t>FSL</a:t>
            </a:r>
            <a:r>
              <a:rPr lang="en-US" altLang="zh-CN" sz="1600" dirty="0">
                <a:latin typeface="宋体" panose="02010600030101010101" pitchFamily="2" charset="-122"/>
                <a:sym typeface="+mn-ea"/>
              </a:rPr>
              <a:t>) is proposed. </a:t>
            </a:r>
          </a:p>
        </p:txBody>
      </p:sp>
    </p:spTree>
    <p:extLst>
      <p:ext uri="{BB962C8B-B14F-4D97-AF65-F5344CB8AC3E}">
        <p14:creationId xmlns:p14="http://schemas.microsoft.com/office/powerpoint/2010/main" val="32532696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err="1">
                <a:latin typeface="华文细黑" panose="02010600040101010101" pitchFamily="2" charset="-122"/>
                <a:ea typeface="华文细黑" panose="02010600040101010101" pitchFamily="2" charset="-122"/>
              </a:rPr>
              <a:t>Transductive</a:t>
            </a:r>
            <a:r>
              <a:rPr lang="en-US" altLang="zh-CN" sz="2000" dirty="0">
                <a:latin typeface="华文细黑" panose="02010600040101010101" pitchFamily="2" charset="-122"/>
                <a:ea typeface="华文细黑" panose="02010600040101010101" pitchFamily="2" charset="-122"/>
              </a:rPr>
              <a:t> Inference - </a:t>
            </a:r>
            <a:r>
              <a:rPr lang="en-US" altLang="zh-CN" sz="2000" dirty="0" err="1">
                <a:latin typeface="华文细黑" panose="02010600040101010101" pitchFamily="2" charset="-122"/>
                <a:ea typeface="华文细黑" panose="02010600040101010101" pitchFamily="2" charset="-122"/>
              </a:rPr>
              <a:t>TPN</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内容占位符 2"/>
              <p:cNvSpPr>
                <a:spLocks noGrp="1"/>
              </p:cNvSpPr>
              <p:nvPr>
                <p:ph idx="1"/>
              </p:nvPr>
            </p:nvSpPr>
            <p:spPr>
              <a:xfrm>
                <a:off x="457200" y="1187450"/>
                <a:ext cx="8229600" cy="3760564"/>
              </a:xfrm>
            </p:spPr>
            <p:txBody>
              <a:bodyPr>
                <a:noAutofit/>
              </a:bodyPr>
              <a:lstStyle/>
              <a:p>
                <a:pPr marL="0" indent="0">
                  <a:buNone/>
                </a:pPr>
                <a:r>
                  <a:rPr lang="en-US" altLang="zh-CN" sz="1600" b="1" dirty="0">
                    <a:latin typeface="宋体" panose="02010600030101010101" pitchFamily="2" charset="-122"/>
                    <a:sym typeface="+mn-ea"/>
                  </a:rPr>
                  <a:t>Graph construction</a:t>
                </a:r>
              </a:p>
              <a:p>
                <a:pPr marL="0" indent="0">
                  <a:buNone/>
                </a:pPr>
                <a:endParaRPr lang="en-US" altLang="zh-CN" sz="1600"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We only keep the </a:t>
                </a:r>
                <a14:m>
                  <m:oMath xmlns:m="http://schemas.openxmlformats.org/officeDocument/2006/math">
                    <m:r>
                      <a:rPr lang="en-US" altLang="zh-CN" sz="1600" b="0" i="1" smtClean="0">
                        <a:latin typeface="Cambria Math" panose="02040503050406030204" pitchFamily="18" charset="0"/>
                      </a:rPr>
                      <m:t>𝑘</m:t>
                    </m:r>
                  </m:oMath>
                </a14:m>
                <a:r>
                  <a:rPr lang="en-US" altLang="zh-CN" sz="1600" dirty="0">
                    <a:latin typeface="宋体" panose="02010600030101010101" pitchFamily="2" charset="-122"/>
                    <a:sym typeface="+mn-ea"/>
                  </a:rPr>
                  <a:t>-max values in each row of </a:t>
                </a:r>
                <a14:m>
                  <m:oMath xmlns:m="http://schemas.openxmlformats.org/officeDocument/2006/math">
                    <m:r>
                      <a:rPr lang="en-US" altLang="zh-CN" sz="1600" b="0" i="1" smtClean="0">
                        <a:latin typeface="Cambria Math" panose="02040503050406030204" pitchFamily="18" charset="0"/>
                      </a:rPr>
                      <m:t>𝑊</m:t>
                    </m:r>
                  </m:oMath>
                </a14:m>
                <a:r>
                  <a:rPr lang="en-US" altLang="zh-CN" sz="1600" dirty="0">
                    <a:latin typeface="宋体" panose="02010600030101010101" pitchFamily="2" charset="-122"/>
                    <a:sym typeface="+mn-ea"/>
                  </a:rPr>
                  <a:t> to construct a k-nearest </a:t>
                </a:r>
                <a:r>
                  <a:rPr lang="en-US" altLang="zh-CN" sz="1600" dirty="0" err="1">
                    <a:latin typeface="宋体" panose="02010600030101010101" pitchFamily="2" charset="-122"/>
                    <a:sym typeface="+mn-ea"/>
                  </a:rPr>
                  <a:t>neighbour</a:t>
                </a:r>
                <a:r>
                  <a:rPr lang="en-US" altLang="zh-CN" sz="1600" dirty="0">
                    <a:latin typeface="宋体" panose="02010600030101010101" pitchFamily="2" charset="-122"/>
                    <a:sym typeface="+mn-ea"/>
                  </a:rPr>
                  <a:t> graph. Then we apply the normalized graph Laplacians on </a:t>
                </a:r>
                <a14:m>
                  <m:oMath xmlns:m="http://schemas.openxmlformats.org/officeDocument/2006/math">
                    <m:r>
                      <a:rPr lang="en-US" altLang="zh-CN" sz="1600" b="0" i="1" smtClean="0">
                        <a:latin typeface="Cambria Math" panose="02040503050406030204" pitchFamily="18" charset="0"/>
                      </a:rPr>
                      <m:t>𝑊</m:t>
                    </m:r>
                  </m:oMath>
                </a14:m>
                <a:r>
                  <a:rPr lang="en-US" altLang="zh-CN" sz="1600" dirty="0">
                    <a:latin typeface="宋体" panose="02010600030101010101" pitchFamily="2" charset="-122"/>
                    <a:sym typeface="+mn-ea"/>
                  </a:rPr>
                  <a:t>, that is, </a:t>
                </a:r>
                <a14:m>
                  <m:oMath xmlns:m="http://schemas.openxmlformats.org/officeDocument/2006/math">
                    <m:r>
                      <a:rPr lang="en-US" altLang="zh-CN" sz="1600" b="0" i="1" smtClean="0">
                        <a:latin typeface="Cambria Math" panose="02040503050406030204" pitchFamily="18" charset="0"/>
                      </a:rPr>
                      <m:t>𝑆</m:t>
                    </m:r>
                    <m:r>
                      <a:rPr lang="en-US" altLang="zh-CN" sz="1600" b="0" i="1" smtClean="0">
                        <a:latin typeface="Cambria Math" panose="02040503050406030204" pitchFamily="18" charset="0"/>
                      </a:rPr>
                      <m:t>=</m:t>
                    </m:r>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𝐷</m:t>
                        </m:r>
                      </m:e>
                      <m:sup>
                        <m:r>
                          <a:rPr lang="en-US" altLang="zh-CN" sz="1600" b="0" i="1" smtClean="0">
                            <a:latin typeface="Cambria Math" panose="02040503050406030204" pitchFamily="18" charset="0"/>
                          </a:rPr>
                          <m:t>−1/2</m:t>
                        </m:r>
                      </m:sup>
                    </m:sSup>
                    <m:r>
                      <a:rPr lang="en-US" altLang="zh-CN" sz="1600" b="0" i="1" smtClean="0">
                        <a:latin typeface="Cambria Math" panose="02040503050406030204" pitchFamily="18" charset="0"/>
                      </a:rPr>
                      <m:t>𝑊</m:t>
                    </m:r>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𝐷</m:t>
                        </m:r>
                      </m:e>
                      <m:sup>
                        <m:r>
                          <a:rPr lang="en-US" altLang="zh-CN" sz="1600" i="1">
                            <a:latin typeface="Cambria Math" panose="02040503050406030204" pitchFamily="18" charset="0"/>
                          </a:rPr>
                          <m:t>−1/2</m:t>
                        </m:r>
                      </m:sup>
                    </m:sSup>
                  </m:oMath>
                </a14:m>
                <a:r>
                  <a:rPr lang="en-US" altLang="zh-CN" sz="1600" dirty="0">
                    <a:latin typeface="宋体" panose="02010600030101010101" pitchFamily="2" charset="-122"/>
                    <a:sym typeface="+mn-ea"/>
                  </a:rPr>
                  <a:t>, where </a:t>
                </a:r>
                <a14:m>
                  <m:oMath xmlns:m="http://schemas.openxmlformats.org/officeDocument/2006/math">
                    <m:r>
                      <a:rPr lang="en-US" altLang="zh-CN" sz="1600" i="1">
                        <a:latin typeface="Cambria Math" panose="02040503050406030204" pitchFamily="18" charset="0"/>
                      </a:rPr>
                      <m:t>𝐷</m:t>
                    </m:r>
                  </m:oMath>
                </a14:m>
                <a:r>
                  <a:rPr lang="en-US" altLang="zh-CN" sz="1600" dirty="0">
                    <a:latin typeface="宋体" panose="02010600030101010101" pitchFamily="2" charset="-122"/>
                    <a:sym typeface="+mn-ea"/>
                  </a:rPr>
                  <a:t> is a diagonal matrix with its </a:t>
                </a:r>
                <a14:m>
                  <m:oMath xmlns:m="http://schemas.openxmlformats.org/officeDocument/2006/math">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𝑖</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𝑖</m:t>
                    </m:r>
                    <m:r>
                      <a:rPr lang="en-US" altLang="zh-CN" sz="1600" b="0" i="1" smtClean="0">
                        <a:latin typeface="Cambria Math" panose="02040503050406030204" pitchFamily="18" charset="0"/>
                      </a:rPr>
                      <m:t>)</m:t>
                    </m:r>
                  </m:oMath>
                </a14:m>
                <a:r>
                  <a:rPr lang="en-US" altLang="zh-CN" sz="1600" dirty="0">
                    <a:latin typeface="宋体" panose="02010600030101010101" pitchFamily="2" charset="-122"/>
                    <a:sym typeface="+mn-ea"/>
                  </a:rPr>
                  <a:t>-value to be the sum of the </a:t>
                </a:r>
                <a14:m>
                  <m:oMath xmlns:m="http://schemas.openxmlformats.org/officeDocument/2006/math">
                    <m:r>
                      <a:rPr lang="en-US" altLang="zh-CN" sz="1600" b="0" i="1" smtClean="0">
                        <a:latin typeface="Cambria Math" panose="02040503050406030204" pitchFamily="18" charset="0"/>
                      </a:rPr>
                      <m:t>𝑖</m:t>
                    </m:r>
                  </m:oMath>
                </a14:m>
                <a:r>
                  <a:rPr lang="en-US" altLang="zh-CN" sz="1600" dirty="0">
                    <a:latin typeface="宋体" panose="02010600030101010101" pitchFamily="2" charset="-122"/>
                    <a:sym typeface="+mn-ea"/>
                  </a:rPr>
                  <a:t>-</a:t>
                </a:r>
                <a:r>
                  <a:rPr lang="en-US" altLang="zh-CN" sz="1600" dirty="0" err="1">
                    <a:latin typeface="宋体" panose="02010600030101010101" pitchFamily="2" charset="-122"/>
                    <a:sym typeface="+mn-ea"/>
                  </a:rPr>
                  <a:t>th</a:t>
                </a:r>
                <a:r>
                  <a:rPr lang="en-US" altLang="zh-CN" sz="1600" dirty="0">
                    <a:latin typeface="宋体" panose="02010600030101010101" pitchFamily="2" charset="-122"/>
                    <a:sym typeface="+mn-ea"/>
                  </a:rPr>
                  <a:t> row of </a:t>
                </a:r>
                <a14:m>
                  <m:oMath xmlns:m="http://schemas.openxmlformats.org/officeDocument/2006/math">
                    <m:r>
                      <a:rPr lang="en-US" altLang="zh-CN" sz="1600" i="1">
                        <a:latin typeface="Cambria Math" panose="02040503050406030204" pitchFamily="18" charset="0"/>
                      </a:rPr>
                      <m:t>𝑊</m:t>
                    </m:r>
                  </m:oMath>
                </a14:m>
                <a:r>
                  <a:rPr lang="en-US" altLang="zh-CN" sz="1600" dirty="0">
                    <a:latin typeface="宋体" panose="02010600030101010101" pitchFamily="2" charset="-122"/>
                    <a:sym typeface="+mn-ea"/>
                  </a:rPr>
                  <a:t>.</a:t>
                </a:r>
              </a:p>
            </p:txBody>
          </p:sp>
        </mc:Choice>
        <mc:Fallback xmlns="">
          <p:sp>
            <p:nvSpPr>
              <p:cNvPr id="8" name="内容占位符 2"/>
              <p:cNvSpPr>
                <a:spLocks noGrp="1" noRot="1" noChangeAspect="1" noMove="1" noResize="1" noEditPoints="1" noAdjustHandles="1" noChangeArrowheads="1" noChangeShapeType="1" noTextEdit="1"/>
              </p:cNvSpPr>
              <p:nvPr>
                <p:ph idx="1"/>
              </p:nvPr>
            </p:nvSpPr>
            <p:spPr>
              <a:xfrm>
                <a:off x="457200" y="1187450"/>
                <a:ext cx="8229600" cy="3760564"/>
              </a:xfrm>
              <a:blipFill rotWithShape="0">
                <a:blip r:embed="rId3"/>
                <a:stretch>
                  <a:fillRect l="-370" t="-486" r="-74"/>
                </a:stretch>
              </a:blipFill>
            </p:spPr>
            <p:txBody>
              <a:bodyPr/>
              <a:lstStyle/>
              <a:p>
                <a:r>
                  <a:rPr lang="zh-CN" altLang="en-US">
                    <a:noFill/>
                  </a:rPr>
                  <a:t> </a:t>
                </a:r>
              </a:p>
            </p:txBody>
          </p:sp>
        </mc:Fallback>
      </mc:AlternateContent>
      <p:pic>
        <p:nvPicPr>
          <p:cNvPr id="2" name="图片 1"/>
          <p:cNvPicPr>
            <a:picLocks noChangeAspect="1"/>
          </p:cNvPicPr>
          <p:nvPr/>
        </p:nvPicPr>
        <p:blipFill>
          <a:blip r:embed="rId4"/>
          <a:stretch>
            <a:fillRect/>
          </a:stretch>
        </p:blipFill>
        <p:spPr>
          <a:xfrm>
            <a:off x="546930" y="3067732"/>
            <a:ext cx="7978140" cy="1440180"/>
          </a:xfrm>
          <a:prstGeom prst="rect">
            <a:avLst/>
          </a:prstGeom>
        </p:spPr>
      </p:pic>
    </p:spTree>
    <p:extLst>
      <p:ext uri="{BB962C8B-B14F-4D97-AF65-F5344CB8AC3E}">
        <p14:creationId xmlns:p14="http://schemas.microsoft.com/office/powerpoint/2010/main" val="3120245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err="1">
                <a:latin typeface="华文细黑" panose="02010600040101010101" pitchFamily="2" charset="-122"/>
                <a:ea typeface="华文细黑" panose="02010600040101010101" pitchFamily="2" charset="-122"/>
              </a:rPr>
              <a:t>Transductive</a:t>
            </a:r>
            <a:r>
              <a:rPr lang="en-US" altLang="zh-CN" sz="2000" dirty="0">
                <a:latin typeface="华文细黑" panose="02010600040101010101" pitchFamily="2" charset="-122"/>
                <a:ea typeface="华文细黑" panose="02010600040101010101" pitchFamily="2" charset="-122"/>
              </a:rPr>
              <a:t> Inference - </a:t>
            </a:r>
            <a:r>
              <a:rPr lang="en-US" altLang="zh-CN" sz="2000" dirty="0" err="1">
                <a:latin typeface="华文细黑" panose="02010600040101010101" pitchFamily="2" charset="-122"/>
                <a:ea typeface="华文细黑" panose="02010600040101010101" pitchFamily="2" charset="-122"/>
              </a:rPr>
              <a:t>TPN</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内容占位符 2"/>
              <p:cNvSpPr>
                <a:spLocks noGrp="1"/>
              </p:cNvSpPr>
              <p:nvPr>
                <p:ph idx="1"/>
              </p:nvPr>
            </p:nvSpPr>
            <p:spPr>
              <a:xfrm>
                <a:off x="457200" y="1187450"/>
                <a:ext cx="8229600" cy="3760564"/>
              </a:xfrm>
            </p:spPr>
            <p:txBody>
              <a:bodyPr>
                <a:noAutofit/>
              </a:bodyPr>
              <a:lstStyle/>
              <a:p>
                <a:pPr marL="0" indent="0">
                  <a:buNone/>
                </a:pPr>
                <a:r>
                  <a:rPr lang="en-US" altLang="zh-CN" sz="1600" b="1" dirty="0">
                    <a:latin typeface="宋体" panose="02010600030101010101" pitchFamily="2" charset="-122"/>
                    <a:sym typeface="+mn-ea"/>
                  </a:rPr>
                  <a:t>Label propagation</a:t>
                </a:r>
              </a:p>
              <a:p>
                <a:pPr marL="0" indent="0">
                  <a:buNone/>
                </a:pPr>
                <a:endParaRPr lang="en-US" altLang="zh-CN" sz="1600"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Let </a:t>
                </a:r>
                <a14:m>
                  <m:oMath xmlns:m="http://schemas.openxmlformats.org/officeDocument/2006/math">
                    <m:r>
                      <a:rPr lang="en-US" altLang="zh-CN" sz="1600" i="1">
                        <a:latin typeface="Cambria Math" panose="02040503050406030204" pitchFamily="18" charset="0"/>
                        <a:ea typeface="Cambria Math" panose="02040503050406030204" pitchFamily="18" charset="0"/>
                      </a:rPr>
                      <m:t>𝐹</m:t>
                    </m:r>
                  </m:oMath>
                </a14:m>
                <a:r>
                  <a:rPr lang="en-US" altLang="zh-CN" sz="1600" dirty="0">
                    <a:latin typeface="宋体" panose="02010600030101010101" pitchFamily="2" charset="-122"/>
                    <a:sym typeface="+mn-ea"/>
                  </a:rPr>
                  <a:t> denote the set of </a:t>
                </a:r>
                <a14:m>
                  <m:oMath xmlns:m="http://schemas.openxmlformats.org/officeDocument/2006/math">
                    <m:r>
                      <a:rPr lang="en-US" altLang="zh-CN" sz="1600" b="0" i="1" smtClean="0">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𝑁</m:t>
                    </m:r>
                    <m:r>
                      <a:rPr lang="en-US" altLang="zh-CN" sz="1600" i="1">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𝐾</m:t>
                    </m:r>
                    <m:r>
                      <a:rPr lang="en-US" altLang="zh-CN" sz="1600" b="0" i="1" smtClean="0">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𝑇</m:t>
                    </m:r>
                    <m:r>
                      <a:rPr lang="en-US" altLang="zh-CN" sz="1600" b="0" i="1" smtClean="0">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𝑁</m:t>
                    </m:r>
                  </m:oMath>
                </a14:m>
                <a:r>
                  <a:rPr lang="en-US" altLang="zh-CN" sz="1600" dirty="0">
                    <a:latin typeface="宋体" panose="02010600030101010101" pitchFamily="2" charset="-122"/>
                    <a:sym typeface="+mn-ea"/>
                  </a:rPr>
                  <a:t> matrix (</a:t>
                </a:r>
                <a14:m>
                  <m:oMath xmlns:m="http://schemas.openxmlformats.org/officeDocument/2006/math">
                    <m:r>
                      <a:rPr lang="en-US" altLang="zh-CN" sz="1600" i="1">
                        <a:latin typeface="Cambria Math" panose="02040503050406030204" pitchFamily="18" charset="0"/>
                        <a:ea typeface="Cambria Math" panose="02040503050406030204" pitchFamily="18" charset="0"/>
                      </a:rPr>
                      <m:t>𝑇</m:t>
                    </m:r>
                  </m:oMath>
                </a14:m>
                <a:r>
                  <a:rPr lang="en-US" altLang="zh-CN" sz="1600" dirty="0">
                    <a:latin typeface="宋体" panose="02010600030101010101" pitchFamily="2" charset="-122"/>
                    <a:sym typeface="+mn-ea"/>
                  </a:rPr>
                  <a:t> is the number of query samples) with nonnegative entries. We define a label matrix </a:t>
                </a:r>
                <a14:m>
                  <m:oMath xmlns:m="http://schemas.openxmlformats.org/officeDocument/2006/math">
                    <m:r>
                      <a:rPr lang="en-US" altLang="zh-CN" sz="1600" b="0" i="1" smtClean="0">
                        <a:latin typeface="Cambria Math" panose="02040503050406030204" pitchFamily="18" charset="0"/>
                      </a:rPr>
                      <m:t>𝑌</m:t>
                    </m:r>
                    <m:r>
                      <a:rPr lang="en-US" altLang="zh-CN" sz="1600" i="1">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𝐹</m:t>
                    </m:r>
                  </m:oMath>
                </a14:m>
                <a:r>
                  <a:rPr lang="en-US" altLang="zh-CN" sz="1600" dirty="0">
                    <a:latin typeface="宋体" panose="02010600030101010101" pitchFamily="2" charset="-122"/>
                    <a:sym typeface="+mn-ea"/>
                  </a:rPr>
                  <a:t> with </a:t>
                </a:r>
                <a14:m>
                  <m:oMath xmlns:m="http://schemas.openxmlformats.org/officeDocument/2006/math">
                    <m:sSub>
                      <m:sSubPr>
                        <m:ctrlPr>
                          <a:rPr lang="zh-CN" altLang="en-US" sz="1600" i="1">
                            <a:latin typeface="Cambria Math" panose="02040503050406030204" pitchFamily="18" charset="0"/>
                          </a:rPr>
                        </m:ctrlPr>
                      </m:sSubPr>
                      <m:e>
                        <m:r>
                          <a:rPr lang="en-US" altLang="zh-CN" sz="1600" b="0" i="1" smtClean="0">
                            <a:latin typeface="Cambria Math" panose="02040503050406030204" pitchFamily="18" charset="0"/>
                          </a:rPr>
                          <m:t>𝑌</m:t>
                        </m:r>
                      </m:e>
                      <m:sub>
                        <m:r>
                          <a:rPr lang="en-US" altLang="zh-CN" sz="1600" i="1">
                            <a:latin typeface="Cambria Math" panose="02040503050406030204" pitchFamily="18" charset="0"/>
                          </a:rPr>
                          <m:t>𝑖</m:t>
                        </m:r>
                        <m:r>
                          <a:rPr lang="en-US" altLang="zh-CN" sz="1600" b="0" i="1" smtClean="0">
                            <a:latin typeface="Cambria Math" panose="02040503050406030204" pitchFamily="18" charset="0"/>
                          </a:rPr>
                          <m:t>𝑗</m:t>
                        </m:r>
                      </m:sub>
                    </m:sSub>
                    <m:r>
                      <a:rPr lang="en-US" altLang="zh-CN" sz="1600" b="0" i="1" smtClean="0">
                        <a:latin typeface="Cambria Math" panose="02040503050406030204" pitchFamily="18" charset="0"/>
                      </a:rPr>
                      <m:t>=1</m:t>
                    </m:r>
                    <m:r>
                      <a:rPr lang="en-US" altLang="zh-CN" sz="1600" i="1">
                        <a:latin typeface="Cambria Math" panose="02040503050406030204" pitchFamily="18" charset="0"/>
                      </a:rPr>
                      <m:t> </m:t>
                    </m:r>
                  </m:oMath>
                </a14:m>
                <a:r>
                  <a:rPr lang="en-US" altLang="zh-CN" sz="1600" dirty="0">
                    <a:latin typeface="宋体" panose="02010600030101010101" pitchFamily="2" charset="-122"/>
                    <a:sym typeface="+mn-ea"/>
                  </a:rPr>
                  <a:t> if </a:t>
                </a:r>
                <a14:m>
                  <m:oMath xmlns:m="http://schemas.openxmlformats.org/officeDocument/2006/math">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𝑥</m:t>
                        </m:r>
                      </m:e>
                      <m:sub>
                        <m:r>
                          <a:rPr lang="en-US" altLang="zh-CN" sz="1600" i="1">
                            <a:latin typeface="Cambria Math" panose="02040503050406030204" pitchFamily="18" charset="0"/>
                          </a:rPr>
                          <m:t>𝑖</m:t>
                        </m:r>
                      </m:sub>
                    </m:sSub>
                  </m:oMath>
                </a14:m>
                <a:r>
                  <a:rPr lang="en-US" altLang="zh-CN" sz="1600" dirty="0">
                    <a:latin typeface="宋体" panose="02010600030101010101" pitchFamily="2" charset="-122"/>
                    <a:sym typeface="+mn-ea"/>
                  </a:rPr>
                  <a:t> is from the support set and labeled as </a:t>
                </a:r>
                <a14:m>
                  <m:oMath xmlns:m="http://schemas.openxmlformats.org/officeDocument/2006/math">
                    <m:sSub>
                      <m:sSubPr>
                        <m:ctrlPr>
                          <a:rPr lang="zh-CN" altLang="en-US" sz="1600" i="1">
                            <a:latin typeface="Cambria Math" panose="02040503050406030204" pitchFamily="18" charset="0"/>
                          </a:rPr>
                        </m:ctrlPr>
                      </m:sSubPr>
                      <m:e>
                        <m:r>
                          <a:rPr lang="en-US" altLang="zh-CN" sz="1600" b="0" i="1" smtClean="0">
                            <a:latin typeface="Cambria Math" panose="02040503050406030204" pitchFamily="18" charset="0"/>
                          </a:rPr>
                          <m:t>𝑦</m:t>
                        </m:r>
                      </m:e>
                      <m:sub>
                        <m:r>
                          <a:rPr lang="en-US" altLang="zh-CN" sz="1600" i="1">
                            <a:latin typeface="Cambria Math" panose="02040503050406030204" pitchFamily="18" charset="0"/>
                          </a:rPr>
                          <m:t>𝑖</m:t>
                        </m:r>
                      </m:sub>
                    </m:sSub>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𝑗</m:t>
                    </m:r>
                  </m:oMath>
                </a14:m>
                <a:r>
                  <a:rPr lang="en-US" altLang="zh-CN" sz="1600" dirty="0">
                    <a:latin typeface="宋体" panose="02010600030101010101" pitchFamily="2" charset="-122"/>
                    <a:sym typeface="+mn-ea"/>
                  </a:rPr>
                  <a:t>, otherwise </a:t>
                </a:r>
                <a14:m>
                  <m:oMath xmlns:m="http://schemas.openxmlformats.org/officeDocument/2006/math">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𝑌</m:t>
                        </m:r>
                      </m:e>
                      <m:sub>
                        <m:r>
                          <a:rPr lang="en-US" altLang="zh-CN" sz="1600" i="1">
                            <a:latin typeface="Cambria Math" panose="02040503050406030204" pitchFamily="18" charset="0"/>
                          </a:rPr>
                          <m:t>𝑖𝑗</m:t>
                        </m:r>
                      </m:sub>
                    </m:sSub>
                    <m:r>
                      <a:rPr lang="en-US" altLang="zh-CN" sz="1600" i="1">
                        <a:latin typeface="Cambria Math" panose="02040503050406030204" pitchFamily="18" charset="0"/>
                      </a:rPr>
                      <m:t>=</m:t>
                    </m:r>
                    <m:r>
                      <a:rPr lang="en-US" altLang="zh-CN" sz="1600" b="0" i="1" smtClean="0">
                        <a:latin typeface="Cambria Math" panose="02040503050406030204" pitchFamily="18" charset="0"/>
                      </a:rPr>
                      <m:t>0</m:t>
                    </m:r>
                  </m:oMath>
                </a14:m>
                <a:r>
                  <a:rPr lang="en-US" altLang="zh-CN" sz="1600" dirty="0">
                    <a:latin typeface="宋体" panose="02010600030101010101" pitchFamily="2" charset="-122"/>
                    <a:sym typeface="+mn-ea"/>
                  </a:rPr>
                  <a:t>. </a:t>
                </a:r>
              </a:p>
              <a:p>
                <a:pPr marL="0" indent="0">
                  <a:buNone/>
                </a:pPr>
                <a:r>
                  <a:rPr lang="en-US" altLang="zh-CN" sz="1600" dirty="0">
                    <a:latin typeface="宋体" panose="02010600030101010101" pitchFamily="2" charset="-122"/>
                    <a:sym typeface="+mn-ea"/>
                  </a:rPr>
                  <a:t>Starting from </a:t>
                </a:r>
                <a14:m>
                  <m:oMath xmlns:m="http://schemas.openxmlformats.org/officeDocument/2006/math">
                    <m:r>
                      <a:rPr lang="en-US" altLang="zh-CN" sz="1600" i="1">
                        <a:latin typeface="Cambria Math" panose="02040503050406030204" pitchFamily="18" charset="0"/>
                      </a:rPr>
                      <m:t>𝑌</m:t>
                    </m:r>
                  </m:oMath>
                </a14:m>
                <a:r>
                  <a:rPr lang="en-US" altLang="zh-CN" sz="1600" dirty="0">
                    <a:latin typeface="宋体" panose="02010600030101010101" pitchFamily="2" charset="-122"/>
                    <a:sym typeface="+mn-ea"/>
                  </a:rPr>
                  <a:t>, label propagation iteratively determines the unknown labels of instances in the union set </a:t>
                </a:r>
                <a14:m>
                  <m:oMath xmlns:m="http://schemas.openxmlformats.org/officeDocument/2006/math">
                    <m:r>
                      <a:rPr lang="en-US" altLang="zh-CN" sz="1600" i="1">
                        <a:latin typeface="Cambria Math" panose="02040503050406030204" pitchFamily="18" charset="0"/>
                        <a:ea typeface="Cambria Math" panose="02040503050406030204" pitchFamily="18" charset="0"/>
                        <a:sym typeface="+mn-ea"/>
                      </a:rPr>
                      <m:t>𝑆</m:t>
                    </m:r>
                    <m:r>
                      <a:rPr lang="en-US" altLang="zh-CN" sz="1600" i="1">
                        <a:latin typeface="Cambria Math" panose="02040503050406030204" pitchFamily="18" charset="0"/>
                        <a:ea typeface="Cambria Math" panose="02040503050406030204" pitchFamily="18" charset="0"/>
                        <a:sym typeface="+mn-ea"/>
                      </a:rPr>
                      <m:t>∪</m:t>
                    </m:r>
                    <m:r>
                      <a:rPr lang="en-US" altLang="zh-CN" sz="1600" i="1">
                        <a:latin typeface="Cambria Math" panose="02040503050406030204" pitchFamily="18" charset="0"/>
                        <a:ea typeface="Cambria Math" panose="02040503050406030204" pitchFamily="18" charset="0"/>
                        <a:sym typeface="+mn-ea"/>
                      </a:rPr>
                      <m:t>𝑄</m:t>
                    </m:r>
                  </m:oMath>
                </a14:m>
                <a:r>
                  <a:rPr lang="en-US" altLang="zh-CN" sz="1600" dirty="0">
                    <a:latin typeface="宋体" panose="02010600030101010101" pitchFamily="2" charset="-122"/>
                    <a:sym typeface="+mn-ea"/>
                  </a:rPr>
                  <a:t> according to the graph structure using the following formulation:</a:t>
                </a:r>
              </a:p>
              <a:p>
                <a:pPr marL="0" indent="0">
                  <a:buNone/>
                </a:pPr>
                <a:endParaRPr lang="en-US" altLang="zh-CN" sz="1600" dirty="0">
                  <a:latin typeface="宋体" panose="02010600030101010101" pitchFamily="2" charset="-122"/>
                  <a:sym typeface="+mn-ea"/>
                </a:endParaRPr>
              </a:p>
              <a:p>
                <a:pPr marL="0" indent="0">
                  <a:buNone/>
                </a:pPr>
                <a:endParaRPr lang="en-US" altLang="zh-CN" sz="1600"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here </a:t>
                </a:r>
                <a14:m>
                  <m:oMath xmlns:m="http://schemas.openxmlformats.org/officeDocument/2006/math">
                    <m:sSub>
                      <m:sSubPr>
                        <m:ctrlPr>
                          <a:rPr lang="zh-CN" altLang="en-US" sz="1600" i="1">
                            <a:latin typeface="Cambria Math" panose="02040503050406030204" pitchFamily="18" charset="0"/>
                          </a:rPr>
                        </m:ctrlPr>
                      </m:sSubPr>
                      <m:e>
                        <m:r>
                          <a:rPr lang="en-US" altLang="zh-CN" sz="1600" b="0" i="1" smtClean="0">
                            <a:latin typeface="Cambria Math" panose="02040503050406030204" pitchFamily="18" charset="0"/>
                          </a:rPr>
                          <m:t>𝐹</m:t>
                        </m:r>
                      </m:e>
                      <m:sub>
                        <m:r>
                          <a:rPr lang="en-US" altLang="zh-CN" sz="1600" b="0" i="1" smtClean="0">
                            <a:latin typeface="Cambria Math" panose="02040503050406030204" pitchFamily="18" charset="0"/>
                          </a:rPr>
                          <m:t>𝑡</m:t>
                        </m:r>
                      </m:sub>
                    </m:sSub>
                    <m:r>
                      <a:rPr lang="en-US" altLang="zh-CN" sz="1600" i="1">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𝐹</m:t>
                    </m:r>
                  </m:oMath>
                </a14:m>
                <a:r>
                  <a:rPr lang="en-US" altLang="zh-CN" sz="1600" dirty="0">
                    <a:latin typeface="宋体" panose="02010600030101010101" pitchFamily="2" charset="-122"/>
                    <a:sym typeface="+mn-ea"/>
                  </a:rPr>
                  <a:t> denotes the predicted labels at the timestamp </a:t>
                </a:r>
                <a14:m>
                  <m:oMath xmlns:m="http://schemas.openxmlformats.org/officeDocument/2006/math">
                    <m:r>
                      <a:rPr lang="en-US" altLang="zh-CN" sz="1600" b="0" i="1" smtClean="0">
                        <a:latin typeface="Cambria Math" panose="02040503050406030204" pitchFamily="18" charset="0"/>
                        <a:ea typeface="Cambria Math" panose="02040503050406030204" pitchFamily="18" charset="0"/>
                      </a:rPr>
                      <m:t>𝑡</m:t>
                    </m:r>
                  </m:oMath>
                </a14:m>
                <a:r>
                  <a:rPr lang="en-US" altLang="zh-CN" sz="1600" dirty="0">
                    <a:latin typeface="宋体" panose="02010600030101010101" pitchFamily="2" charset="-122"/>
                    <a:sym typeface="+mn-ea"/>
                  </a:rPr>
                  <a:t>, </a:t>
                </a:r>
                <a14:m>
                  <m:oMath xmlns:m="http://schemas.openxmlformats.org/officeDocument/2006/math">
                    <m:r>
                      <a:rPr lang="en-US" altLang="zh-CN" sz="1600" b="0" i="1" smtClean="0">
                        <a:latin typeface="Cambria Math" panose="02040503050406030204" pitchFamily="18" charset="0"/>
                        <a:ea typeface="Cambria Math" panose="02040503050406030204" pitchFamily="18" charset="0"/>
                      </a:rPr>
                      <m:t>𝑆</m:t>
                    </m:r>
                  </m:oMath>
                </a14:m>
                <a:r>
                  <a:rPr lang="en-US" altLang="zh-CN" sz="1600" dirty="0">
                    <a:latin typeface="宋体" panose="02010600030101010101" pitchFamily="2" charset="-122"/>
                    <a:sym typeface="+mn-ea"/>
                  </a:rPr>
                  <a:t> denotes the normalized weight, and </a:t>
                </a:r>
                <a14:m>
                  <m:oMath xmlns:m="http://schemas.openxmlformats.org/officeDocument/2006/math">
                    <m:r>
                      <a:rPr lang="zh-CN" altLang="en-US" sz="1600" i="1">
                        <a:latin typeface="Cambria Math" panose="02040503050406030204" pitchFamily="18" charset="0"/>
                        <a:ea typeface="Cambria Math" panose="02040503050406030204" pitchFamily="18" charset="0"/>
                      </a:rPr>
                      <m:t>𝛼</m:t>
                    </m:r>
                    <m:r>
                      <a:rPr lang="en-US" altLang="zh-CN" sz="1600" i="1">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(0,1)</m:t>
                    </m:r>
                  </m:oMath>
                </a14:m>
                <a:r>
                  <a:rPr lang="en-US" altLang="zh-CN" sz="1600" dirty="0">
                    <a:latin typeface="宋体" panose="02010600030101010101" pitchFamily="2" charset="-122"/>
                    <a:sym typeface="+mn-ea"/>
                  </a:rPr>
                  <a:t> controls the amount of propagated information.</a:t>
                </a:r>
              </a:p>
            </p:txBody>
          </p:sp>
        </mc:Choice>
        <mc:Fallback xmlns="">
          <p:sp>
            <p:nvSpPr>
              <p:cNvPr id="8" name="内容占位符 2"/>
              <p:cNvSpPr>
                <a:spLocks noGrp="1" noRot="1" noChangeAspect="1" noMove="1" noResize="1" noEditPoints="1" noAdjustHandles="1" noChangeArrowheads="1" noChangeShapeType="1" noTextEdit="1"/>
              </p:cNvSpPr>
              <p:nvPr>
                <p:ph idx="1"/>
              </p:nvPr>
            </p:nvSpPr>
            <p:spPr>
              <a:xfrm>
                <a:off x="457200" y="1187450"/>
                <a:ext cx="8229600" cy="3760564"/>
              </a:xfrm>
              <a:blipFill rotWithShape="0">
                <a:blip r:embed="rId3"/>
                <a:stretch>
                  <a:fillRect l="-370" t="-486"/>
                </a:stretch>
              </a:blipFill>
            </p:spPr>
            <p:txBody>
              <a:bodyPr/>
              <a:lstStyle/>
              <a:p>
                <a:r>
                  <a:rPr lang="zh-CN" altLang="en-US">
                    <a:noFill/>
                  </a:rPr>
                  <a:t> </a:t>
                </a:r>
              </a:p>
            </p:txBody>
          </p:sp>
        </mc:Fallback>
      </mc:AlternateContent>
      <p:pic>
        <p:nvPicPr>
          <p:cNvPr id="5" name="图片 4"/>
          <p:cNvPicPr>
            <a:picLocks noChangeAspect="1"/>
          </p:cNvPicPr>
          <p:nvPr/>
        </p:nvPicPr>
        <p:blipFill>
          <a:blip r:embed="rId4"/>
          <a:stretch>
            <a:fillRect/>
          </a:stretch>
        </p:blipFill>
        <p:spPr>
          <a:xfrm>
            <a:off x="2987824" y="3507854"/>
            <a:ext cx="2307146" cy="352044"/>
          </a:xfrm>
          <a:prstGeom prst="rect">
            <a:avLst/>
          </a:prstGeom>
        </p:spPr>
      </p:pic>
    </p:spTree>
    <p:extLst>
      <p:ext uri="{BB962C8B-B14F-4D97-AF65-F5344CB8AC3E}">
        <p14:creationId xmlns:p14="http://schemas.microsoft.com/office/powerpoint/2010/main" val="9834194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685800" y="1635646"/>
            <a:ext cx="7772400" cy="1102519"/>
          </a:xfrm>
        </p:spPr>
        <p:txBody>
          <a:bodyPr>
            <a:normAutofit fontScale="90000"/>
          </a:bodyPr>
          <a:lstStyle/>
          <a:p>
            <a:r>
              <a:rPr lang="en-US" altLang="zh-CN" dirty="0">
                <a:latin typeface="华文细黑" panose="02010600040101010101" pitchFamily="2" charset="-122"/>
                <a:ea typeface="华文细黑" panose="02010600040101010101" pitchFamily="2" charset="-122"/>
              </a:rPr>
              <a:t>6. Few-Shot One-Class Classification</a:t>
            </a:r>
            <a:endParaRPr lang="zh-CN" altLang="en-US" dirty="0">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9519756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One-Class Classification Problem</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ph idx="1"/>
          </p:nvPr>
        </p:nvSpPr>
        <p:spPr>
          <a:xfrm>
            <a:off x="457200" y="1187450"/>
            <a:ext cx="8229600" cy="3760564"/>
          </a:xfrm>
        </p:spPr>
        <p:txBody>
          <a:bodyPr>
            <a:noAutofit/>
          </a:bodyPr>
          <a:lstStyle/>
          <a:p>
            <a:pPr marL="0" indent="0">
              <a:buNone/>
            </a:pPr>
            <a:r>
              <a:rPr lang="en-US" altLang="zh-CN" sz="1600" dirty="0">
                <a:latin typeface="宋体" panose="02010600030101010101" pitchFamily="2" charset="-122"/>
                <a:sym typeface="+mn-ea"/>
              </a:rPr>
              <a:t>One-Class Classification (OCC) is an extreme case of recognition, where data from only a single class (labeled positive) is present during training.</a:t>
            </a:r>
          </a:p>
          <a:p>
            <a:pPr marL="0" indent="0">
              <a:buNone/>
            </a:pPr>
            <a:endParaRPr lang="en-US" altLang="zh-CN" sz="1600"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The objective of OCC is to determine whether a query object belongs to the class observed during training. In the absence of multiple-class data, both learning features and defining classification boundaries become more challenging in OCC compared to multi-class classification.</a:t>
            </a:r>
          </a:p>
        </p:txBody>
      </p:sp>
      <p:pic>
        <p:nvPicPr>
          <p:cNvPr id="2" name="图片 1"/>
          <p:cNvPicPr>
            <a:picLocks noChangeAspect="1"/>
          </p:cNvPicPr>
          <p:nvPr/>
        </p:nvPicPr>
        <p:blipFill>
          <a:blip r:embed="rId3"/>
          <a:stretch>
            <a:fillRect/>
          </a:stretch>
        </p:blipFill>
        <p:spPr>
          <a:xfrm>
            <a:off x="2267744" y="3219822"/>
            <a:ext cx="4680520" cy="1830661"/>
          </a:xfrm>
          <a:prstGeom prst="rect">
            <a:avLst/>
          </a:prstGeom>
        </p:spPr>
      </p:pic>
    </p:spTree>
    <p:extLst>
      <p:ext uri="{BB962C8B-B14F-4D97-AF65-F5344CB8AC3E}">
        <p14:creationId xmlns:p14="http://schemas.microsoft.com/office/powerpoint/2010/main" val="11974717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One-Way Prototypical Networks</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ph idx="1"/>
          </p:nvPr>
        </p:nvSpPr>
        <p:spPr>
          <a:xfrm>
            <a:off x="468919" y="1347614"/>
            <a:ext cx="8229600" cy="2104376"/>
          </a:xfrm>
        </p:spPr>
        <p:txBody>
          <a:bodyPr>
            <a:noAutofit/>
          </a:bodyPr>
          <a:lstStyle/>
          <a:p>
            <a:pPr marL="0" indent="0">
              <a:buNone/>
            </a:pPr>
            <a:r>
              <a:rPr lang="en-US" altLang="zh-CN" sz="1600" b="1" dirty="0">
                <a:latin typeface="宋体" panose="02010600030101010101" pitchFamily="2" charset="-122"/>
                <a:sym typeface="+mn-ea"/>
              </a:rPr>
              <a:t>One-Way Prototypical Networks</a:t>
            </a:r>
          </a:p>
          <a:p>
            <a:pPr marL="0" indent="0">
              <a:buNone/>
            </a:pPr>
            <a:r>
              <a:rPr lang="en-US" altLang="zh-CN" sz="1600" dirty="0">
                <a:latin typeface="宋体" panose="02010600030101010101" pitchFamily="2" charset="-122"/>
                <a:sym typeface="+mn-ea"/>
              </a:rPr>
              <a:t>A challenge for the distance metric: Cosine or Euclidean distances are not bounded, we cannot set a threshold for class belonging. We need a basis for comparison. We implement this by introducing a “null class” that models the whole space of possible examples without explicitly being given those examples.</a:t>
            </a:r>
          </a:p>
          <a:p>
            <a:pPr marL="0" indent="0">
              <a:buNone/>
            </a:pPr>
            <a:endParaRPr lang="en-US" altLang="zh-CN" sz="1600"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The question then becomes how to construct this class. </a:t>
            </a:r>
          </a:p>
        </p:txBody>
      </p:sp>
    </p:spTree>
    <p:extLst>
      <p:ext uri="{BB962C8B-B14F-4D97-AF65-F5344CB8AC3E}">
        <p14:creationId xmlns:p14="http://schemas.microsoft.com/office/powerpoint/2010/main" val="7211650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483772" y="2986635"/>
            <a:ext cx="4104456" cy="1936850"/>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One-Way Prototypical Networks</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ph idx="1"/>
          </p:nvPr>
        </p:nvSpPr>
        <p:spPr>
          <a:xfrm>
            <a:off x="457200" y="1170804"/>
            <a:ext cx="8229600" cy="3760564"/>
          </a:xfrm>
        </p:spPr>
        <p:txBody>
          <a:bodyPr>
            <a:noAutofit/>
          </a:bodyPr>
          <a:lstStyle/>
          <a:p>
            <a:pPr marL="0" indent="0">
              <a:buNone/>
            </a:pPr>
            <a:r>
              <a:rPr lang="en-US" altLang="zh-CN" sz="1600" dirty="0">
                <a:latin typeface="宋体" panose="02010600030101010101" pitchFamily="2" charset="-122"/>
                <a:sym typeface="+mn-ea"/>
              </a:rPr>
              <a:t>As the model includes batch normalization layers, we can assume that the centroid of the whole latent space will be close to the zero point in all embedding dimensions.</a:t>
            </a:r>
          </a:p>
          <a:p>
            <a:pPr marL="0" indent="0">
              <a:buNone/>
            </a:pPr>
            <a:r>
              <a:rPr lang="en-US" altLang="zh-CN" sz="1600" dirty="0">
                <a:latin typeface="宋体" panose="02010600030101010101" pitchFamily="2" charset="-122"/>
                <a:sym typeface="+mn-ea"/>
              </a:rPr>
              <a:t>A query’s distance to the centroid of the positive class is therefore compared to its norm (i.e. its distance to the zero centroid) to determine whether it is more likely to belong to the positive class or to the null class encompassing everything.</a:t>
            </a:r>
          </a:p>
        </p:txBody>
      </p:sp>
    </p:spTree>
    <p:extLst>
      <p:ext uri="{BB962C8B-B14F-4D97-AF65-F5344CB8AC3E}">
        <p14:creationId xmlns:p14="http://schemas.microsoft.com/office/powerpoint/2010/main" val="34269224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One-Way Prototypical Networks</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ph idx="1"/>
          </p:nvPr>
        </p:nvSpPr>
        <p:spPr>
          <a:xfrm>
            <a:off x="461086" y="1419622"/>
            <a:ext cx="8229600" cy="2536427"/>
          </a:xfrm>
        </p:spPr>
        <p:txBody>
          <a:bodyPr>
            <a:noAutofit/>
          </a:bodyPr>
          <a:lstStyle/>
          <a:p>
            <a:pPr marL="0" indent="0">
              <a:buNone/>
            </a:pPr>
            <a:r>
              <a:rPr lang="en-US" altLang="zh-CN" sz="1600" dirty="0">
                <a:latin typeface="宋体" panose="02010600030101010101" pitchFamily="2" charset="-122"/>
                <a:sym typeface="+mn-ea"/>
              </a:rPr>
              <a:t>One issue that arises is that in the state-of-the-art prototypical models, batch normalization is not performed at the end of the convolution blocks of the embedding network, but rather after the convolution layer and before the (</a:t>
            </a:r>
            <a:r>
              <a:rPr lang="en-US" altLang="zh-CN" sz="1600" dirty="0" err="1">
                <a:latin typeface="宋体" panose="02010600030101010101" pitchFamily="2" charset="-122"/>
                <a:sym typeface="+mn-ea"/>
              </a:rPr>
              <a:t>ReLU</a:t>
            </a:r>
            <a:r>
              <a:rPr lang="en-US" altLang="zh-CN" sz="1600" dirty="0">
                <a:latin typeface="宋体" panose="02010600030101010101" pitchFamily="2" charset="-122"/>
                <a:sym typeface="+mn-ea"/>
              </a:rPr>
              <a:t>) non-linearity and pooling layers. The final block is therefore not quite batch-normalized. </a:t>
            </a:r>
          </a:p>
          <a:p>
            <a:pPr marL="0" indent="0">
              <a:buNone/>
            </a:pPr>
            <a:endParaRPr lang="en-US" altLang="zh-CN" sz="1600"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As there is some debate about the ordering of these layers anyway, we propose reordering the block layout to a structure of: Convolution - (Leaky) </a:t>
            </a:r>
            <a:r>
              <a:rPr lang="en-US" altLang="zh-CN" sz="1600" dirty="0" err="1">
                <a:latin typeface="宋体" panose="02010600030101010101" pitchFamily="2" charset="-122"/>
                <a:sym typeface="+mn-ea"/>
              </a:rPr>
              <a:t>ReLU</a:t>
            </a:r>
            <a:r>
              <a:rPr lang="en-US" altLang="zh-CN" sz="1600" dirty="0">
                <a:latin typeface="宋体" panose="02010600030101010101" pitchFamily="2" charset="-122"/>
                <a:sym typeface="+mn-ea"/>
              </a:rPr>
              <a:t> - Max Pooling - Batch Normalization.</a:t>
            </a:r>
          </a:p>
        </p:txBody>
      </p:sp>
    </p:spTree>
    <p:extLst>
      <p:ext uri="{BB962C8B-B14F-4D97-AF65-F5344CB8AC3E}">
        <p14:creationId xmlns:p14="http://schemas.microsoft.com/office/powerpoint/2010/main" val="14615028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Meta </a:t>
            </a:r>
            <a:r>
              <a:rPr lang="en-US" altLang="zh-CN" sz="2000" dirty="0" err="1">
                <a:latin typeface="华文细黑" panose="02010600040101010101" pitchFamily="2" charset="-122"/>
                <a:ea typeface="华文细黑" panose="02010600040101010101" pitchFamily="2" charset="-122"/>
              </a:rPr>
              <a:t>SVDD</a:t>
            </a:r>
            <a:r>
              <a:rPr lang="en-US" altLang="zh-CN" sz="2000" dirty="0">
                <a:latin typeface="华文细黑" panose="02010600040101010101" pitchFamily="2" charset="-122"/>
                <a:ea typeface="华文细黑" panose="02010600040101010101" pitchFamily="2" charset="-122"/>
              </a:rPr>
              <a:t> &amp; One-Class Prototypical Networks</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ph idx="1"/>
          </p:nvPr>
        </p:nvSpPr>
        <p:spPr>
          <a:xfrm>
            <a:off x="457200" y="1203598"/>
            <a:ext cx="8229600" cy="2276325"/>
          </a:xfrm>
        </p:spPr>
        <p:txBody>
          <a:bodyPr>
            <a:noAutofit/>
          </a:bodyPr>
          <a:lstStyle/>
          <a:p>
            <a:pPr marL="0" indent="0">
              <a:buNone/>
            </a:pPr>
            <a:r>
              <a:rPr lang="en-US" altLang="zh-CN" sz="1600" dirty="0">
                <a:latin typeface="宋体" panose="02010600030101010101" pitchFamily="2" charset="-122"/>
                <a:sym typeface="+mn-ea"/>
              </a:rPr>
              <a:t>The </a:t>
            </a:r>
            <a:r>
              <a:rPr lang="en-US" altLang="zh-CN" sz="1600" b="1" dirty="0">
                <a:latin typeface="宋体" panose="02010600030101010101" pitchFamily="2" charset="-122"/>
                <a:sym typeface="+mn-ea"/>
              </a:rPr>
              <a:t>Support Vector Data Description (SVDD) </a:t>
            </a:r>
            <a:r>
              <a:rPr lang="en-US" altLang="zh-CN" sz="1600" dirty="0">
                <a:latin typeface="宋体" panose="02010600030101010101" pitchFamily="2" charset="-122"/>
                <a:sym typeface="+mn-ea"/>
              </a:rPr>
              <a:t>method computes the hypersphere of minimum volume that contains every point in the training set.</a:t>
            </a:r>
          </a:p>
          <a:p>
            <a:pPr marL="0" indent="0">
              <a:buNone/>
            </a:pPr>
            <a:endParaRPr lang="en-US" altLang="zh-CN" sz="1600"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The idea is that only points inside the hypersphere belong to the target class, so we minimize the sphere’s volume to reduce the chance of including points that do not belong in the target class.</a:t>
            </a:r>
          </a:p>
        </p:txBody>
      </p:sp>
      <p:pic>
        <p:nvPicPr>
          <p:cNvPr id="2" name="图片 1"/>
          <p:cNvPicPr>
            <a:picLocks noChangeAspect="1"/>
          </p:cNvPicPr>
          <p:nvPr/>
        </p:nvPicPr>
        <p:blipFill>
          <a:blip r:embed="rId3"/>
          <a:stretch>
            <a:fillRect/>
          </a:stretch>
        </p:blipFill>
        <p:spPr>
          <a:xfrm>
            <a:off x="3419872" y="2931790"/>
            <a:ext cx="2088232" cy="2017203"/>
          </a:xfrm>
          <a:prstGeom prst="rect">
            <a:avLst/>
          </a:prstGeom>
        </p:spPr>
      </p:pic>
    </p:spTree>
    <p:extLst>
      <p:ext uri="{BB962C8B-B14F-4D97-AF65-F5344CB8AC3E}">
        <p14:creationId xmlns:p14="http://schemas.microsoft.com/office/powerpoint/2010/main" val="19506202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Meta </a:t>
            </a:r>
            <a:r>
              <a:rPr lang="en-US" altLang="zh-CN" sz="2000" dirty="0" err="1">
                <a:latin typeface="华文细黑" panose="02010600040101010101" pitchFamily="2" charset="-122"/>
                <a:ea typeface="华文细黑" panose="02010600040101010101" pitchFamily="2" charset="-122"/>
              </a:rPr>
              <a:t>SVDD</a:t>
            </a:r>
            <a:r>
              <a:rPr lang="en-US" altLang="zh-CN" sz="2000" dirty="0">
                <a:latin typeface="华文细黑" panose="02010600040101010101" pitchFamily="2" charset="-122"/>
                <a:ea typeface="华文细黑" panose="02010600040101010101" pitchFamily="2" charset="-122"/>
              </a:rPr>
              <a:t> &amp; One-Class Prototypical Networks</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内容占位符 2"/>
              <p:cNvSpPr>
                <a:spLocks noGrp="1"/>
              </p:cNvSpPr>
              <p:nvPr>
                <p:ph idx="1"/>
              </p:nvPr>
            </p:nvSpPr>
            <p:spPr>
              <a:xfrm>
                <a:off x="457200" y="1187450"/>
                <a:ext cx="8229600" cy="3760564"/>
              </a:xfrm>
            </p:spPr>
            <p:txBody>
              <a:bodyPr>
                <a:noAutofit/>
              </a:bodyPr>
              <a:lstStyle/>
              <a:p>
                <a:pPr marL="0" indent="0">
                  <a:buNone/>
                </a:pPr>
                <a:r>
                  <a:rPr lang="en-US" altLang="zh-CN" sz="1600" b="1" dirty="0">
                    <a:latin typeface="宋体" panose="02010600030101010101" pitchFamily="2" charset="-122"/>
                    <a:sym typeface="+mn-ea"/>
                  </a:rPr>
                  <a:t>Meta </a:t>
                </a:r>
                <a:r>
                  <a:rPr lang="en-US" altLang="zh-CN" sz="1600" b="1" dirty="0" err="1">
                    <a:latin typeface="宋体" panose="02010600030101010101" pitchFamily="2" charset="-122"/>
                    <a:sym typeface="+mn-ea"/>
                  </a:rPr>
                  <a:t>SVDD</a:t>
                </a:r>
                <a:endParaRPr lang="en-US" altLang="zh-CN" sz="1600" b="1"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Our goal is to learn </a:t>
                </a:r>
                <a14:m>
                  <m:oMath xmlns:m="http://schemas.openxmlformats.org/officeDocument/2006/math">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𝑓</m:t>
                        </m:r>
                      </m:e>
                      <m:sub>
                        <m:r>
                          <a:rPr lang="el-GR" altLang="zh-CN" sz="1600" i="1">
                            <a:latin typeface="Cambria Math" panose="02040503050406030204" pitchFamily="18" charset="0"/>
                            <a:sym typeface="+mn-ea"/>
                          </a:rPr>
                          <m:t>𝜃</m:t>
                        </m:r>
                      </m:sub>
                    </m:sSub>
                  </m:oMath>
                </a14:m>
                <a:r>
                  <a:rPr lang="en-US" altLang="zh-CN" sz="1600" dirty="0">
                    <a:latin typeface="宋体" panose="02010600030101010101" pitchFamily="2" charset="-122"/>
                    <a:sym typeface="+mn-ea"/>
                  </a:rPr>
                  <a:t> for the task</a:t>
                </a:r>
              </a:p>
            </p:txBody>
          </p:sp>
        </mc:Choice>
        <mc:Fallback xmlns="">
          <p:sp>
            <p:nvSpPr>
              <p:cNvPr id="8" name="内容占位符 2"/>
              <p:cNvSpPr>
                <a:spLocks noGrp="1" noRot="1" noChangeAspect="1" noMove="1" noResize="1" noEditPoints="1" noAdjustHandles="1" noChangeArrowheads="1" noChangeShapeType="1" noTextEdit="1"/>
              </p:cNvSpPr>
              <p:nvPr>
                <p:ph idx="1"/>
              </p:nvPr>
            </p:nvSpPr>
            <p:spPr>
              <a:xfrm>
                <a:off x="457200" y="1187450"/>
                <a:ext cx="8229600" cy="3760564"/>
              </a:xfrm>
              <a:blipFill rotWithShape="0">
                <a:blip r:embed="rId3"/>
                <a:stretch>
                  <a:fillRect l="-370" t="-486"/>
                </a:stretch>
              </a:blipFill>
            </p:spPr>
            <p:txBody>
              <a:bodyPr/>
              <a:lstStyle/>
              <a:p>
                <a:r>
                  <a:rPr lang="zh-CN" altLang="en-US">
                    <a:noFill/>
                  </a:rPr>
                  <a:t> </a:t>
                </a:r>
              </a:p>
            </p:txBody>
          </p:sp>
        </mc:Fallback>
      </mc:AlternateContent>
      <p:pic>
        <p:nvPicPr>
          <p:cNvPr id="2" name="图片 1"/>
          <p:cNvPicPr>
            <a:picLocks noChangeAspect="1"/>
          </p:cNvPicPr>
          <p:nvPr/>
        </p:nvPicPr>
        <p:blipFill>
          <a:blip r:embed="rId4"/>
          <a:stretch>
            <a:fillRect/>
          </a:stretch>
        </p:blipFill>
        <p:spPr>
          <a:xfrm>
            <a:off x="1547664" y="1843058"/>
            <a:ext cx="5587892" cy="3104956"/>
          </a:xfrm>
          <a:prstGeom prst="rect">
            <a:avLst/>
          </a:prstGeom>
        </p:spPr>
      </p:pic>
    </p:spTree>
    <p:extLst>
      <p:ext uri="{BB962C8B-B14F-4D97-AF65-F5344CB8AC3E}">
        <p14:creationId xmlns:p14="http://schemas.microsoft.com/office/powerpoint/2010/main" val="24414231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Meta </a:t>
            </a:r>
            <a:r>
              <a:rPr lang="en-US" altLang="zh-CN" sz="2000" dirty="0" err="1">
                <a:latin typeface="华文细黑" panose="02010600040101010101" pitchFamily="2" charset="-122"/>
                <a:ea typeface="华文细黑" panose="02010600040101010101" pitchFamily="2" charset="-122"/>
              </a:rPr>
              <a:t>SVDD</a:t>
            </a:r>
            <a:r>
              <a:rPr lang="en-US" altLang="zh-CN" sz="2000" dirty="0">
                <a:latin typeface="华文细黑" panose="02010600040101010101" pitchFamily="2" charset="-122"/>
                <a:ea typeface="华文细黑" panose="02010600040101010101" pitchFamily="2" charset="-122"/>
              </a:rPr>
              <a:t> &amp; One-Class Prototypical Networks</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内容占位符 2"/>
              <p:cNvSpPr>
                <a:spLocks noGrp="1"/>
              </p:cNvSpPr>
              <p:nvPr>
                <p:ph idx="1"/>
              </p:nvPr>
            </p:nvSpPr>
            <p:spPr>
              <a:xfrm>
                <a:off x="457200" y="1203598"/>
                <a:ext cx="8229600" cy="3456384"/>
              </a:xfrm>
            </p:spPr>
            <p:txBody>
              <a:bodyPr>
                <a:noAutofit/>
              </a:bodyPr>
              <a:lstStyle/>
              <a:p>
                <a:pPr marL="0" indent="0">
                  <a:buNone/>
                </a:pPr>
                <a:r>
                  <a:rPr lang="en-US" altLang="zh-CN" sz="1600" b="1" dirty="0">
                    <a:latin typeface="宋体" panose="02010600030101010101" pitchFamily="2" charset="-122"/>
                    <a:sym typeface="+mn-ea"/>
                  </a:rPr>
                  <a:t>Meta </a:t>
                </a:r>
                <a:r>
                  <a:rPr lang="en-US" altLang="zh-CN" sz="1600" b="1" dirty="0" err="1">
                    <a:latin typeface="宋体" panose="02010600030101010101" pitchFamily="2" charset="-122"/>
                    <a:sym typeface="+mn-ea"/>
                  </a:rPr>
                  <a:t>SVDD</a:t>
                </a:r>
                <a:endParaRPr lang="en-US" altLang="zh-CN" sz="1600"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Formally, the radius </a:t>
                </a:r>
                <a14:m>
                  <m:oMath xmlns:m="http://schemas.openxmlformats.org/officeDocument/2006/math">
                    <m:r>
                      <a:rPr lang="en-US" altLang="zh-CN" sz="1600" b="0" i="1" smtClean="0">
                        <a:latin typeface="Cambria Math" panose="02040503050406030204" pitchFamily="18" charset="0"/>
                      </a:rPr>
                      <m:t>𝑅</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𝑋</m:t>
                    </m:r>
                    <m:r>
                      <a:rPr lang="en-US" altLang="zh-CN" sz="1600" b="0" i="1" smtClean="0">
                        <a:latin typeface="Cambria Math" panose="02040503050406030204" pitchFamily="18" charset="0"/>
                      </a:rPr>
                      <m:t>, </m:t>
                    </m:r>
                    <m:r>
                      <a:rPr lang="en-US" altLang="zh-CN" sz="1600" b="0" i="1" smtClean="0">
                        <a:latin typeface="Cambria Math" panose="02040503050406030204" pitchFamily="18" charset="0"/>
                      </a:rPr>
                      <m:t>𝑐</m:t>
                    </m:r>
                    <m:r>
                      <a:rPr lang="en-US" altLang="zh-CN" sz="1600" b="0" i="1" smtClean="0">
                        <a:latin typeface="Cambria Math" panose="02040503050406030204" pitchFamily="18" charset="0"/>
                      </a:rPr>
                      <m:t>;</m:t>
                    </m:r>
                    <m:r>
                      <a:rPr lang="el-GR" altLang="zh-CN" sz="1600" i="1">
                        <a:latin typeface="Cambria Math" panose="02040503050406030204" pitchFamily="18" charset="0"/>
                        <a:sym typeface="+mn-ea"/>
                      </a:rPr>
                      <m:t>𝜃</m:t>
                    </m:r>
                    <m:r>
                      <a:rPr lang="en-US" altLang="zh-CN" sz="1600" b="0" i="1" smtClean="0">
                        <a:latin typeface="Cambria Math" panose="02040503050406030204" pitchFamily="18" charset="0"/>
                      </a:rPr>
                      <m:t>)</m:t>
                    </m:r>
                  </m:oMath>
                </a14:m>
                <a:r>
                  <a:rPr lang="en-US" altLang="zh-CN" sz="1600" i="1" dirty="0">
                    <a:latin typeface="宋体" panose="02010600030101010101" pitchFamily="2" charset="-122"/>
                    <a:sym typeface="+mn-ea"/>
                  </a:rPr>
                  <a:t> </a:t>
                </a:r>
                <a:r>
                  <a:rPr lang="en-US" altLang="zh-CN" sz="1600" dirty="0">
                    <a:latin typeface="宋体" panose="02010600030101010101" pitchFamily="2" charset="-122"/>
                    <a:sym typeface="+mn-ea"/>
                  </a:rPr>
                  <a:t>of the hypersphere centered at </a:t>
                </a:r>
                <a14:m>
                  <m:oMath xmlns:m="http://schemas.openxmlformats.org/officeDocument/2006/math">
                    <m:r>
                      <a:rPr lang="en-US" altLang="zh-CN" sz="1600" b="0" i="1" dirty="0" smtClean="0">
                        <a:latin typeface="Cambria Math" panose="02040503050406030204" pitchFamily="18" charset="0"/>
                        <a:ea typeface="Cambria Math" panose="02040503050406030204" pitchFamily="18" charset="0"/>
                      </a:rPr>
                      <m:t>𝑐</m:t>
                    </m:r>
                    <m:r>
                      <a:rPr lang="en-US" altLang="zh-CN" sz="1600" i="1" dirty="0" smtClean="0">
                        <a:latin typeface="Cambria Math" panose="02040503050406030204" pitchFamily="18" charset="0"/>
                        <a:ea typeface="Cambria Math" panose="02040503050406030204" pitchFamily="18" charset="0"/>
                      </a:rPr>
                      <m:t>∈</m:t>
                    </m:r>
                    <m:sSup>
                      <m:sSupPr>
                        <m:ctrlPr>
                          <a:rPr lang="zh-CN" altLang="en-US" sz="1600" i="1">
                            <a:latin typeface="Cambria Math" panose="02040503050406030204" pitchFamily="18" charset="0"/>
                          </a:rPr>
                        </m:ctrlPr>
                      </m:sSupPr>
                      <m:e>
                        <m:r>
                          <a:rPr lang="en-US" altLang="zh-CN" sz="1600" b="0" i="1" smtClean="0">
                            <a:latin typeface="Cambria Math" panose="02040503050406030204" pitchFamily="18" charset="0"/>
                          </a:rPr>
                          <m:t>𝑅</m:t>
                        </m:r>
                      </m:e>
                      <m:sup>
                        <m:r>
                          <a:rPr lang="en-US" altLang="zh-CN" sz="1600" b="0" i="1" smtClean="0">
                            <a:latin typeface="Cambria Math" panose="02040503050406030204" pitchFamily="18" charset="0"/>
                          </a:rPr>
                          <m:t>𝑑</m:t>
                        </m:r>
                      </m:sup>
                    </m:sSup>
                  </m:oMath>
                </a14:m>
                <a:r>
                  <a:rPr lang="en-US" altLang="zh-CN" sz="1600" dirty="0">
                    <a:latin typeface="宋体" panose="02010600030101010101" pitchFamily="2" charset="-122"/>
                    <a:sym typeface="+mn-ea"/>
                  </a:rPr>
                  <a:t> covering the training set </a:t>
                </a:r>
                <a14:m>
                  <m:oMath xmlns:m="http://schemas.openxmlformats.org/officeDocument/2006/math">
                    <m:r>
                      <a:rPr lang="en-US" altLang="zh-CN" sz="1600" i="1">
                        <a:latin typeface="Cambria Math" panose="02040503050406030204" pitchFamily="18" charset="0"/>
                      </a:rPr>
                      <m:t>𝑋</m:t>
                    </m:r>
                  </m:oMath>
                </a14:m>
                <a:r>
                  <a:rPr lang="en-US" altLang="zh-CN" sz="1600" dirty="0">
                    <a:latin typeface="宋体" panose="02010600030101010101" pitchFamily="2" charset="-122"/>
                    <a:sym typeface="+mn-ea"/>
                  </a:rPr>
                  <a:t> transformed by </a:t>
                </a:r>
                <a14:m>
                  <m:oMath xmlns:m="http://schemas.openxmlformats.org/officeDocument/2006/math">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𝑓</m:t>
                        </m:r>
                      </m:e>
                      <m:sub>
                        <m:r>
                          <a:rPr lang="el-GR" altLang="zh-CN" sz="1600" i="1">
                            <a:latin typeface="Cambria Math" panose="02040503050406030204" pitchFamily="18" charset="0"/>
                            <a:sym typeface="+mn-ea"/>
                          </a:rPr>
                          <m:t>𝜃</m:t>
                        </m:r>
                      </m:sub>
                    </m:sSub>
                  </m:oMath>
                </a14:m>
                <a:r>
                  <a:rPr lang="en-US" altLang="zh-CN" sz="1600" dirty="0">
                    <a:latin typeface="宋体" panose="02010600030101010101" pitchFamily="2" charset="-122"/>
                    <a:sym typeface="+mn-ea"/>
                  </a:rPr>
                  <a:t>: </a:t>
                </a:r>
                <a14:m>
                  <m:oMath xmlns:m="http://schemas.openxmlformats.org/officeDocument/2006/math">
                    <m:sSup>
                      <m:sSupPr>
                        <m:ctrlPr>
                          <a:rPr lang="zh-CN" altLang="en-US" sz="1600" i="1">
                            <a:latin typeface="Cambria Math" panose="02040503050406030204" pitchFamily="18" charset="0"/>
                          </a:rPr>
                        </m:ctrlPr>
                      </m:sSupPr>
                      <m:e>
                        <m:r>
                          <a:rPr lang="en-US" altLang="zh-CN" sz="1600" i="1">
                            <a:latin typeface="Cambria Math" panose="02040503050406030204" pitchFamily="18" charset="0"/>
                          </a:rPr>
                          <m:t>𝑅</m:t>
                        </m:r>
                      </m:e>
                      <m:sup>
                        <m:r>
                          <a:rPr lang="en-US" altLang="zh-CN" sz="1600" b="0" i="1" smtClean="0">
                            <a:latin typeface="Cambria Math" panose="02040503050406030204" pitchFamily="18" charset="0"/>
                          </a:rPr>
                          <m:t>𝐷</m:t>
                        </m:r>
                      </m:sup>
                    </m:sSup>
                    <m:r>
                      <m:rPr>
                        <m:nor/>
                      </m:rPr>
                      <a:rPr lang="en-US" altLang="zh-CN" sz="1600" dirty="0">
                        <a:latin typeface="宋体" panose="02010600030101010101" pitchFamily="2" charset="-122"/>
                        <a:sym typeface="+mn-ea"/>
                      </a:rPr>
                      <m:t>→</m:t>
                    </m:r>
                    <m:sSup>
                      <m:sSupPr>
                        <m:ctrlPr>
                          <a:rPr lang="zh-CN" altLang="en-US" sz="1600" i="1">
                            <a:latin typeface="Cambria Math" panose="02040503050406030204" pitchFamily="18" charset="0"/>
                          </a:rPr>
                        </m:ctrlPr>
                      </m:sSupPr>
                      <m:e>
                        <m:r>
                          <a:rPr lang="en-US" altLang="zh-CN" sz="1600" i="1">
                            <a:latin typeface="Cambria Math" panose="02040503050406030204" pitchFamily="18" charset="0"/>
                          </a:rPr>
                          <m:t>𝑅</m:t>
                        </m:r>
                      </m:e>
                      <m:sup>
                        <m:r>
                          <a:rPr lang="en-US" altLang="zh-CN" sz="1600" b="0" i="1" smtClean="0">
                            <a:latin typeface="Cambria Math" panose="02040503050406030204" pitchFamily="18" charset="0"/>
                          </a:rPr>
                          <m:t>𝑑</m:t>
                        </m:r>
                      </m:sup>
                    </m:sSup>
                  </m:oMath>
                </a14:m>
                <a:r>
                  <a:rPr lang="en-US" altLang="zh-CN" sz="1600" dirty="0">
                    <a:latin typeface="宋体" panose="02010600030101010101" pitchFamily="2" charset="-122"/>
                    <a:sym typeface="+mn-ea"/>
                  </a:rPr>
                  <a:t> is</a:t>
                </a:r>
              </a:p>
              <a:p>
                <a:pPr marL="0" indent="0">
                  <a:buNone/>
                </a:pPr>
                <a:endParaRPr lang="en-US" altLang="zh-CN" sz="1600" dirty="0">
                  <a:latin typeface="宋体" panose="02010600030101010101" pitchFamily="2" charset="-122"/>
                  <a:sym typeface="+mn-ea"/>
                </a:endParaRPr>
              </a:p>
              <a:p>
                <a:pPr marL="0" indent="0">
                  <a:buNone/>
                </a:pPr>
                <a:endParaRPr lang="en-US" altLang="zh-CN" sz="1600"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The </a:t>
                </a:r>
                <a:r>
                  <a:rPr lang="en-US" altLang="zh-CN" sz="1600" dirty="0" err="1">
                    <a:latin typeface="宋体" panose="02010600030101010101" pitchFamily="2" charset="-122"/>
                    <a:sym typeface="+mn-ea"/>
                  </a:rPr>
                  <a:t>SVDD</a:t>
                </a:r>
                <a:r>
                  <a:rPr lang="en-US" altLang="zh-CN" sz="1600" dirty="0">
                    <a:latin typeface="宋体" panose="02010600030101010101" pitchFamily="2" charset="-122"/>
                    <a:sym typeface="+mn-ea"/>
                  </a:rPr>
                  <a:t> objective is to find the center </a:t>
                </a:r>
                <a14:m>
                  <m:oMath xmlns:m="http://schemas.openxmlformats.org/officeDocument/2006/math">
                    <m:sSup>
                      <m:sSupPr>
                        <m:ctrlPr>
                          <a:rPr lang="zh-CN" altLang="en-US" sz="1600" i="1">
                            <a:latin typeface="Cambria Math" panose="02040503050406030204" pitchFamily="18" charset="0"/>
                          </a:rPr>
                        </m:ctrlPr>
                      </m:sSupPr>
                      <m:e>
                        <m:r>
                          <a:rPr lang="en-US" altLang="zh-CN" sz="1600" b="0" i="1" smtClean="0">
                            <a:latin typeface="Cambria Math" panose="02040503050406030204" pitchFamily="18" charset="0"/>
                          </a:rPr>
                          <m:t>𝑐</m:t>
                        </m:r>
                      </m:e>
                      <m:sup>
                        <m:r>
                          <a:rPr lang="en-US" altLang="zh-CN" sz="1600" b="0" i="1" smtClean="0">
                            <a:latin typeface="Cambria Math" panose="02040503050406030204" pitchFamily="18" charset="0"/>
                          </a:rPr>
                          <m:t>∗</m:t>
                        </m:r>
                      </m:sup>
                    </m:sSup>
                  </m:oMath>
                </a14:m>
                <a:r>
                  <a:rPr lang="en-US" altLang="zh-CN" sz="1600" dirty="0">
                    <a:latin typeface="宋体" panose="02010600030101010101" pitchFamily="2" charset="-122"/>
                    <a:sym typeface="+mn-ea"/>
                  </a:rPr>
                  <a:t> that minimizes the radius of such a hypersphere, i.e.,</a:t>
                </a:r>
              </a:p>
              <a:p>
                <a:pPr marL="0" indent="0">
                  <a:buNone/>
                </a:pPr>
                <a:endParaRPr lang="en-US" altLang="zh-CN" sz="1600" dirty="0">
                  <a:latin typeface="宋体" panose="02010600030101010101" pitchFamily="2" charset="-122"/>
                  <a:sym typeface="+mn-ea"/>
                </a:endParaRPr>
              </a:p>
              <a:p>
                <a:pPr marL="0" indent="0">
                  <a:buNone/>
                </a:pPr>
                <a:endParaRPr lang="en-US" altLang="zh-CN" sz="1600"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Finally, the algorithm determines that a point </a:t>
                </a:r>
                <a14:m>
                  <m:oMath xmlns:m="http://schemas.openxmlformats.org/officeDocument/2006/math">
                    <m:r>
                      <a:rPr lang="en-US" altLang="zh-CN" sz="1600" b="0" i="1" smtClean="0">
                        <a:latin typeface="Cambria Math" panose="02040503050406030204" pitchFamily="18" charset="0"/>
                        <a:sym typeface="+mn-ea"/>
                      </a:rPr>
                      <m:t>𝑥</m:t>
                    </m:r>
                    <m:r>
                      <a:rPr lang="en-US" altLang="zh-CN" sz="1600" b="0" i="1" smtClean="0">
                        <a:latin typeface="Cambria Math" panose="02040503050406030204" pitchFamily="18" charset="0"/>
                        <a:sym typeface="+mn-ea"/>
                      </a:rPr>
                      <m:t>′</m:t>
                    </m:r>
                  </m:oMath>
                </a14:m>
                <a:r>
                  <a:rPr lang="en-US" altLang="zh-CN" sz="1600" dirty="0">
                    <a:latin typeface="宋体" panose="02010600030101010101" pitchFamily="2" charset="-122"/>
                    <a:sym typeface="+mn-ea"/>
                  </a:rPr>
                  <a:t> belongs to the target class if</a:t>
                </a:r>
              </a:p>
            </p:txBody>
          </p:sp>
        </mc:Choice>
        <mc:Fallback xmlns="">
          <p:sp>
            <p:nvSpPr>
              <p:cNvPr id="8" name="内容占位符 2"/>
              <p:cNvSpPr>
                <a:spLocks noGrp="1" noRot="1" noChangeAspect="1" noMove="1" noResize="1" noEditPoints="1" noAdjustHandles="1" noChangeArrowheads="1" noChangeShapeType="1" noTextEdit="1"/>
              </p:cNvSpPr>
              <p:nvPr>
                <p:ph idx="1"/>
              </p:nvPr>
            </p:nvSpPr>
            <p:spPr>
              <a:xfrm>
                <a:off x="457200" y="1203598"/>
                <a:ext cx="8229600" cy="3456384"/>
              </a:xfrm>
              <a:blipFill rotWithShape="0">
                <a:blip r:embed="rId3"/>
                <a:stretch>
                  <a:fillRect l="-370" t="-529" r="-1111"/>
                </a:stretch>
              </a:blipFill>
            </p:spPr>
            <p:txBody>
              <a:bodyPr/>
              <a:lstStyle/>
              <a:p>
                <a:r>
                  <a:rPr lang="zh-CN" altLang="en-US">
                    <a:noFill/>
                  </a:rPr>
                  <a:t> </a:t>
                </a:r>
              </a:p>
            </p:txBody>
          </p:sp>
        </mc:Fallback>
      </mc:AlternateContent>
      <p:pic>
        <p:nvPicPr>
          <p:cNvPr id="3" name="图片 2"/>
          <p:cNvPicPr>
            <a:picLocks noChangeAspect="1"/>
          </p:cNvPicPr>
          <p:nvPr/>
        </p:nvPicPr>
        <p:blipFill>
          <a:blip r:embed="rId4"/>
          <a:stretch>
            <a:fillRect/>
          </a:stretch>
        </p:blipFill>
        <p:spPr>
          <a:xfrm>
            <a:off x="3051132" y="2220085"/>
            <a:ext cx="2600325" cy="392906"/>
          </a:xfrm>
          <a:prstGeom prst="rect">
            <a:avLst/>
          </a:prstGeom>
        </p:spPr>
      </p:pic>
      <p:pic>
        <p:nvPicPr>
          <p:cNvPr id="2" name="图片 1"/>
          <p:cNvPicPr>
            <a:picLocks noChangeAspect="1"/>
          </p:cNvPicPr>
          <p:nvPr/>
        </p:nvPicPr>
        <p:blipFill>
          <a:blip r:embed="rId5"/>
          <a:stretch>
            <a:fillRect/>
          </a:stretch>
        </p:blipFill>
        <p:spPr>
          <a:xfrm>
            <a:off x="3269793" y="3266607"/>
            <a:ext cx="2078831" cy="378619"/>
          </a:xfrm>
          <a:prstGeom prst="rect">
            <a:avLst/>
          </a:prstGeom>
        </p:spPr>
      </p:pic>
      <p:pic>
        <p:nvPicPr>
          <p:cNvPr id="5" name="图片 4"/>
          <p:cNvPicPr>
            <a:picLocks noChangeAspect="1"/>
          </p:cNvPicPr>
          <p:nvPr/>
        </p:nvPicPr>
        <p:blipFill>
          <a:blip r:embed="rId6"/>
          <a:stretch>
            <a:fillRect/>
          </a:stretch>
        </p:blipFill>
        <p:spPr>
          <a:xfrm>
            <a:off x="3236869" y="4495295"/>
            <a:ext cx="2414588" cy="307181"/>
          </a:xfrm>
          <a:prstGeom prst="rect">
            <a:avLst/>
          </a:prstGeom>
        </p:spPr>
      </p:pic>
    </p:spTree>
    <p:extLst>
      <p:ext uri="{BB962C8B-B14F-4D97-AF65-F5344CB8AC3E}">
        <p14:creationId xmlns:p14="http://schemas.microsoft.com/office/powerpoint/2010/main" val="1507638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What is Few-Shot Learning?</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ph idx="1"/>
          </p:nvPr>
        </p:nvSpPr>
        <p:spPr>
          <a:xfrm>
            <a:off x="466288" y="1563638"/>
            <a:ext cx="8229600" cy="2320404"/>
          </a:xfrm>
        </p:spPr>
        <p:txBody>
          <a:bodyPr>
            <a:normAutofit/>
          </a:bodyPr>
          <a:lstStyle/>
          <a:p>
            <a:pPr marL="0" indent="0">
              <a:buNone/>
            </a:pPr>
            <a:r>
              <a:rPr lang="en-US" altLang="zh-CN" sz="1600" dirty="0">
                <a:latin typeface="宋体" panose="02010600030101010101" pitchFamily="2" charset="-122"/>
                <a:sym typeface="+mn-ea"/>
              </a:rPr>
              <a:t>Def 1. classification</a:t>
            </a:r>
          </a:p>
          <a:p>
            <a:pPr marL="0" indent="0">
              <a:buNone/>
            </a:pPr>
            <a:r>
              <a:rPr lang="en-US" altLang="zh-CN" sz="1600" dirty="0">
                <a:latin typeface="宋体" panose="02010600030101010101" pitchFamily="2" charset="-122"/>
                <a:sym typeface="+mn-ea"/>
              </a:rPr>
              <a:t>Few-Shot Learning is a sub-area of machine learning. It’s about classifying new data when you have only a few training samples with supervised information.</a:t>
            </a:r>
          </a:p>
          <a:p>
            <a:pPr marL="0" indent="0">
              <a:buNone/>
            </a:pPr>
            <a:endParaRPr lang="en-US" altLang="zh-CN" sz="1600"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Def 2. More general</a:t>
            </a:r>
          </a:p>
          <a:p>
            <a:pPr marL="0" indent="0">
              <a:buNone/>
            </a:pPr>
            <a:r>
              <a:rPr lang="en-US" altLang="zh-CN" sz="1600" dirty="0">
                <a:latin typeface="宋体" panose="02010600030101010101" pitchFamily="2" charset="-122"/>
                <a:sym typeface="+mn-ea"/>
              </a:rPr>
              <a:t>Few-shot learning (FSL), also referred to as low-shot learning (LSL) in few sources, is a type of machine learning method where the training dataset contains limited information.</a:t>
            </a:r>
          </a:p>
        </p:txBody>
      </p:sp>
    </p:spTree>
    <p:extLst>
      <p:ext uri="{BB962C8B-B14F-4D97-AF65-F5344CB8AC3E}">
        <p14:creationId xmlns:p14="http://schemas.microsoft.com/office/powerpoint/2010/main" val="18810760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Meta </a:t>
            </a:r>
            <a:r>
              <a:rPr lang="en-US" altLang="zh-CN" sz="2000" dirty="0" err="1">
                <a:latin typeface="华文细黑" panose="02010600040101010101" pitchFamily="2" charset="-122"/>
                <a:ea typeface="华文细黑" panose="02010600040101010101" pitchFamily="2" charset="-122"/>
              </a:rPr>
              <a:t>SVDD</a:t>
            </a:r>
            <a:r>
              <a:rPr lang="en-US" altLang="zh-CN" sz="2000" dirty="0">
                <a:latin typeface="华文细黑" panose="02010600040101010101" pitchFamily="2" charset="-122"/>
                <a:ea typeface="华文细黑" panose="02010600040101010101" pitchFamily="2" charset="-122"/>
              </a:rPr>
              <a:t> &amp; One-Class Prototypical Networks</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内容占位符 2"/>
              <p:cNvSpPr>
                <a:spLocks noGrp="1"/>
              </p:cNvSpPr>
              <p:nvPr>
                <p:ph idx="1"/>
              </p:nvPr>
            </p:nvSpPr>
            <p:spPr>
              <a:xfrm>
                <a:off x="395536" y="1203598"/>
                <a:ext cx="8229600" cy="3672408"/>
              </a:xfrm>
            </p:spPr>
            <p:txBody>
              <a:bodyPr>
                <a:noAutofit/>
              </a:bodyPr>
              <a:lstStyle/>
              <a:p>
                <a:pPr marL="0" indent="0">
                  <a:buNone/>
                </a:pPr>
                <a:r>
                  <a:rPr lang="en-US" altLang="zh-CN" sz="1600" b="1" dirty="0">
                    <a:latin typeface="宋体" panose="02010600030101010101" pitchFamily="2" charset="-122"/>
                    <a:sym typeface="+mn-ea"/>
                  </a:rPr>
                  <a:t>One-Class Prototypical Networks</a:t>
                </a:r>
                <a:endParaRPr lang="en-US" altLang="zh-CN" sz="1600"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Let center </a:t>
                </a:r>
                <a14:m>
                  <m:oMath xmlns:m="http://schemas.openxmlformats.org/officeDocument/2006/math">
                    <m:sSup>
                      <m:sSupPr>
                        <m:ctrlPr>
                          <a:rPr lang="zh-CN" altLang="en-US" sz="1600" i="1">
                            <a:latin typeface="Cambria Math" panose="02040503050406030204" pitchFamily="18" charset="0"/>
                          </a:rPr>
                        </m:ctrlPr>
                      </m:sSupPr>
                      <m:e>
                        <m:r>
                          <a:rPr lang="en-US" altLang="zh-CN" sz="1600" i="1">
                            <a:latin typeface="Cambria Math" panose="02040503050406030204" pitchFamily="18" charset="0"/>
                          </a:rPr>
                          <m:t>𝑐</m:t>
                        </m:r>
                      </m:e>
                      <m:sup>
                        <m:r>
                          <a:rPr lang="en-US" altLang="zh-CN" sz="1600" i="1">
                            <a:latin typeface="Cambria Math" panose="02040503050406030204" pitchFamily="18" charset="0"/>
                          </a:rPr>
                          <m:t>∗</m:t>
                        </m:r>
                      </m:sup>
                    </m:sSup>
                  </m:oMath>
                </a14:m>
                <a:r>
                  <a:rPr lang="en-US" altLang="zh-CN" sz="1600" dirty="0">
                    <a:latin typeface="宋体" panose="02010600030101010101" pitchFamily="2" charset="-122"/>
                    <a:sym typeface="+mn-ea"/>
                  </a:rPr>
                  <a:t> be a simple average of the input features:</a:t>
                </a:r>
              </a:p>
              <a:p>
                <a:pPr marL="0" indent="0">
                  <a:buNone/>
                </a:pPr>
                <a:endParaRPr lang="en-US" altLang="zh-CN" sz="1600" dirty="0">
                  <a:latin typeface="宋体" panose="02010600030101010101" pitchFamily="2" charset="-122"/>
                  <a:sym typeface="+mn-ea"/>
                </a:endParaRPr>
              </a:p>
              <a:p>
                <a:pPr marL="0" indent="0">
                  <a:buNone/>
                </a:pPr>
                <a:endParaRPr lang="en-US" altLang="zh-CN" sz="1600" dirty="0">
                  <a:latin typeface="宋体" panose="02010600030101010101" pitchFamily="2" charset="-122"/>
                  <a:sym typeface="+mn-ea"/>
                </a:endParaRPr>
              </a:p>
              <a:p>
                <a:pPr marL="0" indent="0">
                  <a:buNone/>
                </a:pPr>
                <a:endParaRPr lang="en-US" altLang="zh-CN" sz="1600"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We call this method </a:t>
                </a:r>
                <a:r>
                  <a:rPr lang="en-US" altLang="zh-CN" sz="1600" b="1" dirty="0">
                    <a:latin typeface="宋体" panose="02010600030101010101" pitchFamily="2" charset="-122"/>
                    <a:sym typeface="+mn-ea"/>
                  </a:rPr>
                  <a:t>One-Class Prototypical Networks </a:t>
                </a:r>
                <a:r>
                  <a:rPr lang="en-US" altLang="zh-CN" sz="1600" dirty="0">
                    <a:latin typeface="宋体" panose="02010600030101010101" pitchFamily="2" charset="-122"/>
                    <a:sym typeface="+mn-ea"/>
                  </a:rPr>
                  <a:t>because the method can be cast as learning binary Prototypical Networks with a binary cross-entropy objective. We no longer require solving the quadratic program.</a:t>
                </a:r>
              </a:p>
            </p:txBody>
          </p:sp>
        </mc:Choice>
        <mc:Fallback xmlns="">
          <p:sp>
            <p:nvSpPr>
              <p:cNvPr id="8" name="内容占位符 2"/>
              <p:cNvSpPr>
                <a:spLocks noGrp="1" noRot="1" noChangeAspect="1" noMove="1" noResize="1" noEditPoints="1" noAdjustHandles="1" noChangeArrowheads="1" noChangeShapeType="1" noTextEdit="1"/>
              </p:cNvSpPr>
              <p:nvPr>
                <p:ph idx="1"/>
              </p:nvPr>
            </p:nvSpPr>
            <p:spPr>
              <a:xfrm>
                <a:off x="395536" y="1203598"/>
                <a:ext cx="8229600" cy="3672408"/>
              </a:xfrm>
              <a:blipFill rotWithShape="0">
                <a:blip r:embed="rId3"/>
                <a:stretch>
                  <a:fillRect l="-444" t="-498"/>
                </a:stretch>
              </a:blipFill>
            </p:spPr>
            <p:txBody>
              <a:bodyPr/>
              <a:lstStyle/>
              <a:p>
                <a:r>
                  <a:rPr lang="zh-CN" altLang="en-US">
                    <a:noFill/>
                  </a:rPr>
                  <a:t> </a:t>
                </a:r>
              </a:p>
            </p:txBody>
          </p:sp>
        </mc:Fallback>
      </mc:AlternateContent>
      <p:pic>
        <p:nvPicPr>
          <p:cNvPr id="9" name="图片 8"/>
          <p:cNvPicPr>
            <a:picLocks noChangeAspect="1"/>
          </p:cNvPicPr>
          <p:nvPr/>
        </p:nvPicPr>
        <p:blipFill>
          <a:blip r:embed="rId4"/>
          <a:stretch>
            <a:fillRect/>
          </a:stretch>
        </p:blipFill>
        <p:spPr>
          <a:xfrm>
            <a:off x="3275856" y="1995686"/>
            <a:ext cx="1514475" cy="592931"/>
          </a:xfrm>
          <a:prstGeom prst="rect">
            <a:avLst/>
          </a:prstGeom>
        </p:spPr>
      </p:pic>
    </p:spTree>
    <p:extLst>
      <p:ext uri="{BB962C8B-B14F-4D97-AF65-F5344CB8AC3E}">
        <p14:creationId xmlns:p14="http://schemas.microsoft.com/office/powerpoint/2010/main" val="24823331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611560" y="1851670"/>
            <a:ext cx="7772400" cy="1102519"/>
          </a:xfrm>
        </p:spPr>
        <p:txBody>
          <a:bodyPr>
            <a:normAutofit fontScale="90000"/>
          </a:bodyPr>
          <a:lstStyle/>
          <a:p>
            <a:r>
              <a:rPr lang="en-US" altLang="zh-CN" dirty="0">
                <a:latin typeface="华文细黑" panose="02010600040101010101" pitchFamily="2" charset="-122"/>
                <a:ea typeface="华文细黑" panose="02010600040101010101" pitchFamily="2" charset="-122"/>
              </a:rPr>
              <a:t>7. Progress in Few-Shot Learning</a:t>
            </a:r>
            <a:endParaRPr lang="zh-CN" altLang="en-US" dirty="0">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11583540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Progress in Few-Shot Learning</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ph idx="1"/>
          </p:nvPr>
        </p:nvSpPr>
        <p:spPr>
          <a:xfrm>
            <a:off x="457200" y="1187450"/>
            <a:ext cx="8229600" cy="3760564"/>
          </a:xfrm>
        </p:spPr>
        <p:txBody>
          <a:bodyPr>
            <a:noAutofit/>
          </a:bodyPr>
          <a:lstStyle/>
          <a:p>
            <a:pPr marL="0" indent="0">
              <a:buNone/>
            </a:pPr>
            <a:r>
              <a:rPr lang="en-US" altLang="zh-CN" sz="1600" dirty="0">
                <a:latin typeface="宋体" panose="02010600030101010101" pitchFamily="2" charset="-122"/>
                <a:sym typeface="+mn-ea"/>
              </a:rPr>
              <a:t>Accuracy for 5-way 1-shot classification task on </a:t>
            </a:r>
            <a:r>
              <a:rPr lang="en-US" altLang="zh-CN" sz="1600" dirty="0" err="1">
                <a:latin typeface="宋体" panose="02010600030101010101" pitchFamily="2" charset="-122"/>
                <a:sym typeface="+mn-ea"/>
              </a:rPr>
              <a:t>miniImageNet</a:t>
            </a:r>
            <a:r>
              <a:rPr lang="en-US" altLang="zh-CN" sz="1600" dirty="0">
                <a:latin typeface="宋体" panose="02010600030101010101" pitchFamily="2" charset="-122"/>
                <a:sym typeface="+mn-ea"/>
              </a:rPr>
              <a:t>.</a:t>
            </a:r>
          </a:p>
        </p:txBody>
      </p:sp>
      <p:pic>
        <p:nvPicPr>
          <p:cNvPr id="10" name="内容占位符 2"/>
          <p:cNvPicPr>
            <a:picLocks noChangeAspect="1"/>
          </p:cNvPicPr>
          <p:nvPr/>
        </p:nvPicPr>
        <p:blipFill>
          <a:blip r:embed="rId3"/>
          <a:stretch>
            <a:fillRect/>
          </a:stretch>
        </p:blipFill>
        <p:spPr>
          <a:xfrm>
            <a:off x="1054053" y="1635646"/>
            <a:ext cx="6707505" cy="3393758"/>
          </a:xfrm>
          <a:prstGeom prst="rect">
            <a:avLst/>
          </a:prstGeom>
        </p:spPr>
      </p:pic>
    </p:spTree>
    <p:extLst>
      <p:ext uri="{BB962C8B-B14F-4D97-AF65-F5344CB8AC3E}">
        <p14:creationId xmlns:p14="http://schemas.microsoft.com/office/powerpoint/2010/main" val="24936970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Conclusions</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ph idx="1"/>
          </p:nvPr>
        </p:nvSpPr>
        <p:spPr>
          <a:xfrm>
            <a:off x="457200" y="1187450"/>
            <a:ext cx="8229600" cy="3760564"/>
          </a:xfrm>
        </p:spPr>
        <p:txBody>
          <a:bodyPr>
            <a:noAutofit/>
          </a:bodyPr>
          <a:lstStyle/>
          <a:p>
            <a:pPr marL="0" indent="0">
              <a:buNone/>
            </a:pPr>
            <a:r>
              <a:rPr lang="en-US" altLang="zh-CN" sz="1600" dirty="0">
                <a:latin typeface="宋体" panose="02010600030101010101" pitchFamily="2" charset="-122"/>
                <a:sym typeface="+mn-ea"/>
              </a:rPr>
              <a:t>Few-Shot Learning (</a:t>
            </a:r>
            <a:r>
              <a:rPr lang="en-US" altLang="zh-CN" sz="1600" dirty="0" err="1">
                <a:latin typeface="宋体" panose="02010600030101010101" pitchFamily="2" charset="-122"/>
                <a:sym typeface="+mn-ea"/>
              </a:rPr>
              <a:t>FSL</a:t>
            </a:r>
            <a:r>
              <a:rPr lang="en-US" altLang="zh-CN" sz="1600" dirty="0">
                <a:latin typeface="宋体" panose="02010600030101010101" pitchFamily="2" charset="-122"/>
                <a:sym typeface="+mn-ea"/>
              </a:rPr>
              <a:t>) targets at bridging the gap between AI and human learning. It can learn new tasks containing only a few examples with supervised information by incorporating prior knowledge. </a:t>
            </a:r>
            <a:r>
              <a:rPr lang="en-US" altLang="zh-CN" sz="1600" dirty="0" err="1">
                <a:latin typeface="宋体" panose="02010600030101010101" pitchFamily="2" charset="-122"/>
                <a:sym typeface="+mn-ea"/>
              </a:rPr>
              <a:t>FSL</a:t>
            </a:r>
            <a:r>
              <a:rPr lang="en-US" altLang="zh-CN" sz="1600" dirty="0">
                <a:latin typeface="宋体" panose="02010600030101010101" pitchFamily="2" charset="-122"/>
                <a:sym typeface="+mn-ea"/>
              </a:rPr>
              <a:t> acts as a test-bed for AI, makes the learning of rare cases possible, or helps to relieve the burden of collecting large-scale supervised date in industrial applications.</a:t>
            </a:r>
          </a:p>
          <a:p>
            <a:pPr marL="0" indent="0">
              <a:buNone/>
            </a:pPr>
            <a:endParaRPr lang="en-US" altLang="zh-CN" sz="1600" dirty="0">
              <a:latin typeface="宋体" panose="02010600030101010101" pitchFamily="2" charset="-122"/>
              <a:sym typeface="+mn-ea"/>
            </a:endParaRPr>
          </a:p>
          <a:p>
            <a:pPr marL="0" indent="0">
              <a:buNone/>
            </a:pPr>
            <a:r>
              <a:rPr lang="en-US" altLang="zh-CN" sz="1600" dirty="0">
                <a:latin typeface="宋体" panose="02010600030101010101" pitchFamily="2" charset="-122"/>
                <a:sym typeface="+mn-ea"/>
              </a:rPr>
              <a:t>Though recent years have witnessed considerable progress of </a:t>
            </a:r>
            <a:r>
              <a:rPr lang="en-US" altLang="zh-CN" sz="1600" dirty="0" err="1">
                <a:latin typeface="宋体" panose="02010600030101010101" pitchFamily="2" charset="-122"/>
                <a:sym typeface="+mn-ea"/>
              </a:rPr>
              <a:t>FSL</a:t>
            </a:r>
            <a:r>
              <a:rPr lang="en-US" altLang="zh-CN" sz="1600" dirty="0">
                <a:latin typeface="宋体" panose="02010600030101010101" pitchFamily="2" charset="-122"/>
                <a:sym typeface="+mn-ea"/>
              </a:rPr>
              <a:t> in both methodology and applications, challenges still exist due to the intrinsic difficulty from sparse samples. In this section, we suggest four future directions of </a:t>
            </a:r>
            <a:r>
              <a:rPr lang="en-US" altLang="zh-CN" sz="1600" dirty="0" err="1">
                <a:latin typeface="宋体" panose="02010600030101010101" pitchFamily="2" charset="-122"/>
                <a:sym typeface="+mn-ea"/>
              </a:rPr>
              <a:t>FSL</a:t>
            </a:r>
            <a:r>
              <a:rPr lang="en-US" altLang="zh-CN" sz="1600" dirty="0">
                <a:latin typeface="宋体" panose="02010600030101010101" pitchFamily="2" charset="-122"/>
                <a:sym typeface="+mn-ea"/>
              </a:rPr>
              <a:t>.</a:t>
            </a:r>
          </a:p>
        </p:txBody>
      </p:sp>
    </p:spTree>
    <p:extLst>
      <p:ext uri="{BB962C8B-B14F-4D97-AF65-F5344CB8AC3E}">
        <p14:creationId xmlns:p14="http://schemas.microsoft.com/office/powerpoint/2010/main" val="7463336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Future Directions</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ph idx="1"/>
          </p:nvPr>
        </p:nvSpPr>
        <p:spPr>
          <a:xfrm>
            <a:off x="457200" y="1187450"/>
            <a:ext cx="8229600" cy="3760564"/>
          </a:xfrm>
        </p:spPr>
        <p:txBody>
          <a:bodyPr>
            <a:noAutofit/>
          </a:bodyPr>
          <a:lstStyle/>
          <a:p>
            <a:pPr marL="0" indent="0">
              <a:buNone/>
            </a:pPr>
            <a:r>
              <a:rPr lang="en-US" altLang="zh-CN" sz="1600" dirty="0">
                <a:latin typeface="宋体" panose="02010600030101010101" pitchFamily="2" charset="-122"/>
                <a:sym typeface="+mn-ea"/>
              </a:rPr>
              <a:t>1. Most of the current </a:t>
            </a:r>
            <a:r>
              <a:rPr lang="en-US" altLang="zh-CN" sz="1600" dirty="0" err="1">
                <a:latin typeface="宋体" panose="02010600030101010101" pitchFamily="2" charset="-122"/>
                <a:sym typeface="+mn-ea"/>
              </a:rPr>
              <a:t>FSL</a:t>
            </a:r>
            <a:r>
              <a:rPr lang="en-US" altLang="zh-CN" sz="1600" dirty="0">
                <a:latin typeface="宋体" panose="02010600030101010101" pitchFamily="2" charset="-122"/>
                <a:sym typeface="+mn-ea"/>
              </a:rPr>
              <a:t> studies are based on an ideal data hypothesis, but it is hard to hold true for all practical scenes. In many realistic applications, one may be faced with uncertain disturbances that destroy the ideal setting of </a:t>
            </a:r>
            <a:r>
              <a:rPr lang="en-US" altLang="zh-CN" sz="1600" dirty="0" err="1">
                <a:latin typeface="宋体" panose="02010600030101010101" pitchFamily="2" charset="-122"/>
                <a:sym typeface="+mn-ea"/>
              </a:rPr>
              <a:t>FSL</a:t>
            </a:r>
            <a:r>
              <a:rPr lang="en-US" altLang="zh-CN" sz="1600" dirty="0">
                <a:latin typeface="宋体" panose="02010600030101010101" pitchFamily="2" charset="-122"/>
                <a:sym typeface="+mn-ea"/>
              </a:rPr>
              <a:t>. Therefore, </a:t>
            </a:r>
            <a:r>
              <a:rPr lang="en-US" altLang="zh-CN" sz="1600" dirty="0">
                <a:solidFill>
                  <a:srgbClr val="FF0000"/>
                </a:solidFill>
                <a:latin typeface="宋体" panose="02010600030101010101" pitchFamily="2" charset="-122"/>
                <a:sym typeface="+mn-ea"/>
              </a:rPr>
              <a:t>improving the robustness of </a:t>
            </a:r>
            <a:r>
              <a:rPr lang="en-US" altLang="zh-CN" sz="1600" dirty="0" err="1">
                <a:solidFill>
                  <a:srgbClr val="FF0000"/>
                </a:solidFill>
                <a:latin typeface="宋体" panose="02010600030101010101" pitchFamily="2" charset="-122"/>
                <a:sym typeface="+mn-ea"/>
              </a:rPr>
              <a:t>FSL</a:t>
            </a:r>
            <a:r>
              <a:rPr lang="en-US" altLang="zh-CN" sz="1600" dirty="0">
                <a:solidFill>
                  <a:srgbClr val="FF0000"/>
                </a:solidFill>
                <a:latin typeface="宋体" panose="02010600030101010101" pitchFamily="2" charset="-122"/>
                <a:sym typeface="+mn-ea"/>
              </a:rPr>
              <a:t> models </a:t>
            </a:r>
            <a:r>
              <a:rPr lang="en-US" altLang="zh-CN" sz="1600" dirty="0">
                <a:latin typeface="宋体" panose="02010600030101010101" pitchFamily="2" charset="-122"/>
                <a:sym typeface="+mn-ea"/>
              </a:rPr>
              <a:t>against various potential disturbance factors is substantially meaningful.</a:t>
            </a:r>
          </a:p>
          <a:p>
            <a:pPr marL="0" indent="0">
              <a:buNone/>
            </a:pPr>
            <a:r>
              <a:rPr lang="en-US" altLang="zh-CN" sz="1600" dirty="0">
                <a:latin typeface="宋体" panose="02010600030101010101" pitchFamily="2" charset="-122"/>
                <a:sym typeface="+mn-ea"/>
              </a:rPr>
              <a:t>2. For now, most of </a:t>
            </a:r>
            <a:r>
              <a:rPr lang="en-US" altLang="zh-CN" sz="1600" dirty="0" err="1">
                <a:latin typeface="宋体" panose="02010600030101010101" pitchFamily="2" charset="-122"/>
                <a:sym typeface="+mn-ea"/>
              </a:rPr>
              <a:t>FSL</a:t>
            </a:r>
            <a:r>
              <a:rPr lang="en-US" altLang="zh-CN" sz="1600" dirty="0">
                <a:latin typeface="宋体" panose="02010600030101010101" pitchFamily="2" charset="-122"/>
                <a:sym typeface="+mn-ea"/>
              </a:rPr>
              <a:t> approaches are excessively designed for the specific benchmark tasks and datasets, weakening their applicability to </a:t>
            </a:r>
            <a:r>
              <a:rPr lang="en-US" altLang="zh-CN" sz="1600" dirty="0">
                <a:solidFill>
                  <a:srgbClr val="FF0000"/>
                </a:solidFill>
                <a:latin typeface="宋体" panose="02010600030101010101" pitchFamily="2" charset="-122"/>
                <a:sym typeface="+mn-ea"/>
              </a:rPr>
              <a:t>other more general tasks</a:t>
            </a:r>
            <a:r>
              <a:rPr lang="en-US" altLang="zh-CN" sz="1600" dirty="0">
                <a:latin typeface="宋体" panose="02010600030101010101" pitchFamily="2" charset="-122"/>
                <a:sym typeface="+mn-ea"/>
              </a:rPr>
              <a:t>. An ideal </a:t>
            </a:r>
            <a:r>
              <a:rPr lang="en-US" altLang="zh-CN" sz="1600" dirty="0" err="1">
                <a:latin typeface="宋体" panose="02010600030101010101" pitchFamily="2" charset="-122"/>
                <a:sym typeface="+mn-ea"/>
              </a:rPr>
              <a:t>FSL</a:t>
            </a:r>
            <a:r>
              <a:rPr lang="en-US" altLang="zh-CN" sz="1600" dirty="0">
                <a:latin typeface="宋体" panose="02010600030101010101" pitchFamily="2" charset="-122"/>
                <a:sym typeface="+mn-ea"/>
              </a:rPr>
              <a:t> framework should be able to deal with various learning tasks with different data complexity and diverse data forms.</a:t>
            </a:r>
          </a:p>
          <a:p>
            <a:pPr marL="0" indent="0">
              <a:buNone/>
            </a:pPr>
            <a:r>
              <a:rPr lang="en-US" altLang="zh-CN" sz="1600" dirty="0">
                <a:latin typeface="宋体" panose="02010600030101010101" pitchFamily="2" charset="-122"/>
                <a:sym typeface="+mn-ea"/>
              </a:rPr>
              <a:t>3. The surge and success of </a:t>
            </a:r>
            <a:r>
              <a:rPr lang="en-US" altLang="zh-CN" sz="1600" dirty="0" err="1">
                <a:latin typeface="宋体" panose="02010600030101010101" pitchFamily="2" charset="-122"/>
                <a:sym typeface="+mn-ea"/>
              </a:rPr>
              <a:t>FSL</a:t>
            </a:r>
            <a:r>
              <a:rPr lang="en-US" altLang="zh-CN" sz="1600" dirty="0">
                <a:latin typeface="宋体" panose="02010600030101010101" pitchFamily="2" charset="-122"/>
                <a:sym typeface="+mn-ea"/>
              </a:rPr>
              <a:t> in recent years mainly lie in deep learning technology, which is often criticized for its lack of interpretability. </a:t>
            </a:r>
            <a:r>
              <a:rPr lang="en-US" altLang="zh-CN" sz="1600" dirty="0">
                <a:solidFill>
                  <a:srgbClr val="FF0000"/>
                </a:solidFill>
                <a:latin typeface="宋体" panose="02010600030101010101" pitchFamily="2" charset="-122"/>
                <a:sym typeface="+mn-ea"/>
              </a:rPr>
              <a:t>Model interpretability</a:t>
            </a:r>
            <a:r>
              <a:rPr lang="en-US" altLang="zh-CN" sz="1600" dirty="0">
                <a:latin typeface="宋体" panose="02010600030101010101" pitchFamily="2" charset="-122"/>
                <a:sym typeface="+mn-ea"/>
              </a:rPr>
              <a:t> is a key issue for deep learning. Therefore, how to capitalize on the fusion of external prior knowledge and internal data knowledge to enhance the interpretability of </a:t>
            </a:r>
            <a:r>
              <a:rPr lang="en-US" altLang="zh-CN" sz="1600" dirty="0" err="1">
                <a:latin typeface="宋体" panose="02010600030101010101" pitchFamily="2" charset="-122"/>
                <a:sym typeface="+mn-ea"/>
              </a:rPr>
              <a:t>FSL</a:t>
            </a:r>
            <a:r>
              <a:rPr lang="en-US" altLang="zh-CN" sz="1600" dirty="0">
                <a:latin typeface="宋体" panose="02010600030101010101" pitchFamily="2" charset="-122"/>
                <a:sym typeface="+mn-ea"/>
              </a:rPr>
              <a:t> models could be a future research direction.</a:t>
            </a:r>
          </a:p>
        </p:txBody>
      </p:sp>
    </p:spTree>
    <p:extLst>
      <p:ext uri="{BB962C8B-B14F-4D97-AF65-F5344CB8AC3E}">
        <p14:creationId xmlns:p14="http://schemas.microsoft.com/office/powerpoint/2010/main" val="25833382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References</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 name="内容占位符 2"/>
          <p:cNvSpPr>
            <a:spLocks noGrp="1"/>
          </p:cNvSpPr>
          <p:nvPr>
            <p:ph idx="1"/>
          </p:nvPr>
        </p:nvSpPr>
        <p:spPr>
          <a:xfrm>
            <a:off x="457200" y="1187450"/>
            <a:ext cx="8229600" cy="3760564"/>
          </a:xfrm>
        </p:spPr>
        <p:txBody>
          <a:bodyPr>
            <a:noAutofit/>
          </a:bodyPr>
          <a:lstStyle/>
          <a:p>
            <a:pPr marL="0" indent="0">
              <a:buNone/>
            </a:pPr>
            <a:r>
              <a:rPr lang="en-US" altLang="zh-CN" sz="1200" dirty="0"/>
              <a:t>Wang, </a:t>
            </a:r>
            <a:r>
              <a:rPr lang="en-US" altLang="zh-CN" sz="1200" dirty="0" err="1"/>
              <a:t>Yaqing</a:t>
            </a:r>
            <a:r>
              <a:rPr lang="en-US" altLang="zh-CN" sz="1200" dirty="0"/>
              <a:t>, et al. "Generalizing from a few examples: A survey on few-shot learning." </a:t>
            </a:r>
            <a:r>
              <a:rPr lang="en-US" altLang="zh-CN" sz="1200" i="1" dirty="0"/>
              <a:t>ACM computing surveys (</a:t>
            </a:r>
            <a:r>
              <a:rPr lang="en-US" altLang="zh-CN" sz="1200" i="1" dirty="0" err="1"/>
              <a:t>csur</a:t>
            </a:r>
            <a:r>
              <a:rPr lang="en-US" altLang="zh-CN" sz="1200" i="1" dirty="0"/>
              <a:t>)</a:t>
            </a:r>
            <a:r>
              <a:rPr lang="en-US" altLang="zh-CN" sz="1200" dirty="0"/>
              <a:t> 53.3 (2020): 1-34.</a:t>
            </a:r>
          </a:p>
          <a:p>
            <a:pPr marL="0" indent="0">
              <a:buNone/>
            </a:pPr>
            <a:r>
              <a:rPr lang="en-US" altLang="zh-CN" sz="1200" dirty="0"/>
              <a:t>Lu, Jiang, et al. "Learning from very few samples: A survey." </a:t>
            </a:r>
            <a:r>
              <a:rPr lang="en-US" altLang="zh-CN" sz="1200" i="1" dirty="0" err="1"/>
              <a:t>arXiv</a:t>
            </a:r>
            <a:r>
              <a:rPr lang="en-US" altLang="zh-CN" sz="1200" i="1" dirty="0"/>
              <a:t> preprint arXiv:2009.02653</a:t>
            </a:r>
            <a:r>
              <a:rPr lang="en-US" altLang="zh-CN" sz="1200" dirty="0"/>
              <a:t> (2020).</a:t>
            </a:r>
          </a:p>
          <a:p>
            <a:pPr marL="0" indent="0">
              <a:buNone/>
            </a:pPr>
            <a:r>
              <a:rPr lang="en-US" altLang="zh-CN" sz="1200" dirty="0" err="1"/>
              <a:t>Parnami</a:t>
            </a:r>
            <a:r>
              <a:rPr lang="en-US" altLang="zh-CN" sz="1200" dirty="0"/>
              <a:t>, </a:t>
            </a:r>
            <a:r>
              <a:rPr lang="en-US" altLang="zh-CN" sz="1200" dirty="0" err="1"/>
              <a:t>Archit</a:t>
            </a:r>
            <a:r>
              <a:rPr lang="en-US" altLang="zh-CN" sz="1200" dirty="0"/>
              <a:t>, and </a:t>
            </a:r>
            <a:r>
              <a:rPr lang="en-US" altLang="zh-CN" sz="1200" dirty="0" err="1"/>
              <a:t>Minwoo</a:t>
            </a:r>
            <a:r>
              <a:rPr lang="en-US" altLang="zh-CN" sz="1200" dirty="0"/>
              <a:t> Lee. "Learning from Few Examples: A Summary of Approaches to Few-Shot Learning." </a:t>
            </a:r>
            <a:r>
              <a:rPr lang="en-US" altLang="zh-CN" sz="1200" i="1" dirty="0" err="1"/>
              <a:t>arXiv</a:t>
            </a:r>
            <a:r>
              <a:rPr lang="en-US" altLang="zh-CN" sz="1200" i="1" dirty="0"/>
              <a:t> preprint arXiv:2203.04291</a:t>
            </a:r>
            <a:r>
              <a:rPr lang="en-US" altLang="zh-CN" sz="1200" dirty="0"/>
              <a:t> (2022).</a:t>
            </a:r>
          </a:p>
          <a:p>
            <a:pPr marL="0" indent="0">
              <a:buNone/>
            </a:pPr>
            <a:r>
              <a:rPr lang="en-US" altLang="zh-CN" sz="1200" dirty="0"/>
              <a:t>Snell, Jake, Kevin </a:t>
            </a:r>
            <a:r>
              <a:rPr lang="en-US" altLang="zh-CN" sz="1200" dirty="0" err="1"/>
              <a:t>Swersky</a:t>
            </a:r>
            <a:r>
              <a:rPr lang="en-US" altLang="zh-CN" sz="1200" dirty="0"/>
              <a:t>, and Richard </a:t>
            </a:r>
            <a:r>
              <a:rPr lang="en-US" altLang="zh-CN" sz="1200" dirty="0" err="1"/>
              <a:t>Zemel</a:t>
            </a:r>
            <a:r>
              <a:rPr lang="en-US" altLang="zh-CN" sz="1200" dirty="0"/>
              <a:t>. "Prototypical networks for few-shot learning." </a:t>
            </a:r>
            <a:r>
              <a:rPr lang="en-US" altLang="zh-CN" sz="1200" i="1" dirty="0"/>
              <a:t>Advances in neural information processing systems</a:t>
            </a:r>
            <a:r>
              <a:rPr lang="en-US" altLang="zh-CN" sz="1200" dirty="0"/>
              <a:t> 30 (2017).</a:t>
            </a:r>
          </a:p>
          <a:p>
            <a:pPr marL="0" indent="0">
              <a:buNone/>
            </a:pPr>
            <a:r>
              <a:rPr lang="en-US" altLang="zh-CN" sz="1200" dirty="0"/>
              <a:t>Boney, </a:t>
            </a:r>
            <a:r>
              <a:rPr lang="en-US" altLang="zh-CN" sz="1200" dirty="0" err="1"/>
              <a:t>Rinu</a:t>
            </a:r>
            <a:r>
              <a:rPr lang="en-US" altLang="zh-CN" sz="1200" dirty="0"/>
              <a:t>, and Alexander </a:t>
            </a:r>
            <a:r>
              <a:rPr lang="en-US" altLang="zh-CN" sz="1200" dirty="0" err="1"/>
              <a:t>Ilin</a:t>
            </a:r>
            <a:r>
              <a:rPr lang="en-US" altLang="zh-CN" sz="1200" dirty="0"/>
              <a:t>. "Semi-supervised few-shot learning with prototypical networks." </a:t>
            </a:r>
            <a:r>
              <a:rPr lang="en-US" altLang="zh-CN" sz="1200" i="1" dirty="0" err="1"/>
              <a:t>CoRR</a:t>
            </a:r>
            <a:r>
              <a:rPr lang="en-US" altLang="zh-CN" sz="1200" i="1" dirty="0"/>
              <a:t> abs/1711.10856</a:t>
            </a:r>
            <a:r>
              <a:rPr lang="en-US" altLang="zh-CN" sz="1200" dirty="0"/>
              <a:t> (2017).</a:t>
            </a:r>
          </a:p>
          <a:p>
            <a:pPr marL="0" indent="0">
              <a:buNone/>
            </a:pPr>
            <a:r>
              <a:rPr lang="en-US" altLang="zh-CN" sz="1200" dirty="0"/>
              <a:t>Finn, Chelsea, Pieter </a:t>
            </a:r>
            <a:r>
              <a:rPr lang="en-US" altLang="zh-CN" sz="1200" dirty="0" err="1"/>
              <a:t>Abbeel</a:t>
            </a:r>
            <a:r>
              <a:rPr lang="en-US" altLang="zh-CN" sz="1200" dirty="0"/>
              <a:t>, and Sergey Levine. "Model-agnostic meta-learning for fast adaptation of deep networks." </a:t>
            </a:r>
            <a:r>
              <a:rPr lang="en-US" altLang="zh-CN" sz="1200" i="1" dirty="0"/>
              <a:t>International conference on machine learning</a:t>
            </a:r>
            <a:r>
              <a:rPr lang="en-US" altLang="zh-CN" sz="1200" dirty="0"/>
              <a:t>. </a:t>
            </a:r>
            <a:r>
              <a:rPr lang="en-US" altLang="zh-CN" sz="1200" dirty="0" err="1"/>
              <a:t>PMLR</a:t>
            </a:r>
            <a:r>
              <a:rPr lang="en-US" altLang="zh-CN" sz="1200" dirty="0"/>
              <a:t>, 2017.</a:t>
            </a:r>
          </a:p>
          <a:p>
            <a:pPr marL="0" indent="0">
              <a:buNone/>
            </a:pPr>
            <a:r>
              <a:rPr lang="en-US" altLang="zh-CN" sz="1200" dirty="0" err="1"/>
              <a:t>Kruspe</a:t>
            </a:r>
            <a:r>
              <a:rPr lang="en-US" altLang="zh-CN" sz="1200" dirty="0"/>
              <a:t>, Anna. "One-way prototypical networks." </a:t>
            </a:r>
            <a:r>
              <a:rPr lang="en-US" altLang="zh-CN" sz="1200" i="1" dirty="0" err="1"/>
              <a:t>arXiv</a:t>
            </a:r>
            <a:r>
              <a:rPr lang="en-US" altLang="zh-CN" sz="1200" i="1" dirty="0"/>
              <a:t> preprint arXiv:1906.00820</a:t>
            </a:r>
            <a:r>
              <a:rPr lang="en-US" altLang="zh-CN" sz="1200" dirty="0"/>
              <a:t> (2019).</a:t>
            </a:r>
          </a:p>
          <a:p>
            <a:pPr marL="0" indent="0">
              <a:buNone/>
            </a:pPr>
            <a:r>
              <a:rPr lang="en-US" altLang="zh-CN" sz="1200" dirty="0" err="1"/>
              <a:t>Dahia</a:t>
            </a:r>
            <a:r>
              <a:rPr lang="en-US" altLang="zh-CN" sz="1200" dirty="0"/>
              <a:t>, Gabriel, and </a:t>
            </a:r>
            <a:r>
              <a:rPr lang="en-US" altLang="zh-CN" sz="1200" dirty="0" err="1"/>
              <a:t>Maurício</a:t>
            </a:r>
            <a:r>
              <a:rPr lang="en-US" altLang="zh-CN" sz="1200" dirty="0"/>
              <a:t> Pamplona Segundo. "Meta learning for few-shot one-class classification." </a:t>
            </a:r>
            <a:r>
              <a:rPr lang="en-US" altLang="zh-CN" sz="1200" i="1" dirty="0"/>
              <a:t>AI</a:t>
            </a:r>
            <a:r>
              <a:rPr lang="en-US" altLang="zh-CN" sz="1200" dirty="0"/>
              <a:t> 2.2 (2021): 195-208.</a:t>
            </a:r>
          </a:p>
          <a:p>
            <a:pPr marL="0" indent="0">
              <a:buNone/>
            </a:pPr>
            <a:r>
              <a:rPr lang="en-US" altLang="zh-CN" sz="1200" dirty="0"/>
              <a:t>Liu, </a:t>
            </a:r>
            <a:r>
              <a:rPr lang="en-US" altLang="zh-CN" sz="1200" dirty="0" err="1"/>
              <a:t>Yanbin</a:t>
            </a:r>
            <a:r>
              <a:rPr lang="en-US" altLang="zh-CN" sz="1200" dirty="0"/>
              <a:t>, et al. "Learning to propagate labels: </a:t>
            </a:r>
            <a:r>
              <a:rPr lang="en-US" altLang="zh-CN" sz="1200" dirty="0" err="1"/>
              <a:t>Transductive</a:t>
            </a:r>
            <a:r>
              <a:rPr lang="en-US" altLang="zh-CN" sz="1200" dirty="0"/>
              <a:t> propagation network for few-shot learning." </a:t>
            </a:r>
            <a:r>
              <a:rPr lang="en-US" altLang="zh-CN" sz="1200" i="1" dirty="0" err="1"/>
              <a:t>arXiv</a:t>
            </a:r>
            <a:r>
              <a:rPr lang="en-US" altLang="zh-CN" sz="1200" i="1" dirty="0"/>
              <a:t> preprint arXiv:1805.10002</a:t>
            </a:r>
            <a:r>
              <a:rPr lang="en-US" altLang="zh-CN" sz="1200" dirty="0"/>
              <a:t> (2018).</a:t>
            </a:r>
            <a:endParaRPr lang="en-US" altLang="zh-CN" sz="1200" dirty="0">
              <a:latin typeface="宋体" panose="02010600030101010101" pitchFamily="2" charset="-122"/>
              <a:sym typeface="+mn-ea"/>
            </a:endParaRPr>
          </a:p>
        </p:txBody>
      </p:sp>
    </p:spTree>
    <p:extLst>
      <p:ext uri="{BB962C8B-B14F-4D97-AF65-F5344CB8AC3E}">
        <p14:creationId xmlns:p14="http://schemas.microsoft.com/office/powerpoint/2010/main" val="1974130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rPr>
              <a:t>Formal definition on </a:t>
            </a:r>
            <a:r>
              <a:rPr lang="en-US" altLang="zh-CN" sz="2000" dirty="0" err="1">
                <a:latin typeface="华文细黑" panose="02010600040101010101" pitchFamily="2" charset="-122"/>
                <a:ea typeface="华文细黑" panose="02010600040101010101" pitchFamily="2" charset="-122"/>
              </a:rPr>
              <a:t>FSL</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内容占位符 2"/>
              <p:cNvSpPr>
                <a:spLocks noGrp="1"/>
              </p:cNvSpPr>
              <p:nvPr>
                <p:ph idx="1"/>
              </p:nvPr>
            </p:nvSpPr>
            <p:spPr>
              <a:xfrm>
                <a:off x="395536" y="1275606"/>
                <a:ext cx="8229600" cy="3328516"/>
              </a:xfrm>
            </p:spPr>
            <p:txBody>
              <a:bodyPr>
                <a:normAutofit/>
              </a:bodyPr>
              <a:lstStyle/>
              <a:p>
                <a:pPr marL="0" indent="0">
                  <a:buNone/>
                </a:pPr>
                <a:r>
                  <a:rPr lang="en-US" altLang="zh-CN" sz="1600" dirty="0">
                    <a:solidFill>
                      <a:srgbClr val="FF0000"/>
                    </a:solidFill>
                    <a:latin typeface="宋体" panose="02010600030101010101" pitchFamily="2" charset="-122"/>
                    <a:sym typeface="+mn-ea"/>
                  </a:rPr>
                  <a:t>Few-shot classification </a:t>
                </a:r>
                <a:r>
                  <a:rPr lang="en-US" altLang="zh-CN" sz="1600" dirty="0">
                    <a:latin typeface="宋体" panose="02010600030101010101" pitchFamily="2" charset="-122"/>
                    <a:sym typeface="+mn-ea"/>
                  </a:rPr>
                  <a:t>learns classifiers given only a few labeled examples of each class. Few-shot classification learns a classifier </a:t>
                </a:r>
                <a14:m>
                  <m:oMath xmlns:m="http://schemas.openxmlformats.org/officeDocument/2006/math">
                    <m:r>
                      <a:rPr lang="zh-CN" altLang="en-US" sz="1600" i="1">
                        <a:latin typeface="Cambria Math" panose="02040503050406030204" pitchFamily="18" charset="0"/>
                      </a:rPr>
                      <m:t>h</m:t>
                    </m:r>
                  </m:oMath>
                </a14:m>
                <a:r>
                  <a:rPr lang="en-US" altLang="zh-CN" sz="1600" dirty="0">
                    <a:latin typeface="宋体" panose="02010600030101010101" pitchFamily="2" charset="-122"/>
                    <a:sym typeface="+mn-ea"/>
                  </a:rPr>
                  <a:t> which predicts label </a:t>
                </a:r>
                <a14:m>
                  <m:oMath xmlns:m="http://schemas.openxmlformats.org/officeDocument/2006/math">
                    <m:sSub>
                      <m:sSubPr>
                        <m:ctrlPr>
                          <a:rPr lang="zh-CN" altLang="en-US" sz="1600" i="1">
                            <a:latin typeface="Cambria Math" panose="02040503050406030204" pitchFamily="18" charset="0"/>
                          </a:rPr>
                        </m:ctrlPr>
                      </m:sSubPr>
                      <m:e>
                        <m:r>
                          <a:rPr lang="en-US" altLang="zh-CN" sz="1600" b="0" i="1" smtClean="0">
                            <a:latin typeface="Cambria Math" panose="02040503050406030204" pitchFamily="18" charset="0"/>
                          </a:rPr>
                          <m:t>𝑦</m:t>
                        </m:r>
                      </m:e>
                      <m:sub>
                        <m:r>
                          <a:rPr lang="zh-CN" altLang="en-US" sz="1600" i="1">
                            <a:latin typeface="Cambria Math" panose="02040503050406030204" pitchFamily="18" charset="0"/>
                          </a:rPr>
                          <m:t>𝑖</m:t>
                        </m:r>
                      </m:sub>
                    </m:sSub>
                    <m:r>
                      <a:rPr lang="zh-CN" altLang="en-US" sz="1600" i="1">
                        <a:latin typeface="Cambria Math" panose="02040503050406030204" pitchFamily="18" charset="0"/>
                      </a:rPr>
                      <m:t> </m:t>
                    </m:r>
                  </m:oMath>
                </a14:m>
                <a:r>
                  <a:rPr lang="en-US" altLang="zh-CN" sz="1600" dirty="0">
                    <a:latin typeface="宋体" panose="02010600030101010101" pitchFamily="2" charset="-122"/>
                    <a:sym typeface="+mn-ea"/>
                  </a:rPr>
                  <a:t>for each input </a:t>
                </a:r>
                <a14:m>
                  <m:oMath xmlns:m="http://schemas.openxmlformats.org/officeDocument/2006/math">
                    <m:sSub>
                      <m:sSubPr>
                        <m:ctrlPr>
                          <a:rPr lang="zh-CN" altLang="en-US" sz="1600" i="1">
                            <a:latin typeface="Cambria Math" panose="02040503050406030204" pitchFamily="18" charset="0"/>
                          </a:rPr>
                        </m:ctrlPr>
                      </m:sSubPr>
                      <m:e>
                        <m:r>
                          <a:rPr lang="zh-CN" altLang="en-US" sz="1600" i="1">
                            <a:latin typeface="Cambria Math" panose="02040503050406030204" pitchFamily="18" charset="0"/>
                          </a:rPr>
                          <m:t>𝑥</m:t>
                        </m:r>
                      </m:e>
                      <m:sub>
                        <m:r>
                          <a:rPr lang="zh-CN" altLang="en-US" sz="1600" i="1">
                            <a:latin typeface="Cambria Math" panose="02040503050406030204" pitchFamily="18" charset="0"/>
                          </a:rPr>
                          <m:t>𝑖</m:t>
                        </m:r>
                      </m:sub>
                    </m:sSub>
                  </m:oMath>
                </a14:m>
                <a:r>
                  <a:rPr lang="en-US" altLang="zh-CN" sz="1600" dirty="0">
                    <a:latin typeface="宋体" panose="02010600030101010101" pitchFamily="2" charset="-122"/>
                    <a:sym typeface="+mn-ea"/>
                  </a:rPr>
                  <a:t>. Usually, one considers the N-way K-shot classification, in which </a:t>
                </a:r>
                <a14:m>
                  <m:oMath xmlns:m="http://schemas.openxmlformats.org/officeDocument/2006/math">
                    <m:sSub>
                      <m:sSubPr>
                        <m:ctrlPr>
                          <a:rPr lang="zh-CN" altLang="en-US" sz="1600" i="1">
                            <a:latin typeface="Cambria Math" panose="02040503050406030204" pitchFamily="18" charset="0"/>
                          </a:rPr>
                        </m:ctrlPr>
                      </m:sSubPr>
                      <m:e>
                        <m:r>
                          <a:rPr lang="en-US" altLang="zh-CN" sz="1600" b="0" i="1" smtClean="0">
                            <a:latin typeface="Cambria Math" panose="02040503050406030204" pitchFamily="18" charset="0"/>
                          </a:rPr>
                          <m:t>𝐷</m:t>
                        </m:r>
                      </m:e>
                      <m:sub>
                        <m:r>
                          <a:rPr lang="en-US" altLang="zh-CN" sz="1600" b="0" i="1" smtClean="0">
                            <a:latin typeface="Cambria Math" panose="02040503050406030204" pitchFamily="18" charset="0"/>
                          </a:rPr>
                          <m:t>𝑡𝑟𝑎𝑖𝑛</m:t>
                        </m:r>
                      </m:sub>
                    </m:sSub>
                    <m:r>
                      <a:rPr lang="zh-CN" altLang="en-US" sz="1600" i="1">
                        <a:latin typeface="Cambria Math" panose="02040503050406030204" pitchFamily="18" charset="0"/>
                      </a:rPr>
                      <m:t> </m:t>
                    </m:r>
                  </m:oMath>
                </a14:m>
                <a:r>
                  <a:rPr lang="en-US" altLang="zh-CN" sz="1600" dirty="0">
                    <a:latin typeface="宋体" panose="02010600030101010101" pitchFamily="2" charset="-122"/>
                    <a:sym typeface="+mn-ea"/>
                  </a:rPr>
                  <a:t> contains </a:t>
                </a:r>
                <a14:m>
                  <m:oMath xmlns:m="http://schemas.openxmlformats.org/officeDocument/2006/math">
                    <m:r>
                      <a:rPr lang="en-US" altLang="zh-CN" sz="1600" b="0" i="1" smtClean="0">
                        <a:latin typeface="Cambria Math" panose="02040503050406030204" pitchFamily="18" charset="0"/>
                      </a:rPr>
                      <m:t>𝐼</m:t>
                    </m:r>
                    <m:r>
                      <a:rPr lang="en-US" altLang="zh-CN" sz="1600" b="0" i="1" smtClean="0">
                        <a:latin typeface="Cambria Math" panose="02040503050406030204" pitchFamily="18" charset="0"/>
                      </a:rPr>
                      <m:t>=</m:t>
                    </m:r>
                    <m:r>
                      <m:rPr>
                        <m:nor/>
                      </m:rPr>
                      <a:rPr lang="en-US" altLang="zh-CN" sz="1600" b="0" i="1" smtClean="0">
                        <a:latin typeface="Cambria Math" panose="02040503050406030204" pitchFamily="18" charset="0"/>
                      </a:rPr>
                      <m:t>K</m:t>
                    </m:r>
                    <m:r>
                      <m:rPr>
                        <m:nor/>
                      </m:rPr>
                      <a:rPr lang="en-US" altLang="zh-CN" sz="1600" i="1" dirty="0">
                        <a:latin typeface="宋体" panose="02010600030101010101" pitchFamily="2" charset="-122"/>
                        <a:sym typeface="+mn-ea"/>
                      </a:rPr>
                      <m:t>×</m:t>
                    </m:r>
                    <m:r>
                      <m:rPr>
                        <m:nor/>
                      </m:rPr>
                      <a:rPr lang="en-US" altLang="zh-CN" sz="1600" b="0" i="1" smtClean="0">
                        <a:latin typeface="Cambria Math" panose="02040503050406030204" pitchFamily="18" charset="0"/>
                      </a:rPr>
                      <m:t>N</m:t>
                    </m:r>
                  </m:oMath>
                </a14:m>
                <a:r>
                  <a:rPr lang="en-US" altLang="zh-CN" sz="1600" dirty="0">
                    <a:latin typeface="宋体" panose="02010600030101010101" pitchFamily="2" charset="-122"/>
                    <a:sym typeface="+mn-ea"/>
                  </a:rPr>
                  <a:t> examples from </a:t>
                </a:r>
                <a14:m>
                  <m:oMath xmlns:m="http://schemas.openxmlformats.org/officeDocument/2006/math">
                    <m:r>
                      <m:rPr>
                        <m:nor/>
                      </m:rPr>
                      <a:rPr lang="en-US" altLang="zh-CN" sz="1600" i="1">
                        <a:latin typeface="Cambria Math" panose="02040503050406030204" pitchFamily="18" charset="0"/>
                      </a:rPr>
                      <m:t>N</m:t>
                    </m:r>
                  </m:oMath>
                </a14:m>
                <a:r>
                  <a:rPr lang="en-US" altLang="zh-CN" sz="1600" dirty="0">
                    <a:latin typeface="宋体" panose="02010600030101010101" pitchFamily="2" charset="-122"/>
                    <a:sym typeface="+mn-ea"/>
                  </a:rPr>
                  <a:t> classes each with </a:t>
                </a:r>
                <a14:m>
                  <m:oMath xmlns:m="http://schemas.openxmlformats.org/officeDocument/2006/math">
                    <m:r>
                      <m:rPr>
                        <m:nor/>
                      </m:rPr>
                      <a:rPr lang="en-US" altLang="zh-CN" sz="1600" i="1">
                        <a:latin typeface="Cambria Math" panose="02040503050406030204" pitchFamily="18" charset="0"/>
                      </a:rPr>
                      <m:t>K</m:t>
                    </m:r>
                  </m:oMath>
                </a14:m>
                <a:r>
                  <a:rPr lang="en-US" altLang="zh-CN" sz="1600" dirty="0">
                    <a:latin typeface="宋体" panose="02010600030101010101" pitchFamily="2" charset="-122"/>
                    <a:sym typeface="+mn-ea"/>
                  </a:rPr>
                  <a:t> examples.</a:t>
                </a:r>
              </a:p>
              <a:p>
                <a:pPr marL="0" indent="0">
                  <a:buNone/>
                </a:pPr>
                <a:endParaRPr lang="en-US" altLang="zh-CN" sz="1600" dirty="0">
                  <a:latin typeface="宋体" panose="02010600030101010101" pitchFamily="2" charset="-122"/>
                  <a:sym typeface="+mn-ea"/>
                </a:endParaRPr>
              </a:p>
              <a:p>
                <a:pPr marL="0" indent="0">
                  <a:buNone/>
                </a:pPr>
                <a:r>
                  <a:rPr lang="en-US" altLang="zh-CN" sz="1600" dirty="0">
                    <a:solidFill>
                      <a:srgbClr val="FF0000"/>
                    </a:solidFill>
                    <a:latin typeface="宋体" panose="02010600030101010101" pitchFamily="2" charset="-122"/>
                    <a:sym typeface="+mn-ea"/>
                  </a:rPr>
                  <a:t>Few-shot regression </a:t>
                </a:r>
                <a:r>
                  <a:rPr lang="en-US" altLang="zh-CN" sz="1600" dirty="0">
                    <a:latin typeface="宋体" panose="02010600030101010101" pitchFamily="2" charset="-122"/>
                    <a:sym typeface="+mn-ea"/>
                  </a:rPr>
                  <a:t>estimates a regression function </a:t>
                </a:r>
                <a14:m>
                  <m:oMath xmlns:m="http://schemas.openxmlformats.org/officeDocument/2006/math">
                    <m:r>
                      <a:rPr lang="zh-CN" altLang="en-US" sz="1600" i="1">
                        <a:latin typeface="Cambria Math" panose="02040503050406030204" pitchFamily="18" charset="0"/>
                      </a:rPr>
                      <m:t>h</m:t>
                    </m:r>
                  </m:oMath>
                </a14:m>
                <a:r>
                  <a:rPr lang="en-US" altLang="zh-CN" sz="1600" dirty="0">
                    <a:latin typeface="宋体" panose="02010600030101010101" pitchFamily="2" charset="-122"/>
                    <a:sym typeface="+mn-ea"/>
                  </a:rPr>
                  <a:t> given only a few input-output example pairs sampled from that function, where output </a:t>
                </a:r>
                <a14:m>
                  <m:oMath xmlns:m="http://schemas.openxmlformats.org/officeDocument/2006/math">
                    <m:sSub>
                      <m:sSubPr>
                        <m:ctrlPr>
                          <a:rPr lang="zh-CN" altLang="en-US" sz="1600" i="1">
                            <a:latin typeface="Cambria Math" panose="02040503050406030204" pitchFamily="18" charset="0"/>
                          </a:rPr>
                        </m:ctrlPr>
                      </m:sSubPr>
                      <m:e>
                        <m:r>
                          <a:rPr lang="en-US" altLang="zh-CN" sz="1600" i="1">
                            <a:latin typeface="Cambria Math" panose="02040503050406030204" pitchFamily="18" charset="0"/>
                          </a:rPr>
                          <m:t>𝑦</m:t>
                        </m:r>
                      </m:e>
                      <m:sub>
                        <m:r>
                          <a:rPr lang="zh-CN" altLang="en-US" sz="1600" i="1">
                            <a:latin typeface="Cambria Math" panose="02040503050406030204" pitchFamily="18" charset="0"/>
                          </a:rPr>
                          <m:t>𝑖</m:t>
                        </m:r>
                      </m:sub>
                    </m:sSub>
                  </m:oMath>
                </a14:m>
                <a:r>
                  <a:rPr lang="en-US" altLang="zh-CN" sz="1600" dirty="0">
                    <a:latin typeface="宋体" panose="02010600030101010101" pitchFamily="2" charset="-122"/>
                    <a:sym typeface="+mn-ea"/>
                  </a:rPr>
                  <a:t> is the observed value of the dependent variable </a:t>
                </a:r>
                <a14:m>
                  <m:oMath xmlns:m="http://schemas.openxmlformats.org/officeDocument/2006/math">
                    <m:r>
                      <a:rPr lang="en-US" altLang="zh-CN" sz="1600" i="1">
                        <a:latin typeface="Cambria Math" panose="02040503050406030204" pitchFamily="18" charset="0"/>
                      </a:rPr>
                      <m:t>𝑦</m:t>
                    </m:r>
                    <m:r>
                      <a:rPr lang="en-US" altLang="zh-CN" sz="1600" i="1">
                        <a:latin typeface="Cambria Math" panose="02040503050406030204" pitchFamily="18" charset="0"/>
                      </a:rPr>
                      <m:t> </m:t>
                    </m:r>
                  </m:oMath>
                </a14:m>
                <a:r>
                  <a:rPr lang="en-US" altLang="zh-CN" sz="1600" dirty="0">
                    <a:latin typeface="宋体" panose="02010600030101010101" pitchFamily="2" charset="-122"/>
                    <a:sym typeface="+mn-ea"/>
                  </a:rPr>
                  <a:t>, and </a:t>
                </a:r>
                <a14:m>
                  <m:oMath xmlns:m="http://schemas.openxmlformats.org/officeDocument/2006/math">
                    <m:sSub>
                      <m:sSubPr>
                        <m:ctrlPr>
                          <a:rPr lang="zh-CN" altLang="en-US" sz="1600" i="1">
                            <a:latin typeface="Cambria Math" panose="02040503050406030204" pitchFamily="18" charset="0"/>
                          </a:rPr>
                        </m:ctrlPr>
                      </m:sSubPr>
                      <m:e>
                        <m:r>
                          <a:rPr lang="zh-CN" altLang="en-US" sz="1600" i="1">
                            <a:latin typeface="Cambria Math" panose="02040503050406030204" pitchFamily="18" charset="0"/>
                          </a:rPr>
                          <m:t>𝑥</m:t>
                        </m:r>
                      </m:e>
                      <m:sub>
                        <m:r>
                          <a:rPr lang="zh-CN" altLang="en-US" sz="1600" i="1">
                            <a:latin typeface="Cambria Math" panose="02040503050406030204" pitchFamily="18" charset="0"/>
                          </a:rPr>
                          <m:t>𝑖</m:t>
                        </m:r>
                      </m:sub>
                    </m:sSub>
                    <m:r>
                      <a:rPr lang="zh-CN" altLang="en-US" sz="1600" i="1">
                        <a:latin typeface="Cambria Math" panose="02040503050406030204" pitchFamily="18" charset="0"/>
                      </a:rPr>
                      <m:t> </m:t>
                    </m:r>
                  </m:oMath>
                </a14:m>
                <a:r>
                  <a:rPr lang="en-US" altLang="zh-CN" sz="1600" dirty="0">
                    <a:latin typeface="宋体" panose="02010600030101010101" pitchFamily="2" charset="-122"/>
                    <a:sym typeface="+mn-ea"/>
                  </a:rPr>
                  <a:t> is the input which records the observed value of the independent variable </a:t>
                </a:r>
                <a14:m>
                  <m:oMath xmlns:m="http://schemas.openxmlformats.org/officeDocument/2006/math">
                    <m:r>
                      <a:rPr lang="zh-CN" altLang="en-US" sz="1600" i="1">
                        <a:latin typeface="Cambria Math" panose="02040503050406030204" pitchFamily="18" charset="0"/>
                      </a:rPr>
                      <m:t>𝑥</m:t>
                    </m:r>
                  </m:oMath>
                </a14:m>
                <a:r>
                  <a:rPr lang="en-US" altLang="zh-CN" sz="1600" dirty="0">
                    <a:latin typeface="宋体" panose="02010600030101010101" pitchFamily="2" charset="-122"/>
                    <a:sym typeface="+mn-ea"/>
                  </a:rPr>
                  <a:t>.</a:t>
                </a:r>
              </a:p>
              <a:p>
                <a:pPr marL="0" indent="0">
                  <a:buNone/>
                </a:pPr>
                <a:endParaRPr lang="en-US" altLang="zh-CN" sz="1600" dirty="0">
                  <a:latin typeface="宋体" panose="02010600030101010101" pitchFamily="2" charset="-122"/>
                  <a:sym typeface="+mn-ea"/>
                </a:endParaRPr>
              </a:p>
              <a:p>
                <a:pPr marL="0" indent="0">
                  <a:buNone/>
                </a:pPr>
                <a:r>
                  <a:rPr lang="en-US" altLang="zh-CN" sz="1600" dirty="0">
                    <a:solidFill>
                      <a:srgbClr val="FF0000"/>
                    </a:solidFill>
                    <a:latin typeface="宋体" panose="02010600030101010101" pitchFamily="2" charset="-122"/>
                    <a:sym typeface="+mn-ea"/>
                  </a:rPr>
                  <a:t>Few-shot reinforcement learning </a:t>
                </a:r>
                <a:r>
                  <a:rPr lang="en-US" altLang="zh-CN" sz="1600" dirty="0">
                    <a:latin typeface="宋体" panose="02010600030101010101" pitchFamily="2" charset="-122"/>
                    <a:sym typeface="+mn-ea"/>
                  </a:rPr>
                  <a:t>targets at finding a policy given only a few trajectories consisting of state-action pairs.</a:t>
                </a:r>
              </a:p>
              <a:p>
                <a:pPr marL="0" indent="0">
                  <a:buNone/>
                </a:pPr>
                <a:endParaRPr lang="en-US" altLang="zh-CN" sz="1600" dirty="0">
                  <a:latin typeface="宋体" panose="02010600030101010101" pitchFamily="2" charset="-122"/>
                  <a:sym typeface="+mn-ea"/>
                </a:endParaRPr>
              </a:p>
            </p:txBody>
          </p:sp>
        </mc:Choice>
        <mc:Fallback xmlns="">
          <p:sp>
            <p:nvSpPr>
              <p:cNvPr id="8" name="内容占位符 2"/>
              <p:cNvSpPr>
                <a:spLocks noGrp="1" noRot="1" noChangeAspect="1" noMove="1" noResize="1" noEditPoints="1" noAdjustHandles="1" noChangeArrowheads="1" noChangeShapeType="1" noTextEdit="1"/>
              </p:cNvSpPr>
              <p:nvPr>
                <p:ph idx="1"/>
              </p:nvPr>
            </p:nvSpPr>
            <p:spPr>
              <a:xfrm>
                <a:off x="395536" y="1275606"/>
                <a:ext cx="8229600" cy="3328516"/>
              </a:xfrm>
              <a:blipFill rotWithShape="0">
                <a:blip r:embed="rId3"/>
                <a:stretch>
                  <a:fillRect l="-444" t="-549" r="-13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47851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123731"/>
            <a:ext cx="874541" cy="808036"/>
          </a:xfrm>
          <a:prstGeom prst="rect">
            <a:avLst/>
          </a:prstGeom>
        </p:spPr>
      </p:pic>
      <p:sp>
        <p:nvSpPr>
          <p:cNvPr id="7" name="标题 1"/>
          <p:cNvSpPr>
            <a:spLocks noGrp="1"/>
          </p:cNvSpPr>
          <p:nvPr>
            <p:ph type="title"/>
          </p:nvPr>
        </p:nvSpPr>
        <p:spPr>
          <a:xfrm>
            <a:off x="1259632" y="267494"/>
            <a:ext cx="7427168" cy="648072"/>
          </a:xfrm>
        </p:spPr>
        <p:txBody>
          <a:bodyPr>
            <a:noAutofit/>
          </a:bodyPr>
          <a:lstStyle/>
          <a:p>
            <a:pPr algn="l"/>
            <a:r>
              <a:rPr lang="en-US" altLang="zh-CN" sz="2000" dirty="0">
                <a:latin typeface="华文细黑" panose="02010600040101010101" pitchFamily="2" charset="-122"/>
                <a:ea typeface="华文细黑" panose="02010600040101010101" pitchFamily="2" charset="-122"/>
                <a:cs typeface="Times New Roman" panose="02020603050405020304" charset="0"/>
                <a:sym typeface="+mn-ea"/>
              </a:rPr>
              <a:t>The value of FSL</a:t>
            </a:r>
            <a:endParaRPr lang="en-US" altLang="zh-CN" sz="2000" dirty="0">
              <a:latin typeface="Times New Roman" panose="02020603050405020304" charset="0"/>
              <a:ea typeface="+mn-ea"/>
              <a:cs typeface="Times New Roman" panose="02020603050405020304" charset="0"/>
              <a:sym typeface="+mn-ea"/>
            </a:endParaRPr>
          </a:p>
        </p:txBody>
      </p:sp>
      <p:cxnSp>
        <p:nvCxnSpPr>
          <p:cNvPr id="4" name="直接连接符 3"/>
          <p:cNvCxnSpPr/>
          <p:nvPr/>
        </p:nvCxnSpPr>
        <p:spPr>
          <a:xfrm>
            <a:off x="216000" y="1008245"/>
            <a:ext cx="8640000"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ph idx="1"/>
          </p:nvPr>
        </p:nvSpPr>
        <p:spPr>
          <a:xfrm>
            <a:off x="899592" y="1779662"/>
            <a:ext cx="6419056" cy="1456307"/>
          </a:xfrm>
        </p:spPr>
        <p:txBody>
          <a:bodyPr>
            <a:normAutofit/>
          </a:bodyPr>
          <a:lstStyle/>
          <a:p>
            <a:pPr marL="0" indent="0">
              <a:buNone/>
            </a:pPr>
            <a:endParaRPr lang="en-US" altLang="zh-CN" sz="1600" dirty="0">
              <a:latin typeface="宋体" panose="02010600030101010101" pitchFamily="2" charset="-122"/>
              <a:sym typeface="+mn-ea"/>
            </a:endParaRPr>
          </a:p>
          <a:p>
            <a:pPr>
              <a:buAutoNum type="arabicPeriod"/>
            </a:pPr>
            <a:r>
              <a:rPr lang="en-US" altLang="zh-CN" sz="1600" dirty="0">
                <a:latin typeface="宋体" panose="02010600030101010101" pitchFamily="2" charset="-122"/>
                <a:sym typeface="+mn-ea"/>
              </a:rPr>
              <a:t>Acting as a test bed for learning like human.</a:t>
            </a:r>
          </a:p>
          <a:p>
            <a:pPr>
              <a:buAutoNum type="arabicPeriod"/>
            </a:pPr>
            <a:r>
              <a:rPr lang="en-US" altLang="zh-CN" sz="1600" dirty="0">
                <a:latin typeface="宋体" panose="02010600030101010101" pitchFamily="2" charset="-122"/>
                <a:sym typeface="+mn-ea"/>
              </a:rPr>
              <a:t>Learning for rare cases</a:t>
            </a:r>
          </a:p>
          <a:p>
            <a:pPr>
              <a:buAutoNum type="arabicPeriod"/>
            </a:pPr>
            <a:r>
              <a:rPr lang="en-US" altLang="zh-CN" sz="1600" dirty="0">
                <a:latin typeface="宋体" panose="02010600030101010101" pitchFamily="2" charset="-122"/>
                <a:sym typeface="+mn-ea"/>
              </a:rPr>
              <a:t>Reducing data gathering effort and computational cost.</a:t>
            </a:r>
          </a:p>
          <a:p>
            <a:pPr marL="0" indent="0">
              <a:buNone/>
            </a:pPr>
            <a:endParaRPr lang="en-US" altLang="zh-CN" sz="1600" dirty="0">
              <a:latin typeface="宋体" panose="02010600030101010101" pitchFamily="2" charset="-122"/>
              <a:sym typeface="+mn-ea"/>
            </a:endParaRPr>
          </a:p>
        </p:txBody>
      </p:sp>
    </p:spTree>
    <p:extLst>
      <p:ext uri="{BB962C8B-B14F-4D97-AF65-F5344CB8AC3E}">
        <p14:creationId xmlns:p14="http://schemas.microsoft.com/office/powerpoint/2010/main" val="92920191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13116</TotalTime>
  <Words>5124</Words>
  <Application>Microsoft Office PowerPoint</Application>
  <PresentationFormat>全屏显示(16:9)</PresentationFormat>
  <Paragraphs>343</Paragraphs>
  <Slides>75</Slides>
  <Notes>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75</vt:i4>
      </vt:variant>
    </vt:vector>
  </HeadingPairs>
  <TitlesOfParts>
    <vt:vector size="82" baseType="lpstr">
      <vt:lpstr>华文细黑</vt:lpstr>
      <vt:lpstr>宋体</vt:lpstr>
      <vt:lpstr>Arial</vt:lpstr>
      <vt:lpstr>Calibri</vt:lpstr>
      <vt:lpstr>Cambria Math</vt:lpstr>
      <vt:lpstr>Times New Roman</vt:lpstr>
      <vt:lpstr>Office 主题​​</vt:lpstr>
      <vt:lpstr>Few-Shot Learning</vt:lpstr>
      <vt:lpstr>Recognize new object classes from very few instances</vt:lpstr>
      <vt:lpstr>Meta-Learning for FSC: Example Setup</vt:lpstr>
      <vt:lpstr>N-way-K-shot</vt:lpstr>
      <vt:lpstr>1. What is Few-Shot Learning</vt:lpstr>
      <vt:lpstr>Background</vt:lpstr>
      <vt:lpstr>What is Few-Shot Learning?</vt:lpstr>
      <vt:lpstr>Formal definition on FSL</vt:lpstr>
      <vt:lpstr>The value of FSL</vt:lpstr>
      <vt:lpstr>Comparison between traditional ML and FSL</vt:lpstr>
      <vt:lpstr>Comparison between traditional ML and FSL</vt:lpstr>
      <vt:lpstr>Few-Shot variations</vt:lpstr>
      <vt:lpstr>Few-Shot variations</vt:lpstr>
      <vt:lpstr>2. Relevant Learning Problems</vt:lpstr>
      <vt:lpstr>Relevant Learning Problems</vt:lpstr>
      <vt:lpstr>Relevant Learning Problems</vt:lpstr>
      <vt:lpstr>Relevant Learning Problems</vt:lpstr>
      <vt:lpstr>Relevant Learning Problems</vt:lpstr>
      <vt:lpstr>3. Core Issue</vt:lpstr>
      <vt:lpstr>Core Issue</vt:lpstr>
      <vt:lpstr>Core Issue</vt:lpstr>
      <vt:lpstr>Core Issue</vt:lpstr>
      <vt:lpstr>Core Issue</vt:lpstr>
      <vt:lpstr>Taxonomy</vt:lpstr>
      <vt:lpstr>Taxonomy</vt:lpstr>
      <vt:lpstr>Taxonomy</vt:lpstr>
      <vt:lpstr>Taxonomy</vt:lpstr>
      <vt:lpstr>4. Meta-Learning-based Few-Shot Learning</vt:lpstr>
      <vt:lpstr>Meta-Learning-based Few-Shot Learning</vt:lpstr>
      <vt:lpstr>Main Approaches</vt:lpstr>
      <vt:lpstr>Metric-based Meta-Learning</vt:lpstr>
      <vt:lpstr>Metric-based Meta-Learning</vt:lpstr>
      <vt:lpstr>Metric-based Meta-Learning</vt:lpstr>
      <vt:lpstr>Metric-based Meta-Learning</vt:lpstr>
      <vt:lpstr>Metric-based Meta-Learning</vt:lpstr>
      <vt:lpstr>Model-based Meta-Learning</vt:lpstr>
      <vt:lpstr>Model-based Meta-Learning - MANN</vt:lpstr>
      <vt:lpstr>Model-based Meta-Learning - MANN</vt:lpstr>
      <vt:lpstr>Model-based Meta-Learning - MANN</vt:lpstr>
      <vt:lpstr>Model-based Meta-Learning - MANN</vt:lpstr>
      <vt:lpstr>Model-based Meta-Learning - MANN</vt:lpstr>
      <vt:lpstr>Optimization-based Meta-Learning</vt:lpstr>
      <vt:lpstr>Optimization-based Meta-Learning</vt:lpstr>
      <vt:lpstr>Optimization-based Meta-Learning</vt:lpstr>
      <vt:lpstr>Optimization-based Meta-Learning</vt:lpstr>
      <vt:lpstr>Optimization-based Meta-Learning</vt:lpstr>
      <vt:lpstr>5. Non-Meta-Learning based Few-Shot Learning</vt:lpstr>
      <vt:lpstr>Transfer Learning</vt:lpstr>
      <vt:lpstr>Transfer Learning - BASELINE &amp; BASELINE++</vt:lpstr>
      <vt:lpstr>Transfer Learning - BASELINE &amp; BASELINE++</vt:lpstr>
      <vt:lpstr>Transfer Learning - BASELINE &amp; BASELINE++</vt:lpstr>
      <vt:lpstr>Transfer Learning - Meta-Baseline</vt:lpstr>
      <vt:lpstr>Transfer Learning - Meta-Baseline</vt:lpstr>
      <vt:lpstr>Transfer Learning - Meta-Baseline</vt:lpstr>
      <vt:lpstr>Transductive Inference</vt:lpstr>
      <vt:lpstr>Transductive Inference - TPN</vt:lpstr>
      <vt:lpstr>Transductive Inference - TPN</vt:lpstr>
      <vt:lpstr>Transductive Inference - TPN</vt:lpstr>
      <vt:lpstr>Transductive Inference - TPN</vt:lpstr>
      <vt:lpstr>Transductive Inference - TPN</vt:lpstr>
      <vt:lpstr>Transductive Inference - TPN</vt:lpstr>
      <vt:lpstr>6. Few-Shot One-Class Classification</vt:lpstr>
      <vt:lpstr>One-Class Classification Problem</vt:lpstr>
      <vt:lpstr>One-Way Prototypical Networks</vt:lpstr>
      <vt:lpstr>One-Way Prototypical Networks</vt:lpstr>
      <vt:lpstr>One-Way Prototypical Networks</vt:lpstr>
      <vt:lpstr>Meta SVDD &amp; One-Class Prototypical Networks</vt:lpstr>
      <vt:lpstr>Meta SVDD &amp; One-Class Prototypical Networks</vt:lpstr>
      <vt:lpstr>Meta SVDD &amp; One-Class Prototypical Networks</vt:lpstr>
      <vt:lpstr>Meta SVDD &amp; One-Class Prototypical Networks</vt:lpstr>
      <vt:lpstr>7. Progress in Few-Shot Learning</vt:lpstr>
      <vt:lpstr>Progress in Few-Shot Learning</vt:lpstr>
      <vt:lpstr>Conclusions</vt:lpstr>
      <vt:lpstr>Future Directions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刘峡壁</dc:creator>
  <cp:lastModifiedBy>刘 峡壁</cp:lastModifiedBy>
  <cp:revision>2029</cp:revision>
  <dcterms:created xsi:type="dcterms:W3CDTF">2020-09-28T03:13:00Z</dcterms:created>
  <dcterms:modified xsi:type="dcterms:W3CDTF">2022-09-22T03:03:12Z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2052-11.1.0.10356</vt:lpwstr>
  </property>
  <property fmtid="{D5CDD505-2E9C-101B-9397-08002B2CF9AE}" pid="3" name="ICV">
    <vt:lpwstr>6549AAD79C544884A9E16727B5530E28</vt:lpwstr>
  </property>
</Properties>
</file>