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18"/>
  </p:notesMasterIdLst>
  <p:sldIdLst>
    <p:sldId id="256" r:id="rId2"/>
    <p:sldId id="855" r:id="rId3"/>
    <p:sldId id="704" r:id="rId4"/>
    <p:sldId id="905" r:id="rId5"/>
    <p:sldId id="904" r:id="rId6"/>
    <p:sldId id="798" r:id="rId7"/>
    <p:sldId id="258" r:id="rId8"/>
    <p:sldId id="915" r:id="rId9"/>
    <p:sldId id="916" r:id="rId10"/>
    <p:sldId id="917" r:id="rId11"/>
    <p:sldId id="919" r:id="rId12"/>
    <p:sldId id="894" r:id="rId13"/>
    <p:sldId id="920" r:id="rId14"/>
    <p:sldId id="921" r:id="rId15"/>
    <p:sldId id="923" r:id="rId16"/>
    <p:sldId id="922" r:id="rId17"/>
    <p:sldId id="924" r:id="rId18"/>
    <p:sldId id="895" r:id="rId19"/>
    <p:sldId id="896" r:id="rId20"/>
    <p:sldId id="906" r:id="rId21"/>
    <p:sldId id="846" r:id="rId22"/>
    <p:sldId id="259" r:id="rId23"/>
    <p:sldId id="900" r:id="rId24"/>
    <p:sldId id="927" r:id="rId25"/>
    <p:sldId id="926" r:id="rId26"/>
    <p:sldId id="928" r:id="rId27"/>
    <p:sldId id="925" r:id="rId28"/>
    <p:sldId id="929" r:id="rId29"/>
    <p:sldId id="930" r:id="rId30"/>
    <p:sldId id="931" r:id="rId31"/>
    <p:sldId id="263" r:id="rId32"/>
    <p:sldId id="907" r:id="rId33"/>
    <p:sldId id="901" r:id="rId34"/>
    <p:sldId id="903" r:id="rId35"/>
    <p:sldId id="932" r:id="rId36"/>
    <p:sldId id="933" r:id="rId37"/>
    <p:sldId id="934" r:id="rId38"/>
    <p:sldId id="935" r:id="rId39"/>
    <p:sldId id="936" r:id="rId40"/>
    <p:sldId id="937" r:id="rId41"/>
    <p:sldId id="938" r:id="rId42"/>
    <p:sldId id="939" r:id="rId43"/>
    <p:sldId id="908" r:id="rId44"/>
    <p:sldId id="847" r:id="rId45"/>
    <p:sldId id="865" r:id="rId46"/>
    <p:sldId id="841" r:id="rId47"/>
    <p:sldId id="842" r:id="rId48"/>
    <p:sldId id="867" r:id="rId49"/>
    <p:sldId id="940" r:id="rId50"/>
    <p:sldId id="868" r:id="rId51"/>
    <p:sldId id="869" r:id="rId52"/>
    <p:sldId id="909" r:id="rId53"/>
    <p:sldId id="848" r:id="rId54"/>
    <p:sldId id="853" r:id="rId55"/>
    <p:sldId id="941" r:id="rId56"/>
    <p:sldId id="870" r:id="rId57"/>
    <p:sldId id="942" r:id="rId58"/>
    <p:sldId id="943" r:id="rId59"/>
    <p:sldId id="856" r:id="rId60"/>
    <p:sldId id="944" r:id="rId61"/>
    <p:sldId id="910" r:id="rId62"/>
    <p:sldId id="849" r:id="rId63"/>
    <p:sldId id="945" r:id="rId64"/>
    <p:sldId id="866" r:id="rId65"/>
    <p:sldId id="858" r:id="rId66"/>
    <p:sldId id="947" r:id="rId67"/>
    <p:sldId id="948" r:id="rId68"/>
    <p:sldId id="859" r:id="rId69"/>
    <p:sldId id="860" r:id="rId70"/>
    <p:sldId id="861" r:id="rId71"/>
    <p:sldId id="949" r:id="rId72"/>
    <p:sldId id="874" r:id="rId73"/>
    <p:sldId id="950" r:id="rId74"/>
    <p:sldId id="951" r:id="rId75"/>
    <p:sldId id="877" r:id="rId76"/>
    <p:sldId id="878" r:id="rId77"/>
    <p:sldId id="952" r:id="rId78"/>
    <p:sldId id="953" r:id="rId79"/>
    <p:sldId id="946" r:id="rId80"/>
    <p:sldId id="862" r:id="rId81"/>
    <p:sldId id="864" r:id="rId82"/>
    <p:sldId id="872" r:id="rId83"/>
    <p:sldId id="912" r:id="rId84"/>
    <p:sldId id="850" r:id="rId85"/>
    <p:sldId id="955" r:id="rId86"/>
    <p:sldId id="879" r:id="rId87"/>
    <p:sldId id="880" r:id="rId88"/>
    <p:sldId id="956" r:id="rId89"/>
    <p:sldId id="957" r:id="rId90"/>
    <p:sldId id="838" r:id="rId91"/>
    <p:sldId id="959" r:id="rId92"/>
    <p:sldId id="778" r:id="rId93"/>
    <p:sldId id="960" r:id="rId94"/>
    <p:sldId id="884" r:id="rId95"/>
    <p:sldId id="961" r:id="rId96"/>
    <p:sldId id="885" r:id="rId97"/>
    <p:sldId id="962" r:id="rId98"/>
    <p:sldId id="913" r:id="rId99"/>
    <p:sldId id="851" r:id="rId100"/>
    <p:sldId id="963" r:id="rId101"/>
    <p:sldId id="886" r:id="rId102"/>
    <p:sldId id="964" r:id="rId103"/>
    <p:sldId id="965" r:id="rId104"/>
    <p:sldId id="888" r:id="rId105"/>
    <p:sldId id="966" r:id="rId106"/>
    <p:sldId id="967" r:id="rId107"/>
    <p:sldId id="968" r:id="rId108"/>
    <p:sldId id="969" r:id="rId109"/>
    <p:sldId id="970" r:id="rId110"/>
    <p:sldId id="914" r:id="rId111"/>
    <p:sldId id="852" r:id="rId112"/>
    <p:sldId id="890" r:id="rId113"/>
    <p:sldId id="971" r:id="rId114"/>
    <p:sldId id="891" r:id="rId115"/>
    <p:sldId id="845" r:id="rId116"/>
    <p:sldId id="844" r:id="rId1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3354" autoAdjust="0"/>
  </p:normalViewPr>
  <p:slideViewPr>
    <p:cSldViewPr showGuides="1">
      <p:cViewPr varScale="1">
        <p:scale>
          <a:sx n="68" d="100"/>
          <a:sy n="68" d="100"/>
        </p:scale>
        <p:origin x="965" y="67"/>
      </p:cViewPr>
      <p:guideLst>
        <p:guide orient="horz" pos="2160"/>
        <p:guide pos="3869"/>
      </p:guideLst>
    </p:cSldViewPr>
  </p:slideViewPr>
  <p:outlineViewPr>
    <p:cViewPr>
      <p:scale>
        <a:sx n="33" d="100"/>
        <a:sy n="33" d="100"/>
      </p:scale>
      <p:origin x="0" y="-60090"/>
    </p:cViewPr>
  </p:outlin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t>2024/11/5</a:t>
            </a:fld>
            <a:endParaRPr lang="zh-CN" altLang="en-US" strike="noStrike" noProof="1"/>
          </a:p>
        </p:txBody>
      </p:sp>
      <p:sp>
        <p:nvSpPr>
          <p:cNvPr id="205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266129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ctr"/>
            <a:endParaRPr lang="zh-CN" altLang="en-US" sz="1200" dirty="0">
              <a:latin typeface="Times New Roman" panose="02020603050405020304" pitchFamily="18" charset="0"/>
              <a:ea typeface="Kaiti SC"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032568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ctr"/>
            <a:endParaRPr lang="en-US" altLang="zh-CN" dirty="0">
              <a:latin typeface="Times New Roman" panose="02020603050405020304" pitchFamily="18" charset="0"/>
              <a:ea typeface="Kaiti SC"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269586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ctr"/>
            <a:endParaRPr lang="zh-CN" altLang="en-US" sz="1200" dirty="0">
              <a:latin typeface="Times New Roman" panose="02020603050405020304" pitchFamily="18" charset="0"/>
              <a:ea typeface="Kaiti SC"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070555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ctr"/>
            <a:endParaRPr lang="zh-CN" altLang="en-US" sz="1200" dirty="0">
              <a:latin typeface="Times New Roman" panose="02020603050405020304" pitchFamily="18" charset="0"/>
              <a:ea typeface="Kaiti SC"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29356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ctr"/>
            <a:endParaRPr lang="zh-CN" altLang="en-US" sz="1200" dirty="0">
              <a:latin typeface="Times New Roman" panose="02020603050405020304" pitchFamily="18" charset="0"/>
              <a:ea typeface="Kaiti SC"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74551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just"/>
            <a:endParaRPr kumimoji="1" lang="zh-CN" altLang="en-US" dirty="0"/>
          </a:p>
        </p:txBody>
      </p:sp>
    </p:spTree>
    <p:extLst>
      <p:ext uri="{BB962C8B-B14F-4D97-AF65-F5344CB8AC3E}">
        <p14:creationId xmlns:p14="http://schemas.microsoft.com/office/powerpoint/2010/main" val="3009230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 </a:t>
            </a:r>
          </a:p>
        </p:txBody>
      </p:sp>
    </p:spTree>
    <p:extLst>
      <p:ext uri="{BB962C8B-B14F-4D97-AF65-F5344CB8AC3E}">
        <p14:creationId xmlns:p14="http://schemas.microsoft.com/office/powerpoint/2010/main" val="4173498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373137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666291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10159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405711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989481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723616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240137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535430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104868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612705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681481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332345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73283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0828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just"/>
            <a:endParaRPr lang="en-US" altLang="zh-CN" sz="1200" dirty="0">
              <a:latin typeface="Times New Roman" panose="02020603050405020304" pitchFamily="18" charset="0"/>
              <a:ea typeface="Kaiti SC"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321625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746165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306206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68070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182020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466487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742467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105137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114775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175166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83023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290268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48451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3706010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71325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18666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257176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3744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64610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5700443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 </a:t>
            </a:r>
          </a:p>
        </p:txBody>
      </p:sp>
    </p:spTree>
    <p:extLst>
      <p:ext uri="{BB962C8B-B14F-4D97-AF65-F5344CB8AC3E}">
        <p14:creationId xmlns:p14="http://schemas.microsoft.com/office/powerpoint/2010/main" val="2263969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6170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625214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312946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68170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19811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620250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9841065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996656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746441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 </a:t>
            </a:r>
          </a:p>
        </p:txBody>
      </p:sp>
    </p:spTree>
    <p:extLst>
      <p:ext uri="{BB962C8B-B14F-4D97-AF65-F5344CB8AC3E}">
        <p14:creationId xmlns:p14="http://schemas.microsoft.com/office/powerpoint/2010/main" val="4085972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939562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 </a:t>
            </a:r>
          </a:p>
        </p:txBody>
      </p:sp>
    </p:spTree>
    <p:extLst>
      <p:ext uri="{BB962C8B-B14F-4D97-AF65-F5344CB8AC3E}">
        <p14:creationId xmlns:p14="http://schemas.microsoft.com/office/powerpoint/2010/main" val="358577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94033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614746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85387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 </a:t>
            </a:r>
          </a:p>
        </p:txBody>
      </p:sp>
    </p:spTree>
    <p:extLst>
      <p:ext uri="{BB962C8B-B14F-4D97-AF65-F5344CB8AC3E}">
        <p14:creationId xmlns:p14="http://schemas.microsoft.com/office/powerpoint/2010/main" val="1437400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032125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9580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116112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just"/>
            <a:endParaRPr lang="zh-CN" altLang="en-US" baseline="30000" dirty="0">
              <a:latin typeface="Times New Roman" panose="02020603050405020304" pitchFamily="18" charset="0"/>
              <a:ea typeface="Kaiti SC" panose="02010600040101010101" pitchFamily="2" charset="-122"/>
              <a:cs typeface="Times New Roman" panose="02020603050405020304" pitchFamily="18" charset="0"/>
            </a:endParaRPr>
          </a:p>
          <a:p>
            <a:endParaRPr kumimoji="1" lang="zh-CN" altLang="en-US" dirty="0"/>
          </a:p>
        </p:txBody>
      </p:sp>
    </p:spTree>
    <p:extLst>
      <p:ext uri="{BB962C8B-B14F-4D97-AF65-F5344CB8AC3E}">
        <p14:creationId xmlns:p14="http://schemas.microsoft.com/office/powerpoint/2010/main" val="1572420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ctr"/>
            <a:endParaRPr lang="zh-CN" altLang="en-US" sz="1200" dirty="0">
              <a:latin typeface="Times New Roman" panose="02020603050405020304" pitchFamily="18" charset="0"/>
              <a:ea typeface="Kaiti SC"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868299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1704768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2095113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26748475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2206651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2522096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203609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Footer Placeholder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179758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Footer Placeholder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2553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Footer Placeholder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421521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325215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270876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extLst>
      <p:ext uri="{BB962C8B-B14F-4D97-AF65-F5344CB8AC3E}">
        <p14:creationId xmlns:p14="http://schemas.microsoft.com/office/powerpoint/2010/main" val="1043502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标题 3073"/>
          <p:cNvSpPr>
            <a:spLocks noGrp="1"/>
          </p:cNvSpPr>
          <p:nvPr>
            <p:ph type="ctrTitle"/>
          </p:nvPr>
        </p:nvSpPr>
        <p:spPr>
          <a:xfrm>
            <a:off x="1523682" y="2492935"/>
            <a:ext cx="9144635" cy="1514590"/>
          </a:xfrm>
        </p:spPr>
        <p:txBody>
          <a:bodyPr anchor="ctr" anchorCtr="0"/>
          <a:lstStyle/>
          <a:p>
            <a:r>
              <a:rPr lang="en-US" altLang="zh-CN" sz="4400" b="1" dirty="0">
                <a:solidFill>
                  <a:schemeClr val="tx1"/>
                </a:solidFill>
                <a:latin typeface="Times New Roman" panose="02020603050405020304" charset="0"/>
              </a:rPr>
              <a:t>Integrating Knowledge and Learning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279735" y="261351"/>
            <a:ext cx="7632530" cy="523220"/>
          </a:xfrm>
          <a:prstGeom prst="rect">
            <a:avLst/>
          </a:prstGeom>
          <a:noFill/>
        </p:spPr>
        <p:txBody>
          <a:bodyPr wrap="square">
            <a:spAutoFit/>
          </a:bodyPr>
          <a:lstStyle/>
          <a:p>
            <a:pPr algn="ctr"/>
            <a:r>
              <a:rPr lang="en-US" altLang="zh-CN" sz="2800" b="1" dirty="0">
                <a:latin typeface="Times New Roman" panose="02020603050405020304" charset="0"/>
              </a:rPr>
              <a:t>Nonlinear Knowledge-Based Classification</a:t>
            </a:r>
            <a:endParaRPr lang="en" altLang="zh-CN" sz="2800" b="1" dirty="0">
              <a:latin typeface="Times New Roman" panose="02020603050405020304" charset="0"/>
            </a:endParaRPr>
          </a:p>
        </p:txBody>
      </p:sp>
      <p:sp>
        <p:nvSpPr>
          <p:cNvPr id="8" name="文本框 7">
            <a:extLst>
              <a:ext uri="{FF2B5EF4-FFF2-40B4-BE49-F238E27FC236}">
                <a16:creationId xmlns:a16="http://schemas.microsoft.com/office/drawing/2014/main" id="{520B0D7D-6243-240C-C233-0A88A811CADD}"/>
              </a:ext>
            </a:extLst>
          </p:cNvPr>
          <p:cNvSpPr txBox="1"/>
          <p:nvPr/>
        </p:nvSpPr>
        <p:spPr>
          <a:xfrm>
            <a:off x="2279735" y="1343588"/>
            <a:ext cx="4329000" cy="369332"/>
          </a:xfrm>
          <a:prstGeom prst="rect">
            <a:avLst/>
          </a:prstGeom>
          <a:noFill/>
        </p:spPr>
        <p:txBody>
          <a:bodyPr wrap="square">
            <a:spAutoFit/>
          </a:bodyPr>
          <a:lstStyle/>
          <a:p>
            <a:pPr marL="285750" indent="-285750">
              <a:buFont typeface="Wingdings" panose="05000000000000000000" pitchFamily="2" charset="2"/>
              <a:buChar char="l"/>
            </a:pPr>
            <a:r>
              <a:rPr lang="en-US" altLang="zh-CN" dirty="0"/>
              <a:t>Nonlinear Kernel Classifier:</a:t>
            </a:r>
            <a:endParaRPr lang="zh-CN" altLang="en-US" dirty="0"/>
          </a:p>
        </p:txBody>
      </p:sp>
      <p:sp>
        <p:nvSpPr>
          <p:cNvPr id="11" name="文本框 10">
            <a:extLst>
              <a:ext uri="{FF2B5EF4-FFF2-40B4-BE49-F238E27FC236}">
                <a16:creationId xmlns:a16="http://schemas.microsoft.com/office/drawing/2014/main" id="{645BC17B-D488-5B22-F779-12A47001AC66}"/>
              </a:ext>
            </a:extLst>
          </p:cNvPr>
          <p:cNvSpPr txBox="1"/>
          <p:nvPr/>
        </p:nvSpPr>
        <p:spPr>
          <a:xfrm>
            <a:off x="2187429" y="3077453"/>
            <a:ext cx="3458368" cy="369332"/>
          </a:xfrm>
          <a:prstGeom prst="rect">
            <a:avLst/>
          </a:prstGeom>
          <a:noFill/>
        </p:spPr>
        <p:txBody>
          <a:bodyPr wrap="square">
            <a:spAutoFit/>
          </a:bodyPr>
          <a:lstStyle/>
          <a:p>
            <a:pPr marL="285750" indent="-285750">
              <a:buFont typeface="Wingdings" panose="05000000000000000000" pitchFamily="2" charset="2"/>
              <a:buChar char="l"/>
            </a:pPr>
            <a:r>
              <a:rPr lang="en-US" altLang="zh-CN" dirty="0"/>
              <a:t>Prior Knowledge:</a:t>
            </a:r>
            <a:endParaRPr lang="zh-CN" altLang="en-US" dirty="0"/>
          </a:p>
        </p:txBody>
      </p:sp>
      <p:pic>
        <p:nvPicPr>
          <p:cNvPr id="4" name="图片 3">
            <a:extLst>
              <a:ext uri="{FF2B5EF4-FFF2-40B4-BE49-F238E27FC236}">
                <a16:creationId xmlns:a16="http://schemas.microsoft.com/office/drawing/2014/main" id="{6FE159D8-AF02-9915-C3FD-56F3F4EEF9BA}"/>
              </a:ext>
            </a:extLst>
          </p:cNvPr>
          <p:cNvPicPr>
            <a:picLocks noChangeAspect="1"/>
          </p:cNvPicPr>
          <p:nvPr/>
        </p:nvPicPr>
        <p:blipFill>
          <a:blip r:embed="rId3"/>
          <a:stretch>
            <a:fillRect/>
          </a:stretch>
        </p:blipFill>
        <p:spPr>
          <a:xfrm>
            <a:off x="3916613" y="2057625"/>
            <a:ext cx="2533650" cy="428625"/>
          </a:xfrm>
          <a:prstGeom prst="rect">
            <a:avLst/>
          </a:prstGeom>
        </p:spPr>
      </p:pic>
      <p:pic>
        <p:nvPicPr>
          <p:cNvPr id="7" name="图片 6">
            <a:extLst>
              <a:ext uri="{FF2B5EF4-FFF2-40B4-BE49-F238E27FC236}">
                <a16:creationId xmlns:a16="http://schemas.microsoft.com/office/drawing/2014/main" id="{18F0724C-C302-B2D4-B9F3-EDD19DF1624F}"/>
              </a:ext>
            </a:extLst>
          </p:cNvPr>
          <p:cNvPicPr>
            <a:picLocks noChangeAspect="1"/>
          </p:cNvPicPr>
          <p:nvPr/>
        </p:nvPicPr>
        <p:blipFill>
          <a:blip r:embed="rId4"/>
          <a:stretch>
            <a:fillRect/>
          </a:stretch>
        </p:blipFill>
        <p:spPr>
          <a:xfrm>
            <a:off x="2783771" y="3954774"/>
            <a:ext cx="6010275" cy="600075"/>
          </a:xfrm>
          <a:prstGeom prst="rect">
            <a:avLst/>
          </a:prstGeom>
        </p:spPr>
      </p:pic>
      <p:pic>
        <p:nvPicPr>
          <p:cNvPr id="10" name="图片 9">
            <a:extLst>
              <a:ext uri="{FF2B5EF4-FFF2-40B4-BE49-F238E27FC236}">
                <a16:creationId xmlns:a16="http://schemas.microsoft.com/office/drawing/2014/main" id="{DDCF2CA6-AE53-C730-AB61-CF4836D750FD}"/>
              </a:ext>
            </a:extLst>
          </p:cNvPr>
          <p:cNvPicPr>
            <a:picLocks noChangeAspect="1"/>
          </p:cNvPicPr>
          <p:nvPr/>
        </p:nvPicPr>
        <p:blipFill>
          <a:blip r:embed="rId5"/>
          <a:stretch>
            <a:fillRect/>
          </a:stretch>
        </p:blipFill>
        <p:spPr>
          <a:xfrm>
            <a:off x="1847705" y="5048011"/>
            <a:ext cx="8208570" cy="741602"/>
          </a:xfrm>
          <a:prstGeom prst="rect">
            <a:avLst/>
          </a:prstGeom>
        </p:spPr>
      </p:pic>
      <p:sp>
        <p:nvSpPr>
          <p:cNvPr id="2" name="文本框 1">
            <a:extLst>
              <a:ext uri="{FF2B5EF4-FFF2-40B4-BE49-F238E27FC236}">
                <a16:creationId xmlns:a16="http://schemas.microsoft.com/office/drawing/2014/main" id="{81BE8BE7-DECE-6D87-5908-71FB70905E29}"/>
              </a:ext>
            </a:extLst>
          </p:cNvPr>
          <p:cNvSpPr txBox="1"/>
          <p:nvPr/>
        </p:nvSpPr>
        <p:spPr>
          <a:xfrm>
            <a:off x="2119266" y="6174109"/>
            <a:ext cx="7792999" cy="307777"/>
          </a:xfrm>
          <a:prstGeom prst="rect">
            <a:avLst/>
          </a:prstGeom>
          <a:noFill/>
        </p:spPr>
        <p:txBody>
          <a:bodyPr wrap="square">
            <a:spAutoFit/>
          </a:bodyPr>
          <a:lstStyle/>
          <a:p>
            <a:pPr algn="ctr"/>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Mangasarian and Wild, “Nonlinear knowledge-based classification,” Trans. Neural Networks, 2008.</a:t>
            </a:r>
          </a:p>
        </p:txBody>
      </p:sp>
    </p:spTree>
    <p:extLst>
      <p:ext uri="{BB962C8B-B14F-4D97-AF65-F5344CB8AC3E}">
        <p14:creationId xmlns:p14="http://schemas.microsoft.com/office/powerpoint/2010/main" val="42345210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479610" y="355201"/>
            <a:ext cx="11232779" cy="1143000"/>
          </a:xfrm>
          <a:prstGeom prst="rect">
            <a:avLst/>
          </a:prstGeom>
          <a:noFill/>
          <a:ln w="9525">
            <a:noFill/>
          </a:ln>
        </p:spPr>
        <p:txBody>
          <a:bodyPr anchor="ctr" anchorCtr="0"/>
          <a:lstStyle/>
          <a:p>
            <a:pPr algn="ctr"/>
            <a:r>
              <a:rPr lang="en-US" altLang="zh-CN" sz="4000" b="1" dirty="0">
                <a:latin typeface="Times New Roman" panose="02020603050405020304" charset="0"/>
              </a:rPr>
              <a:t>Approaches</a:t>
            </a:r>
            <a:endParaRPr lang="en-US" altLang="zh-CN" sz="40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B12186BC-5440-2A64-DF38-193487ADA023}"/>
              </a:ext>
            </a:extLst>
          </p:cNvPr>
          <p:cNvSpPr txBox="1"/>
          <p:nvPr/>
        </p:nvSpPr>
        <p:spPr>
          <a:xfrm>
            <a:off x="1199660" y="2204915"/>
            <a:ext cx="9576665" cy="1631216"/>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charset="0"/>
              </a:rPr>
              <a:t>Integration into the </a:t>
            </a:r>
            <a:r>
              <a:rPr lang="en-US" altLang="zh-CN" sz="2000" dirty="0">
                <a:solidFill>
                  <a:srgbClr val="FF0000"/>
                </a:solidFill>
                <a:latin typeface="Times New Roman" panose="02020603050405020304" charset="0"/>
              </a:rPr>
              <a:t>hypothesis set</a:t>
            </a:r>
            <a:r>
              <a:rPr lang="en-US" altLang="zh-CN" sz="2000" dirty="0">
                <a:latin typeface="Times New Roman" panose="02020603050405020304" pitchFamily="18" charset="0"/>
              </a:rPr>
              <a:t> : </a:t>
            </a:r>
            <a:r>
              <a:rPr lang="en-US" altLang="zh-CN" sz="2000" dirty="0">
                <a:latin typeface="Times New Roman" panose="02020603050405020304" charset="0"/>
              </a:rPr>
              <a:t>Knowledge and Bayesian inference are combined in more intricate ways , for instance, by learning network structures from knowledge and from data. </a:t>
            </a:r>
          </a:p>
          <a:p>
            <a:pPr marL="342900" indent="-342900">
              <a:buFont typeface="Wingdings" panose="05000000000000000000" pitchFamily="2" charset="2"/>
              <a:buChar char="l"/>
            </a:pPr>
            <a:r>
              <a:rPr lang="en-US" altLang="zh-CN" sz="2000" dirty="0">
                <a:latin typeface="Times New Roman" panose="02020603050405020304" charset="0"/>
              </a:rPr>
              <a:t>Integration into the </a:t>
            </a:r>
            <a:r>
              <a:rPr lang="en-US" altLang="zh-CN" sz="2000" dirty="0">
                <a:solidFill>
                  <a:srgbClr val="FF0000"/>
                </a:solidFill>
                <a:latin typeface="Times New Roman" panose="02020603050405020304" charset="0"/>
              </a:rPr>
              <a:t>learning algorithm</a:t>
            </a:r>
            <a:r>
              <a:rPr lang="en-US" altLang="zh-CN" sz="2000" dirty="0">
                <a:latin typeface="Times New Roman" panose="02020603050405020304" pitchFamily="18" charset="0"/>
              </a:rPr>
              <a:t>: </a:t>
            </a:r>
            <a:r>
              <a:rPr lang="en-US" altLang="zh-CN" sz="2000" dirty="0">
                <a:latin typeface="Times New Roman" panose="02020603050405020304" charset="0"/>
              </a:rPr>
              <a:t>Human knowledge can also be used to define an informative prior, which affects the learning algorithm as is has a regularizing effect. </a:t>
            </a:r>
            <a:endParaRPr lang="zh-CN" altLang="en-US" sz="2000" dirty="0">
              <a:latin typeface="Times New Roman" panose="02020603050405020304" charset="0"/>
            </a:endParaRPr>
          </a:p>
        </p:txBody>
      </p:sp>
    </p:spTree>
    <p:extLst>
      <p:ext uri="{BB962C8B-B14F-4D97-AF65-F5344CB8AC3E}">
        <p14:creationId xmlns:p14="http://schemas.microsoft.com/office/powerpoint/2010/main" val="26319500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055650" y="620805"/>
            <a:ext cx="9546926" cy="523220"/>
          </a:xfrm>
          <a:prstGeom prst="rect">
            <a:avLst/>
          </a:prstGeom>
          <a:noFill/>
        </p:spPr>
        <p:txBody>
          <a:bodyPr wrap="square">
            <a:spAutoFit/>
          </a:bodyPr>
          <a:lstStyle/>
          <a:p>
            <a:pPr algn="ctr"/>
            <a:r>
              <a:rPr lang="en" altLang="zh-CN" sz="2800" b="1" dirty="0">
                <a:latin typeface="Times New Roman" panose="02020603050405020304" charset="0"/>
              </a:rPr>
              <a:t>Integrating expert knowledge with data in bayesian networks</a:t>
            </a:r>
            <a:endParaRPr lang="zh-CN" altLang="en-US" sz="2800" b="1" dirty="0">
              <a:latin typeface="Times New Roman" panose="02020603050405020304" charset="0"/>
            </a:endParaRPr>
          </a:p>
        </p:txBody>
      </p:sp>
      <p:sp>
        <p:nvSpPr>
          <p:cNvPr id="7" name="文本框 6">
            <a:extLst>
              <a:ext uri="{FF2B5EF4-FFF2-40B4-BE49-F238E27FC236}">
                <a16:creationId xmlns:a16="http://schemas.microsoft.com/office/drawing/2014/main" id="{1A636B94-171A-6882-4364-0F63F41102C7}"/>
              </a:ext>
            </a:extLst>
          </p:cNvPr>
          <p:cNvSpPr txBox="1"/>
          <p:nvPr/>
        </p:nvSpPr>
        <p:spPr>
          <a:xfrm>
            <a:off x="1055650" y="5975585"/>
            <a:ext cx="10224709" cy="523220"/>
          </a:xfrm>
          <a:prstGeom prst="rect">
            <a:avLst/>
          </a:prstGeom>
          <a:noFill/>
        </p:spPr>
        <p:txBody>
          <a:bodyPr wrap="square">
            <a:spAutoFit/>
          </a:bodyPr>
          <a:lstStyle/>
          <a:p>
            <a:pPr algn="ctr"/>
            <a:r>
              <a:rPr lang="en" altLang="zh-CN" sz="1400" dirty="0">
                <a:latin typeface="Times New Roman" panose="02020603050405020304" pitchFamily="18" charset="0"/>
                <a:cs typeface="Times New Roman" panose="02020603050405020304" pitchFamily="18" charset="0"/>
              </a:rPr>
              <a:t>Constantinou et al., “Integrating expert knowledge with data in bayesian networks: Preserving data- driven expectations when the expert variables remain unobserved,” </a:t>
            </a:r>
            <a:r>
              <a:rPr lang="en" altLang="zh-CN" sz="1400" i="1" dirty="0">
                <a:latin typeface="Times New Roman" panose="02020603050405020304" pitchFamily="18" charset="0"/>
                <a:cs typeface="Times New Roman" panose="02020603050405020304" pitchFamily="18" charset="0"/>
              </a:rPr>
              <a:t>Expert Systems with Applications</a:t>
            </a:r>
            <a:r>
              <a:rPr lang="en" altLang="zh-CN" sz="1400" dirty="0">
                <a:latin typeface="Times New Roman" panose="02020603050405020304" pitchFamily="18" charset="0"/>
                <a:cs typeface="Times New Roman" panose="02020603050405020304" pitchFamily="18" charset="0"/>
              </a:rPr>
              <a:t>, vol. 56, 2016.</a:t>
            </a:r>
            <a:endParaRPr lang="en-US" altLang="zh-CN" sz="14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C7352A96-5C8F-189E-DF8E-4F1D31939058}"/>
              </a:ext>
            </a:extLst>
          </p:cNvPr>
          <p:cNvSpPr txBox="1"/>
          <p:nvPr/>
        </p:nvSpPr>
        <p:spPr>
          <a:xfrm>
            <a:off x="1055650" y="1546844"/>
            <a:ext cx="9792680" cy="1015663"/>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F</a:t>
            </a:r>
            <a:r>
              <a:rPr lang="zh-CN" altLang="en-US" sz="2000" dirty="0">
                <a:latin typeface="Times New Roman" panose="02020603050405020304" pitchFamily="18" charset="0"/>
                <a:cs typeface="Times New Roman" panose="02020603050405020304" pitchFamily="18" charset="0"/>
              </a:rPr>
              <a:t>ocuses on the problem whereby the distribution of some continuous variable in a </a:t>
            </a:r>
            <a:r>
              <a:rPr lang="zh-CN" altLang="en-US" sz="2000" dirty="0">
                <a:solidFill>
                  <a:srgbClr val="FF0000"/>
                </a:solidFill>
                <a:latin typeface="Times New Roman" panose="02020603050405020304" pitchFamily="18" charset="0"/>
                <a:cs typeface="Times New Roman" panose="02020603050405020304" pitchFamily="18" charset="0"/>
              </a:rPr>
              <a:t>Bayesian networks (BNs)</a:t>
            </a:r>
            <a:r>
              <a:rPr lang="zh-CN" altLang="en-US" sz="2000" dirty="0">
                <a:latin typeface="Times New Roman" panose="02020603050405020304" pitchFamily="18" charset="0"/>
                <a:cs typeface="Times New Roman" panose="02020603050405020304" pitchFamily="18" charset="0"/>
              </a:rPr>
              <a:t> is known from data, but where we wish to explicitly model the impact of some additional expert variable (for which there is expert judgment but no data).</a:t>
            </a:r>
          </a:p>
        </p:txBody>
      </p:sp>
      <p:pic>
        <p:nvPicPr>
          <p:cNvPr id="3" name="图片 2">
            <a:extLst>
              <a:ext uri="{FF2B5EF4-FFF2-40B4-BE49-F238E27FC236}">
                <a16:creationId xmlns:a16="http://schemas.microsoft.com/office/drawing/2014/main" id="{06E15DC3-2E40-9971-CA8A-90C7F5FEB4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87680" y="2866949"/>
            <a:ext cx="3737115" cy="2762549"/>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60F38A0-1DB3-4087-352E-11E35F29CD51}"/>
                  </a:ext>
                </a:extLst>
              </p:cNvPr>
              <p:cNvSpPr txBox="1"/>
              <p:nvPr/>
            </p:nvSpPr>
            <p:spPr>
              <a:xfrm>
                <a:off x="5735974" y="3136362"/>
                <a:ext cx="5544385" cy="2318263"/>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        Here </a:t>
                </a:r>
                <a14:m>
                  <m:oMath xmlns:m="http://schemas.openxmlformats.org/officeDocument/2006/math">
                    <m:r>
                      <a:rPr lang="zh-CN" altLang="en-US" sz="2000" i="1" dirty="0">
                        <a:latin typeface="Cambria Math" panose="02040503050406030204" pitchFamily="18" charset="0"/>
                        <a:cs typeface="Times New Roman" panose="02020603050405020304" pitchFamily="18" charset="0"/>
                      </a:rPr>
                      <m:t>𝑋</m:t>
                    </m:r>
                  </m:oMath>
                </a14:m>
                <a:r>
                  <a:rPr lang="zh-CN" altLang="en-US" sz="2000" dirty="0">
                    <a:latin typeface="Times New Roman" panose="02020603050405020304" pitchFamily="18" charset="0"/>
                    <a:cs typeface="Times New Roman" panose="02020603050405020304" pitchFamily="18" charset="0"/>
                  </a:rPr>
                  <a:t> is an expert supplied variable with m states </a:t>
                </a:r>
                <a14:m>
                  <m:oMath xmlns:m="http://schemas.openxmlformats.org/officeDocument/2006/math">
                    <m:sSub>
                      <m:sSubPr>
                        <m:ctrlPr>
                          <a:rPr lang="en-US" altLang="zh-CN" sz="2000" i="1">
                            <a:latin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cs typeface="Times New Roman" panose="02020603050405020304" pitchFamily="18" charset="0"/>
                          </a:rPr>
                          <m:t>𝑋</m:t>
                        </m:r>
                      </m:e>
                      <m:sub>
                        <m:r>
                          <a:rPr lang="en-US" altLang="zh-CN" sz="2000" i="1">
                            <a:latin typeface="Cambria Math" panose="02040503050406030204" pitchFamily="18" charset="0"/>
                            <a:cs typeface="Times New Roman" panose="02020603050405020304" pitchFamily="18" charset="0"/>
                          </a:rPr>
                          <m:t>1</m:t>
                        </m:r>
                      </m:sub>
                    </m:sSub>
                    <m:r>
                      <a:rPr lang="en-US" altLang="zh-CN" sz="2000" i="1">
                        <a:latin typeface="Cambria Math" panose="02040503050406030204" pitchFamily="18" charset="0"/>
                        <a:cs typeface="Times New Roman" panose="02020603050405020304" pitchFamily="18" charset="0"/>
                      </a:rPr>
                      <m:t>,…,</m:t>
                    </m:r>
                    <m:sSub>
                      <m:sSubPr>
                        <m:ctrlPr>
                          <a:rPr lang="en-US" altLang="zh-CN" sz="2000" i="1">
                            <a:latin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cs typeface="Times New Roman" panose="02020603050405020304" pitchFamily="18" charset="0"/>
                          </a:rPr>
                          <m:t>𝑋</m:t>
                        </m:r>
                      </m:e>
                      <m:sub>
                        <m:r>
                          <a:rPr lang="en-US" altLang="zh-CN" sz="2000" i="1">
                            <a:latin typeface="Cambria Math" panose="02040503050406030204" pitchFamily="18" charset="0"/>
                            <a:cs typeface="Times New Roman" panose="02020603050405020304" pitchFamily="18" charset="0"/>
                          </a:rPr>
                          <m:t>𝑚</m:t>
                        </m:r>
                      </m:sub>
                    </m:sSub>
                  </m:oMath>
                </a14:m>
                <a:r>
                  <a:rPr lang="zh-CN" altLang="en-US" sz="2000" dirty="0">
                    <a:latin typeface="Times New Roman" panose="02020603050405020304" pitchFamily="18" charset="0"/>
                    <a:cs typeface="Times New Roman" panose="02020603050405020304" pitchFamily="18" charset="0"/>
                  </a:rPr>
                  <a:t>. We assume the expert provides the prior probabilities for</a:t>
                </a:r>
                <a14:m>
                  <m:oMath xmlns:m="http://schemas.openxmlformats.org/officeDocument/2006/math">
                    <m:r>
                      <a:rPr lang="en-US" altLang="zh-CN" sz="2000" dirty="0">
                        <a:latin typeface="Cambria Math" panose="02040503050406030204" pitchFamily="18" charset="0"/>
                        <a:cs typeface="Times New Roman" panose="02020603050405020304" pitchFamily="18" charset="0"/>
                      </a:rPr>
                      <m:t> </m:t>
                    </m:r>
                    <m:r>
                      <a:rPr lang="zh-CN" altLang="en-US" sz="2000" i="1" dirty="0">
                        <a:latin typeface="Cambria Math" panose="02040503050406030204" pitchFamily="18" charset="0"/>
                        <a:cs typeface="Times New Roman" panose="02020603050405020304" pitchFamily="18" charset="0"/>
                      </a:rPr>
                      <m:t>𝑋</m:t>
                    </m:r>
                  </m:oMath>
                </a14:m>
                <a:r>
                  <a:rPr lang="zh-CN" altLang="en-US" sz="2000" dirty="0">
                    <a:latin typeface="Times New Roman" panose="02020603050405020304" pitchFamily="18" charset="0"/>
                    <a:cs typeface="Times New Roman" panose="02020603050405020304" pitchFamily="18" charset="0"/>
                  </a:rPr>
                  <a:t>, i.e.  </a:t>
                </a:r>
                <a14:m>
                  <m:oMath xmlns:m="http://schemas.openxmlformats.org/officeDocument/2006/math">
                    <m:r>
                      <a:rPr lang="en-US" altLang="zh-CN" sz="2000" i="1">
                        <a:latin typeface="Cambria Math" panose="02040503050406030204" pitchFamily="18" charset="0"/>
                        <a:cs typeface="Times New Roman" panose="02020603050405020304" pitchFamily="18" charset="0"/>
                      </a:rPr>
                      <m:t>𝑃</m:t>
                    </m:r>
                    <m:d>
                      <m:dPr>
                        <m:ctrlPr>
                          <a:rPr lang="en-US" altLang="zh-CN" sz="2000" i="1">
                            <a:latin typeface="Cambria Math" panose="02040503050406030204" pitchFamily="18" charset="0"/>
                            <a:cs typeface="Times New Roman" panose="02020603050405020304" pitchFamily="18" charset="0"/>
                          </a:rPr>
                        </m:ctrlPr>
                      </m:dPr>
                      <m:e>
                        <m:sSub>
                          <m:sSubPr>
                            <m:ctrlPr>
                              <a:rPr lang="en-US" altLang="zh-CN" sz="2000" i="1">
                                <a:latin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cs typeface="Times New Roman" panose="02020603050405020304" pitchFamily="18" charset="0"/>
                              </a:rPr>
                              <m:t>𝑋</m:t>
                            </m:r>
                          </m:e>
                          <m:sub>
                            <m:r>
                              <a:rPr lang="en-US" altLang="zh-CN" sz="2000" i="1">
                                <a:latin typeface="Cambria Math" panose="02040503050406030204" pitchFamily="18" charset="0"/>
                                <a:cs typeface="Times New Roman" panose="02020603050405020304" pitchFamily="18" charset="0"/>
                              </a:rPr>
                              <m:t>𝑗</m:t>
                            </m:r>
                          </m:sub>
                        </m:sSub>
                      </m:e>
                      <m:e>
                        <m:sSub>
                          <m:sSubPr>
                            <m:ctrlPr>
                              <a:rPr lang="en-US" altLang="zh-CN" sz="2000" i="1">
                                <a:latin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cs typeface="Times New Roman" panose="02020603050405020304" pitchFamily="18" charset="0"/>
                              </a:rPr>
                              <m:t>𝐷</m:t>
                            </m:r>
                          </m:e>
                          <m:sub>
                            <m:r>
                              <a:rPr lang="en-US" altLang="zh-CN" sz="2000" i="1">
                                <a:latin typeface="Cambria Math" panose="02040503050406030204" pitchFamily="18" charset="0"/>
                                <a:cs typeface="Times New Roman" panose="02020603050405020304" pitchFamily="18" charset="0"/>
                              </a:rPr>
                              <m:t>𝑖</m:t>
                            </m:r>
                          </m:sub>
                        </m:sSub>
                      </m:e>
                    </m:d>
                    <m:r>
                      <a:rPr lang="en-US" altLang="zh-CN" sz="2000" i="1">
                        <a:latin typeface="Cambria Math" panose="02040503050406030204" pitchFamily="18" charset="0"/>
                        <a:cs typeface="Times New Roman" panose="02020603050405020304" pitchFamily="18" charset="0"/>
                      </a:rPr>
                      <m:t>=</m:t>
                    </m:r>
                    <m:sSub>
                      <m:sSubPr>
                        <m:ctrlPr>
                          <a:rPr lang="en-US" altLang="zh-CN" sz="2000" i="1">
                            <a:latin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cs typeface="Times New Roman" panose="02020603050405020304" pitchFamily="18" charset="0"/>
                          </a:rPr>
                          <m:t>𝑝</m:t>
                        </m:r>
                      </m:e>
                      <m:sub>
                        <m:r>
                          <a:rPr lang="en-US" altLang="zh-CN" sz="2000" i="1">
                            <a:latin typeface="Cambria Math" panose="02040503050406030204" pitchFamily="18" charset="0"/>
                            <a:cs typeface="Times New Roman" panose="02020603050405020304" pitchFamily="18" charset="0"/>
                          </a:rPr>
                          <m:t>𝑖𝑗</m:t>
                        </m:r>
                      </m:sub>
                    </m:sSub>
                  </m:oMath>
                </a14:m>
                <a:r>
                  <a:rPr lang="zh-CN" altLang="en-US" sz="2000" dirty="0">
                    <a:latin typeface="Times New Roman" panose="02020603050405020304" pitchFamily="18" charset="0"/>
                    <a:cs typeface="Times New Roman" panose="02020603050405020304" pitchFamily="18" charset="0"/>
                  </a:rPr>
                  <a:t> for each </a:t>
                </a:r>
                <a14:m>
                  <m:oMath xmlns:m="http://schemas.openxmlformats.org/officeDocument/2006/math">
                    <m:r>
                      <a:rPr lang="zh-CN" altLang="en-US" sz="2000" i="1" dirty="0">
                        <a:latin typeface="Cambria Math" panose="02040503050406030204" pitchFamily="18" charset="0"/>
                        <a:cs typeface="Times New Roman" panose="02020603050405020304" pitchFamily="18" charset="0"/>
                      </a:rPr>
                      <m:t>𝑖</m:t>
                    </m:r>
                    <m:r>
                      <a:rPr lang="zh-CN" altLang="en-US" sz="2000" i="1" dirty="0">
                        <a:latin typeface="Cambria Math" panose="02040503050406030204" pitchFamily="18" charset="0"/>
                        <a:cs typeface="Times New Roman" panose="02020603050405020304" pitchFamily="18" charset="0"/>
                      </a:rPr>
                      <m:t>=1 , . . . ,</m:t>
                    </m:r>
                    <m:r>
                      <a:rPr lang="en-US" altLang="zh-CN" sz="2000" i="1" dirty="0">
                        <a:latin typeface="Cambria Math" panose="02040503050406030204" pitchFamily="18" charset="0"/>
                        <a:cs typeface="Times New Roman" panose="02020603050405020304" pitchFamily="18" charset="0"/>
                      </a:rPr>
                      <m:t>𝑛</m:t>
                    </m:r>
                    <m:r>
                      <a:rPr lang="zh-CN" altLang="en-US" sz="2000" i="1" dirty="0">
                        <a:latin typeface="Cambria Math" panose="02040503050406030204" pitchFamily="18" charset="0"/>
                        <a:cs typeface="Times New Roman" panose="02020603050405020304" pitchFamily="18" charset="0"/>
                      </a:rPr>
                      <m:t> </m:t>
                    </m:r>
                  </m:oMath>
                </a14:m>
                <a:r>
                  <a:rPr lang="zh-CN" altLang="en-US" sz="2000" dirty="0">
                    <a:latin typeface="Times New Roman" panose="02020603050405020304" pitchFamily="18" charset="0"/>
                    <a:cs typeface="Times New Roman" panose="02020603050405020304" pitchFamily="18" charset="0"/>
                  </a:rPr>
                  <a:t>and for each</a:t>
                </a:r>
                <a14:m>
                  <m:oMath xmlns:m="http://schemas.openxmlformats.org/officeDocument/2006/math">
                    <m:r>
                      <a:rPr lang="en-US" altLang="zh-CN" sz="2000" dirty="0">
                        <a:latin typeface="Cambria Math" panose="02040503050406030204" pitchFamily="18" charset="0"/>
                        <a:cs typeface="Times New Roman" panose="02020603050405020304" pitchFamily="18" charset="0"/>
                      </a:rPr>
                      <m:t> </m:t>
                    </m:r>
                    <m:r>
                      <a:rPr lang="en-US" altLang="zh-CN" sz="2000" i="1" dirty="0">
                        <a:latin typeface="Cambria Math" panose="02040503050406030204" pitchFamily="18" charset="0"/>
                        <a:cs typeface="Times New Roman" panose="02020603050405020304" pitchFamily="18" charset="0"/>
                      </a:rPr>
                      <m:t>𝑗</m:t>
                    </m:r>
                    <m:r>
                      <a:rPr lang="zh-CN" altLang="en-US" sz="2000" i="1" dirty="0">
                        <a:latin typeface="Cambria Math" panose="02040503050406030204" pitchFamily="18" charset="0"/>
                        <a:cs typeface="Times New Roman" panose="02020603050405020304" pitchFamily="18" charset="0"/>
                      </a:rPr>
                      <m:t>=1 , . . . ,</m:t>
                    </m:r>
                    <m:r>
                      <a:rPr lang="en-US" altLang="zh-CN" sz="2000" i="1" dirty="0">
                        <a:latin typeface="Cambria Math" panose="02040503050406030204" pitchFamily="18" charset="0"/>
                        <a:cs typeface="Times New Roman" panose="02020603050405020304" pitchFamily="18" charset="0"/>
                      </a:rPr>
                      <m:t>𝑚</m:t>
                    </m:r>
                  </m:oMath>
                </a14:m>
                <a:r>
                  <a:rPr lang="zh-CN" altLang="en-US" sz="2000" dirty="0">
                    <a:latin typeface="Times New Roman" panose="02020603050405020304" pitchFamily="18" charset="0"/>
                    <a:cs typeface="Times New Roman" panose="02020603050405020304" pitchFamily="18" charset="0"/>
                  </a:rPr>
                  <a:t>. When </a:t>
                </a:r>
                <a14:m>
                  <m:oMath xmlns:m="http://schemas.openxmlformats.org/officeDocument/2006/math">
                    <m:r>
                      <a:rPr lang="zh-CN" altLang="en-US" sz="2000" i="1" dirty="0">
                        <a:latin typeface="Cambria Math" panose="02040503050406030204" pitchFamily="18" charset="0"/>
                        <a:cs typeface="Times New Roman" panose="02020603050405020304" pitchFamily="18" charset="0"/>
                      </a:rPr>
                      <m:t>𝐷</m:t>
                    </m:r>
                  </m:oMath>
                </a14:m>
                <a:r>
                  <a:rPr lang="zh-CN" altLang="en-US" sz="2000" dirty="0">
                    <a:latin typeface="Times New Roman" panose="02020603050405020304" pitchFamily="18" charset="0"/>
                    <a:cs typeface="Times New Roman" panose="02020603050405020304" pitchFamily="18" charset="0"/>
                  </a:rPr>
                  <a:t> and</a:t>
                </a:r>
                <a14:m>
                  <m:oMath xmlns:m="http://schemas.openxmlformats.org/officeDocument/2006/math">
                    <m:r>
                      <a:rPr lang="en-US" altLang="zh-CN" sz="2000" dirty="0">
                        <a:latin typeface="Cambria Math" panose="02040503050406030204" pitchFamily="18" charset="0"/>
                        <a:cs typeface="Times New Roman" panose="02020603050405020304" pitchFamily="18" charset="0"/>
                      </a:rPr>
                      <m:t> </m:t>
                    </m:r>
                    <m:r>
                      <a:rPr lang="zh-CN" altLang="en-US" sz="2000" i="1" dirty="0">
                        <a:latin typeface="Cambria Math" panose="02040503050406030204" pitchFamily="18" charset="0"/>
                        <a:cs typeface="Times New Roman" panose="02020603050405020304" pitchFamily="18" charset="0"/>
                      </a:rPr>
                      <m:t>𝑋</m:t>
                    </m:r>
                  </m:oMath>
                </a14:m>
                <a:r>
                  <a:rPr lang="zh-CN" altLang="en-US" sz="2000" dirty="0">
                    <a:latin typeface="Times New Roman" panose="02020603050405020304" pitchFamily="18" charset="0"/>
                    <a:cs typeface="Times New Roman" panose="02020603050405020304" pitchFamily="18" charset="0"/>
                  </a:rPr>
                  <a:t> are not linked, then instead of </a:t>
                </a:r>
                <a14:m>
                  <m:oMath xmlns:m="http://schemas.openxmlformats.org/officeDocument/2006/math">
                    <m:r>
                      <a:rPr lang="zh-CN" altLang="en-US" sz="2000" i="1" dirty="0">
                        <a:latin typeface="Cambria Math" panose="02040503050406030204" pitchFamily="18" charset="0"/>
                        <a:cs typeface="Times New Roman" panose="02020603050405020304" pitchFamily="18" charset="0"/>
                      </a:rPr>
                      <m:t>𝑛</m:t>
                    </m:r>
                    <m:r>
                      <a:rPr lang="zh-CN" altLang="en-US" sz="2000" i="1" dirty="0">
                        <a:latin typeface="Cambria Math" panose="02040503050406030204" pitchFamily="18" charset="0"/>
                        <a:cs typeface="Times New Roman" panose="02020603050405020304" pitchFamily="18" charset="0"/>
                      </a:rPr>
                      <m:t>×</m:t>
                    </m:r>
                    <m:r>
                      <a:rPr lang="zh-CN" altLang="en-US" sz="2000" i="1" dirty="0">
                        <a:latin typeface="Cambria Math" panose="02040503050406030204" pitchFamily="18" charset="0"/>
                        <a:cs typeface="Times New Roman" panose="02020603050405020304" pitchFamily="18" charset="0"/>
                      </a:rPr>
                      <m:t>𝑚</m:t>
                    </m:r>
                  </m:oMath>
                </a14:m>
                <a:r>
                  <a:rPr lang="zh-CN" altLang="en-US" sz="2000" dirty="0">
                    <a:latin typeface="Times New Roman" panose="02020603050405020304" pitchFamily="18" charset="0"/>
                    <a:cs typeface="Times New Roman" panose="02020603050405020304" pitchFamily="18" charset="0"/>
                  </a:rPr>
                  <a:t> priors we only need m priors </a:t>
                </a:r>
                <a14:m>
                  <m:oMath xmlns:m="http://schemas.openxmlformats.org/officeDocument/2006/math">
                    <m:r>
                      <a:rPr lang="en-US" altLang="zh-CN" sz="2000" i="1">
                        <a:latin typeface="Cambria Math" panose="02040503050406030204" pitchFamily="18" charset="0"/>
                        <a:cs typeface="Times New Roman" panose="02020603050405020304" pitchFamily="18" charset="0"/>
                      </a:rPr>
                      <m:t>𝑃</m:t>
                    </m:r>
                    <m:r>
                      <a:rPr lang="en-US" altLang="zh-CN" sz="2000" i="1">
                        <a:latin typeface="Cambria Math" panose="02040503050406030204" pitchFamily="18" charset="0"/>
                        <a:cs typeface="Times New Roman" panose="02020603050405020304" pitchFamily="18" charset="0"/>
                      </a:rPr>
                      <m:t>(</m:t>
                    </m:r>
                    <m:sSub>
                      <m:sSubPr>
                        <m:ctrlPr>
                          <a:rPr lang="en-US" altLang="zh-CN" sz="2000" i="1">
                            <a:latin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cs typeface="Times New Roman" panose="02020603050405020304" pitchFamily="18" charset="0"/>
                          </a:rPr>
                          <m:t>𝑋</m:t>
                        </m:r>
                      </m:e>
                      <m:sub>
                        <m:r>
                          <a:rPr lang="en-US" altLang="zh-CN" sz="2000" i="1">
                            <a:latin typeface="Cambria Math" panose="02040503050406030204" pitchFamily="18" charset="0"/>
                            <a:cs typeface="Times New Roman" panose="02020603050405020304" pitchFamily="18" charset="0"/>
                          </a:rPr>
                          <m:t>𝑗</m:t>
                        </m:r>
                      </m:sub>
                    </m:sSub>
                    <m:r>
                      <a:rPr lang="en-US" altLang="zh-CN" sz="2000" i="1">
                        <a:latin typeface="Cambria Math" panose="02040503050406030204" pitchFamily="18" charset="0"/>
                        <a:cs typeface="Times New Roman" panose="02020603050405020304" pitchFamily="18" charset="0"/>
                      </a:rPr>
                      <m:t>)=</m:t>
                    </m:r>
                    <m:sSub>
                      <m:sSubPr>
                        <m:ctrlPr>
                          <a:rPr lang="en-US" altLang="zh-CN" sz="2000" i="1">
                            <a:latin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cs typeface="Times New Roman" panose="02020603050405020304" pitchFamily="18" charset="0"/>
                          </a:rPr>
                          <m:t>𝑝</m:t>
                        </m:r>
                      </m:e>
                      <m:sub>
                        <m:r>
                          <a:rPr lang="en-US" altLang="zh-CN" sz="2000" i="1">
                            <a:latin typeface="Cambria Math" panose="02040503050406030204" pitchFamily="18" charset="0"/>
                            <a:cs typeface="Times New Roman" panose="02020603050405020304" pitchFamily="18" charset="0"/>
                          </a:rPr>
                          <m:t>𝑗</m:t>
                        </m:r>
                      </m:sub>
                    </m:sSub>
                    <m:r>
                      <a:rPr lang="en-US" altLang="zh-CN" sz="2000" i="1">
                        <a:latin typeface="Cambria Math" panose="02040503050406030204" pitchFamily="18" charset="0"/>
                        <a:cs typeface="Times New Roman" panose="02020603050405020304" pitchFamily="18" charset="0"/>
                      </a:rPr>
                      <m:t> </m:t>
                    </m:r>
                  </m:oMath>
                </a14:m>
                <a:r>
                  <a:rPr lang="zh-CN" altLang="en-US" sz="2000" dirty="0">
                    <a:latin typeface="Times New Roman" panose="02020603050405020304" pitchFamily="18" charset="0"/>
                    <a:cs typeface="Times New Roman" panose="02020603050405020304" pitchFamily="18" charset="0"/>
                  </a:rPr>
                  <a:t>for each </a:t>
                </a:r>
                <a14:m>
                  <m:oMath xmlns:m="http://schemas.openxmlformats.org/officeDocument/2006/math">
                    <m:r>
                      <a:rPr lang="en-US" altLang="zh-CN" sz="2000" i="1" dirty="0">
                        <a:latin typeface="Cambria Math" panose="02040503050406030204" pitchFamily="18" charset="0"/>
                        <a:cs typeface="Times New Roman" panose="02020603050405020304" pitchFamily="18" charset="0"/>
                      </a:rPr>
                      <m:t>𝑗</m:t>
                    </m:r>
                    <m:r>
                      <a:rPr lang="zh-CN" altLang="en-US" sz="2000" i="1" dirty="0">
                        <a:latin typeface="Cambria Math" panose="02040503050406030204" pitchFamily="18" charset="0"/>
                        <a:cs typeface="Times New Roman" panose="02020603050405020304" pitchFamily="18" charset="0"/>
                      </a:rPr>
                      <m:t>=1 , . . . ,</m:t>
                    </m:r>
                    <m:r>
                      <a:rPr lang="en-US" altLang="zh-CN" sz="2000" i="1" dirty="0">
                        <a:latin typeface="Cambria Math" panose="02040503050406030204" pitchFamily="18" charset="0"/>
                        <a:cs typeface="Times New Roman" panose="02020603050405020304" pitchFamily="18" charset="0"/>
                      </a:rPr>
                      <m:t>𝑚</m:t>
                    </m:r>
                  </m:oMath>
                </a14:m>
                <a:r>
                  <a:rPr lang="zh-CN" altLang="en-US" sz="2000" dirty="0">
                    <a:latin typeface="Times New Roman" panose="02020603050405020304" pitchFamily="18" charset="0"/>
                    <a:cs typeface="Times New Roman" panose="02020603050405020304" pitchFamily="18" charset="0"/>
                  </a:rPr>
                  <a:t>. </a:t>
                </a:r>
              </a:p>
            </p:txBody>
          </p:sp>
        </mc:Choice>
        <mc:Fallback xmlns="">
          <p:sp>
            <p:nvSpPr>
              <p:cNvPr id="4" name="文本框 3">
                <a:extLst>
                  <a:ext uri="{FF2B5EF4-FFF2-40B4-BE49-F238E27FC236}">
                    <a16:creationId xmlns:a16="http://schemas.microsoft.com/office/drawing/2014/main" id="{F60F38A0-1DB3-4087-352E-11E35F29CD51}"/>
                  </a:ext>
                </a:extLst>
              </p:cNvPr>
              <p:cNvSpPr txBox="1">
                <a:spLocks noRot="1" noChangeAspect="1" noMove="1" noResize="1" noEditPoints="1" noAdjustHandles="1" noChangeArrowheads="1" noChangeShapeType="1" noTextEdit="1"/>
              </p:cNvSpPr>
              <p:nvPr/>
            </p:nvSpPr>
            <p:spPr>
              <a:xfrm>
                <a:off x="5735974" y="3136362"/>
                <a:ext cx="5544385" cy="2318263"/>
              </a:xfrm>
              <a:prstGeom prst="rect">
                <a:avLst/>
              </a:prstGeom>
              <a:blipFill>
                <a:blip r:embed="rId3"/>
                <a:stretch>
                  <a:fillRect l="-1210" t="-1312" r="-1100" b="-36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763103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055650" y="620805"/>
            <a:ext cx="9546926" cy="523220"/>
          </a:xfrm>
          <a:prstGeom prst="rect">
            <a:avLst/>
          </a:prstGeom>
          <a:noFill/>
        </p:spPr>
        <p:txBody>
          <a:bodyPr wrap="square">
            <a:spAutoFit/>
          </a:bodyPr>
          <a:lstStyle/>
          <a:p>
            <a:pPr algn="ctr"/>
            <a:r>
              <a:rPr lang="en" altLang="zh-CN" sz="2800" b="1" dirty="0">
                <a:latin typeface="Times New Roman" panose="02020603050405020304" charset="0"/>
              </a:rPr>
              <a:t>Worked Example</a:t>
            </a:r>
            <a:endParaRPr lang="zh-CN" altLang="en-US" sz="2800" b="1" dirty="0">
              <a:latin typeface="Times New Roman" panose="02020603050405020304" charset="0"/>
            </a:endParaRPr>
          </a:p>
        </p:txBody>
      </p:sp>
      <p:pic>
        <p:nvPicPr>
          <p:cNvPr id="6" name="图片 5">
            <a:extLst>
              <a:ext uri="{FF2B5EF4-FFF2-40B4-BE49-F238E27FC236}">
                <a16:creationId xmlns:a16="http://schemas.microsoft.com/office/drawing/2014/main" id="{9E673CDD-9ADD-63E0-C596-023E6CD4DCD6}"/>
              </a:ext>
            </a:extLst>
          </p:cNvPr>
          <p:cNvPicPr>
            <a:picLocks noChangeAspect="1"/>
          </p:cNvPicPr>
          <p:nvPr/>
        </p:nvPicPr>
        <p:blipFill>
          <a:blip r:embed="rId2"/>
          <a:stretch>
            <a:fillRect/>
          </a:stretch>
        </p:blipFill>
        <p:spPr>
          <a:xfrm>
            <a:off x="335600" y="1881273"/>
            <a:ext cx="4968345" cy="3752546"/>
          </a:xfrm>
          <a:prstGeom prst="rect">
            <a:avLst/>
          </a:prstGeom>
        </p:spPr>
      </p:pic>
      <p:pic>
        <p:nvPicPr>
          <p:cNvPr id="9" name="图片 8">
            <a:extLst>
              <a:ext uri="{FF2B5EF4-FFF2-40B4-BE49-F238E27FC236}">
                <a16:creationId xmlns:a16="http://schemas.microsoft.com/office/drawing/2014/main" id="{F9698076-2AF7-D97E-E702-5E01D039352A}"/>
              </a:ext>
            </a:extLst>
          </p:cNvPr>
          <p:cNvPicPr>
            <a:picLocks noChangeAspect="1"/>
          </p:cNvPicPr>
          <p:nvPr/>
        </p:nvPicPr>
        <p:blipFill>
          <a:blip r:embed="rId3"/>
          <a:stretch>
            <a:fillRect/>
          </a:stretch>
        </p:blipFill>
        <p:spPr>
          <a:xfrm>
            <a:off x="6240010" y="1849009"/>
            <a:ext cx="5516010" cy="3736177"/>
          </a:xfrm>
          <a:prstGeom prst="rect">
            <a:avLst/>
          </a:prstGeom>
        </p:spPr>
      </p:pic>
    </p:spTree>
    <p:extLst>
      <p:ext uri="{BB962C8B-B14F-4D97-AF65-F5344CB8AC3E}">
        <p14:creationId xmlns:p14="http://schemas.microsoft.com/office/powerpoint/2010/main" val="5758671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055650" y="620805"/>
            <a:ext cx="9546926" cy="523220"/>
          </a:xfrm>
          <a:prstGeom prst="rect">
            <a:avLst/>
          </a:prstGeom>
          <a:noFill/>
        </p:spPr>
        <p:txBody>
          <a:bodyPr wrap="square">
            <a:spAutoFit/>
          </a:bodyPr>
          <a:lstStyle/>
          <a:p>
            <a:pPr algn="ctr"/>
            <a:r>
              <a:rPr lang="en" altLang="zh-CN" sz="2800" b="1" dirty="0">
                <a:latin typeface="Times New Roman" panose="02020603050405020304" charset="0"/>
              </a:rPr>
              <a:t>Real-World Examples</a:t>
            </a:r>
            <a:endParaRPr lang="zh-CN" altLang="en-US" sz="2800" b="1" dirty="0">
              <a:latin typeface="Times New Roman" panose="02020603050405020304" charset="0"/>
            </a:endParaRPr>
          </a:p>
        </p:txBody>
      </p:sp>
      <p:pic>
        <p:nvPicPr>
          <p:cNvPr id="4" name="图片 3">
            <a:extLst>
              <a:ext uri="{FF2B5EF4-FFF2-40B4-BE49-F238E27FC236}">
                <a16:creationId xmlns:a16="http://schemas.microsoft.com/office/drawing/2014/main" id="{04DEE075-AA43-DCF5-9AA8-9BBE21E9CF30}"/>
              </a:ext>
            </a:extLst>
          </p:cNvPr>
          <p:cNvPicPr>
            <a:picLocks noChangeAspect="1"/>
          </p:cNvPicPr>
          <p:nvPr/>
        </p:nvPicPr>
        <p:blipFill>
          <a:blip r:embed="rId2"/>
          <a:stretch>
            <a:fillRect/>
          </a:stretch>
        </p:blipFill>
        <p:spPr>
          <a:xfrm>
            <a:off x="407605" y="2420930"/>
            <a:ext cx="6048420" cy="2787327"/>
          </a:xfrm>
          <a:prstGeom prst="rect">
            <a:avLst/>
          </a:prstGeom>
        </p:spPr>
      </p:pic>
      <p:pic>
        <p:nvPicPr>
          <p:cNvPr id="7" name="图片 6">
            <a:extLst>
              <a:ext uri="{FF2B5EF4-FFF2-40B4-BE49-F238E27FC236}">
                <a16:creationId xmlns:a16="http://schemas.microsoft.com/office/drawing/2014/main" id="{350012A2-032B-EF94-76D2-768DDBC054B1}"/>
              </a:ext>
            </a:extLst>
          </p:cNvPr>
          <p:cNvPicPr>
            <a:picLocks noChangeAspect="1"/>
          </p:cNvPicPr>
          <p:nvPr/>
        </p:nvPicPr>
        <p:blipFill>
          <a:blip r:embed="rId3"/>
          <a:stretch>
            <a:fillRect/>
          </a:stretch>
        </p:blipFill>
        <p:spPr>
          <a:xfrm>
            <a:off x="6946577" y="2204915"/>
            <a:ext cx="4805485" cy="2882013"/>
          </a:xfrm>
          <a:prstGeom prst="rect">
            <a:avLst/>
          </a:prstGeom>
        </p:spPr>
      </p:pic>
    </p:spTree>
    <p:extLst>
      <p:ext uri="{BB962C8B-B14F-4D97-AF65-F5344CB8AC3E}">
        <p14:creationId xmlns:p14="http://schemas.microsoft.com/office/powerpoint/2010/main" val="26833074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385804" y="366714"/>
            <a:ext cx="8544413" cy="523220"/>
          </a:xfrm>
          <a:prstGeom prst="rect">
            <a:avLst/>
          </a:prstGeom>
          <a:noFill/>
        </p:spPr>
        <p:txBody>
          <a:bodyPr wrap="square">
            <a:spAutoFit/>
          </a:bodyPr>
          <a:lstStyle/>
          <a:p>
            <a:pPr algn="ctr"/>
            <a:r>
              <a:rPr lang="en" altLang="zh-CN" sz="2800" b="1" dirty="0">
                <a:latin typeface="Times New Roman" panose="02020603050405020304" charset="0"/>
              </a:rPr>
              <a:t>Probabilistic gap filling</a:t>
            </a:r>
            <a:endParaRPr lang="zh-CN" altLang="en-US" sz="2800" b="1" dirty="0">
              <a:latin typeface="Times New Roman" panose="02020603050405020304" charset="0"/>
            </a:endParaRPr>
          </a:p>
        </p:txBody>
      </p:sp>
      <p:sp>
        <p:nvSpPr>
          <p:cNvPr id="7" name="文本框 6">
            <a:extLst>
              <a:ext uri="{FF2B5EF4-FFF2-40B4-BE49-F238E27FC236}">
                <a16:creationId xmlns:a16="http://schemas.microsoft.com/office/drawing/2014/main" id="{1A636B94-171A-6882-4364-0F63F41102C7}"/>
              </a:ext>
            </a:extLst>
          </p:cNvPr>
          <p:cNvSpPr txBox="1"/>
          <p:nvPr/>
        </p:nvSpPr>
        <p:spPr>
          <a:xfrm>
            <a:off x="1886339" y="6148658"/>
            <a:ext cx="8044491" cy="307777"/>
          </a:xfrm>
          <a:prstGeom prst="rect">
            <a:avLst/>
          </a:prstGeom>
          <a:noFill/>
        </p:spPr>
        <p:txBody>
          <a:bodyPr wrap="square">
            <a:spAutoFit/>
          </a:bodyPr>
          <a:lstStyle/>
          <a:p>
            <a:pPr algn="ctr"/>
            <a:r>
              <a:rPr lang="en" altLang="zh-CN" sz="1400" dirty="0">
                <a:latin typeface="Times New Roman" panose="02020603050405020304" pitchFamily="18" charset="0"/>
                <a:cs typeface="Times New Roman" panose="02020603050405020304" pitchFamily="18" charset="0"/>
              </a:rPr>
              <a:t>Fischer et al., “No cloud on the horizon: Probabilistic gap filling in satellite image series,” in </a:t>
            </a:r>
            <a:r>
              <a:rPr lang="en" altLang="zh-CN" sz="1400" i="1" dirty="0">
                <a:latin typeface="Times New Roman" panose="02020603050405020304" pitchFamily="18" charset="0"/>
                <a:cs typeface="Times New Roman" panose="02020603050405020304" pitchFamily="18" charset="0"/>
              </a:rPr>
              <a:t>DSAA</a:t>
            </a:r>
            <a:r>
              <a:rPr lang="en" altLang="zh-CN" sz="1400" dirty="0">
                <a:latin typeface="Times New Roman" panose="02020603050405020304" pitchFamily="18" charset="0"/>
                <a:cs typeface="Times New Roman" panose="02020603050405020304" pitchFamily="18" charset="0"/>
              </a:rPr>
              <a:t>, 2020. </a:t>
            </a:r>
          </a:p>
        </p:txBody>
      </p:sp>
      <p:sp>
        <p:nvSpPr>
          <p:cNvPr id="4" name="文本框 3">
            <a:extLst>
              <a:ext uri="{FF2B5EF4-FFF2-40B4-BE49-F238E27FC236}">
                <a16:creationId xmlns:a16="http://schemas.microsoft.com/office/drawing/2014/main" id="{AFEB524D-EE22-4CBB-EBCA-2647291B83DB}"/>
              </a:ext>
            </a:extLst>
          </p:cNvPr>
          <p:cNvSpPr txBox="1"/>
          <p:nvPr/>
        </p:nvSpPr>
        <p:spPr>
          <a:xfrm>
            <a:off x="983645" y="1139685"/>
            <a:ext cx="10224710" cy="1323439"/>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Reconstructs missing values with probabilistic machine learning. </a:t>
            </a:r>
          </a:p>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U</a:t>
            </a:r>
            <a:r>
              <a:rPr lang="zh-CN" altLang="en-US" sz="2000" dirty="0">
                <a:latin typeface="Times New Roman" panose="02020603050405020304" pitchFamily="18" charset="0"/>
                <a:cs typeface="Times New Roman" panose="02020603050405020304" pitchFamily="18" charset="0"/>
              </a:rPr>
              <a:t>tilizes </a:t>
            </a:r>
            <a:r>
              <a:rPr lang="zh-CN" altLang="en-US" sz="2000" dirty="0">
                <a:solidFill>
                  <a:srgbClr val="FF0000"/>
                </a:solidFill>
                <a:latin typeface="Times New Roman" panose="02020603050405020304" pitchFamily="18" charset="0"/>
                <a:cs typeface="Times New Roman" panose="02020603050405020304" pitchFamily="18" charset="0"/>
              </a:rPr>
              <a:t>Markov random fields (MRFs</a:t>
            </a:r>
            <a:r>
              <a:rPr lang="zh-CN" altLang="en-US"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E</a:t>
            </a:r>
            <a:r>
              <a:rPr lang="zh-CN" altLang="en-US" sz="2000" dirty="0">
                <a:latin typeface="Times New Roman" panose="02020603050405020304" pitchFamily="18" charset="0"/>
                <a:cs typeface="Times New Roman" panose="02020603050405020304" pitchFamily="18" charset="0"/>
              </a:rPr>
              <a:t>xtend the probabilistic framework to also consider </a:t>
            </a:r>
            <a:r>
              <a:rPr lang="zh-CN" altLang="en-US" sz="2000" dirty="0">
                <a:solidFill>
                  <a:srgbClr val="FF0000"/>
                </a:solidFill>
                <a:latin typeface="Times New Roman" panose="02020603050405020304" pitchFamily="18" charset="0"/>
                <a:cs typeface="Times New Roman" panose="02020603050405020304" pitchFamily="18" charset="0"/>
              </a:rPr>
              <a:t>empirical prior </a:t>
            </a:r>
            <a:r>
              <a:rPr lang="zh-CN" altLang="en-US" sz="2000" dirty="0">
                <a:latin typeface="Times New Roman" panose="02020603050405020304" pitchFamily="18" charset="0"/>
                <a:cs typeface="Times New Roman" panose="02020603050405020304" pitchFamily="18" charset="0"/>
              </a:rPr>
              <a:t>information, which allows to train even on highly incomplete data.</a:t>
            </a:r>
            <a:endParaRPr lang="en-US" altLang="zh-CN" sz="20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47E63366-1612-9186-8430-645B231416A9}"/>
              </a:ext>
            </a:extLst>
          </p:cNvPr>
          <p:cNvPicPr>
            <a:picLocks noChangeAspect="1"/>
          </p:cNvPicPr>
          <p:nvPr/>
        </p:nvPicPr>
        <p:blipFill>
          <a:blip r:embed="rId2"/>
          <a:stretch>
            <a:fillRect/>
          </a:stretch>
        </p:blipFill>
        <p:spPr>
          <a:xfrm>
            <a:off x="1271665" y="2533331"/>
            <a:ext cx="9269329" cy="2651732"/>
          </a:xfrm>
          <a:prstGeom prst="rect">
            <a:avLst/>
          </a:prstGeom>
        </p:spPr>
      </p:pic>
      <p:pic>
        <p:nvPicPr>
          <p:cNvPr id="8" name="图片 7">
            <a:extLst>
              <a:ext uri="{FF2B5EF4-FFF2-40B4-BE49-F238E27FC236}">
                <a16:creationId xmlns:a16="http://schemas.microsoft.com/office/drawing/2014/main" id="{D4CA2A6D-3364-FE96-C4EE-B0BE81D5E95F}"/>
              </a:ext>
            </a:extLst>
          </p:cNvPr>
          <p:cNvPicPr>
            <a:picLocks noChangeAspect="1"/>
          </p:cNvPicPr>
          <p:nvPr/>
        </p:nvPicPr>
        <p:blipFill>
          <a:blip r:embed="rId3"/>
          <a:stretch>
            <a:fillRect/>
          </a:stretch>
        </p:blipFill>
        <p:spPr>
          <a:xfrm>
            <a:off x="247650" y="5255270"/>
            <a:ext cx="11696700" cy="561975"/>
          </a:xfrm>
          <a:prstGeom prst="rect">
            <a:avLst/>
          </a:prstGeom>
        </p:spPr>
      </p:pic>
    </p:spTree>
    <p:extLst>
      <p:ext uri="{BB962C8B-B14F-4D97-AF65-F5344CB8AC3E}">
        <p14:creationId xmlns:p14="http://schemas.microsoft.com/office/powerpoint/2010/main" val="18371267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385804" y="366714"/>
            <a:ext cx="8544413" cy="523220"/>
          </a:xfrm>
          <a:prstGeom prst="rect">
            <a:avLst/>
          </a:prstGeom>
          <a:noFill/>
        </p:spPr>
        <p:txBody>
          <a:bodyPr wrap="square">
            <a:spAutoFit/>
          </a:bodyPr>
          <a:lstStyle/>
          <a:p>
            <a:pPr algn="ctr"/>
            <a:r>
              <a:rPr lang="en-US" altLang="zh-CN" sz="2800" b="1" dirty="0">
                <a:latin typeface="Times New Roman" panose="02020603050405020304" charset="0"/>
              </a:rPr>
              <a:t>Markov Random Field (MRF)</a:t>
            </a:r>
            <a:endParaRPr lang="zh-CN" altLang="en-US" sz="2800" b="1" dirty="0">
              <a:latin typeface="Times New Roman" panose="02020603050405020304" charset="0"/>
            </a:endParaRPr>
          </a:p>
        </p:txBody>
      </p:sp>
      <p:sp>
        <p:nvSpPr>
          <p:cNvPr id="4" name="文本框 3">
            <a:extLst>
              <a:ext uri="{FF2B5EF4-FFF2-40B4-BE49-F238E27FC236}">
                <a16:creationId xmlns:a16="http://schemas.microsoft.com/office/drawing/2014/main" id="{AFEB524D-EE22-4CBB-EBCA-2647291B83DB}"/>
              </a:ext>
            </a:extLst>
          </p:cNvPr>
          <p:cNvSpPr txBox="1"/>
          <p:nvPr/>
        </p:nvSpPr>
        <p:spPr>
          <a:xfrm>
            <a:off x="983645" y="1139685"/>
            <a:ext cx="10224710" cy="1631216"/>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Gap filling is then the process of computing values for missing locations.</a:t>
            </a:r>
            <a:endParaRPr lang="en-US" altLang="zh-CN"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l"/>
            </a:pPr>
            <a:r>
              <a:rPr lang="en-US" altLang="zh-CN" sz="2000" dirty="0"/>
              <a:t>We reduce the gap filling problem to estimating values </a:t>
            </a:r>
            <a:r>
              <a:rPr lang="en-US" altLang="zh-CN" sz="2000" dirty="0" err="1"/>
              <a:t>w.r.t.</a:t>
            </a:r>
            <a:r>
              <a:rPr lang="en-US" altLang="zh-CN" sz="2000" dirty="0"/>
              <a:t> the state space of a Markov random field (MRF).</a:t>
            </a:r>
            <a:endParaRPr lang="en-US" altLang="zh-CN"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l"/>
            </a:pPr>
            <a:r>
              <a:rPr lang="en-US" altLang="zh-CN" sz="2000" dirty="0"/>
              <a:t>In any MRF, dependencies between components of X are represented by an undirected conditional independence structure (CIS) G.</a:t>
            </a:r>
            <a:endParaRPr lang="en-US" altLang="zh-CN" sz="2000"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174DD3D0-3EBE-3922-8267-79C38C32D265}"/>
              </a:ext>
            </a:extLst>
          </p:cNvPr>
          <p:cNvPicPr>
            <a:picLocks noChangeAspect="1"/>
          </p:cNvPicPr>
          <p:nvPr/>
        </p:nvPicPr>
        <p:blipFill>
          <a:blip r:embed="rId2"/>
          <a:stretch>
            <a:fillRect/>
          </a:stretch>
        </p:blipFill>
        <p:spPr>
          <a:xfrm>
            <a:off x="3431815" y="2924279"/>
            <a:ext cx="4610100" cy="838200"/>
          </a:xfrm>
          <a:prstGeom prst="rect">
            <a:avLst/>
          </a:prstGeom>
        </p:spPr>
      </p:pic>
      <p:sp>
        <p:nvSpPr>
          <p:cNvPr id="10" name="文本框 9">
            <a:extLst>
              <a:ext uri="{FF2B5EF4-FFF2-40B4-BE49-F238E27FC236}">
                <a16:creationId xmlns:a16="http://schemas.microsoft.com/office/drawing/2014/main" id="{7B2BDF39-9EFD-E45D-6618-5A0B6E298165}"/>
              </a:ext>
            </a:extLst>
          </p:cNvPr>
          <p:cNvSpPr txBox="1"/>
          <p:nvPr/>
        </p:nvSpPr>
        <p:spPr>
          <a:xfrm>
            <a:off x="1091058" y="3969709"/>
            <a:ext cx="10009884" cy="707886"/>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The model parameters θ = (θ1,...</a:t>
            </a:r>
            <a:r>
              <a:rPr lang="en-US" altLang="zh-CN" sz="2000" dirty="0" err="1"/>
              <a:t>θd</a:t>
            </a:r>
            <a:r>
              <a:rPr lang="en-US" altLang="zh-CN" sz="2000" dirty="0"/>
              <a:t>) ∈ Rd are determined via regularized maximum likelihood (ML) estimation</a:t>
            </a:r>
            <a:endParaRPr lang="zh-CN" altLang="en-US" sz="2000" dirty="0"/>
          </a:p>
        </p:txBody>
      </p:sp>
      <p:pic>
        <p:nvPicPr>
          <p:cNvPr id="12" name="图片 11">
            <a:extLst>
              <a:ext uri="{FF2B5EF4-FFF2-40B4-BE49-F238E27FC236}">
                <a16:creationId xmlns:a16="http://schemas.microsoft.com/office/drawing/2014/main" id="{E6565FDD-982C-B031-5424-5714D063E733}"/>
              </a:ext>
            </a:extLst>
          </p:cNvPr>
          <p:cNvPicPr>
            <a:picLocks noChangeAspect="1"/>
          </p:cNvPicPr>
          <p:nvPr/>
        </p:nvPicPr>
        <p:blipFill>
          <a:blip r:embed="rId3"/>
          <a:stretch>
            <a:fillRect/>
          </a:stretch>
        </p:blipFill>
        <p:spPr>
          <a:xfrm>
            <a:off x="2904880" y="4706814"/>
            <a:ext cx="6096000" cy="1504950"/>
          </a:xfrm>
          <a:prstGeom prst="rect">
            <a:avLst/>
          </a:prstGeom>
        </p:spPr>
      </p:pic>
    </p:spTree>
    <p:extLst>
      <p:ext uri="{BB962C8B-B14F-4D97-AF65-F5344CB8AC3E}">
        <p14:creationId xmlns:p14="http://schemas.microsoft.com/office/powerpoint/2010/main" val="18312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479610" y="366714"/>
            <a:ext cx="10224710" cy="523220"/>
          </a:xfrm>
          <a:prstGeom prst="rect">
            <a:avLst/>
          </a:prstGeom>
          <a:noFill/>
        </p:spPr>
        <p:txBody>
          <a:bodyPr wrap="square">
            <a:spAutoFit/>
          </a:bodyPr>
          <a:lstStyle/>
          <a:p>
            <a:pPr algn="ctr"/>
            <a:r>
              <a:rPr lang="en-US" altLang="zh-CN" sz="2800" b="1" dirty="0">
                <a:latin typeface="Times New Roman" panose="02020603050405020304" charset="0"/>
              </a:rPr>
              <a:t>Applying MRFs for </a:t>
            </a:r>
            <a:r>
              <a:rPr lang="en-US" altLang="zh-CN" sz="2800" b="1" dirty="0" err="1">
                <a:latin typeface="Times New Roman" panose="02020603050405020304" charset="0"/>
              </a:rPr>
              <a:t>spatio</a:t>
            </a:r>
            <a:r>
              <a:rPr lang="en-US" altLang="zh-CN" sz="2800" b="1" dirty="0">
                <a:latin typeface="Times New Roman" panose="02020603050405020304" charset="0"/>
              </a:rPr>
              <a:t>-temporal gap filling</a:t>
            </a:r>
            <a:endParaRPr lang="zh-CN" altLang="en-US" sz="2800" b="1" dirty="0">
              <a:latin typeface="Times New Roman" panose="02020603050405020304" charset="0"/>
            </a:endParaRPr>
          </a:p>
        </p:txBody>
      </p:sp>
      <p:pic>
        <p:nvPicPr>
          <p:cNvPr id="5" name="图片 4">
            <a:extLst>
              <a:ext uri="{FF2B5EF4-FFF2-40B4-BE49-F238E27FC236}">
                <a16:creationId xmlns:a16="http://schemas.microsoft.com/office/drawing/2014/main" id="{9AECF1E9-FB24-A275-2EBE-3741EC3EAABD}"/>
              </a:ext>
            </a:extLst>
          </p:cNvPr>
          <p:cNvPicPr>
            <a:picLocks noChangeAspect="1"/>
          </p:cNvPicPr>
          <p:nvPr/>
        </p:nvPicPr>
        <p:blipFill>
          <a:blip r:embed="rId2"/>
          <a:stretch>
            <a:fillRect/>
          </a:stretch>
        </p:blipFill>
        <p:spPr>
          <a:xfrm>
            <a:off x="911640" y="1268850"/>
            <a:ext cx="5802152" cy="3392925"/>
          </a:xfrm>
          <a:prstGeom prst="rect">
            <a:avLst/>
          </a:prstGeom>
        </p:spPr>
      </p:pic>
      <p:pic>
        <p:nvPicPr>
          <p:cNvPr id="8" name="图片 7">
            <a:extLst>
              <a:ext uri="{FF2B5EF4-FFF2-40B4-BE49-F238E27FC236}">
                <a16:creationId xmlns:a16="http://schemas.microsoft.com/office/drawing/2014/main" id="{8303A295-538D-39EB-FA06-8A8B66C578CF}"/>
              </a:ext>
            </a:extLst>
          </p:cNvPr>
          <p:cNvPicPr>
            <a:picLocks noChangeAspect="1"/>
          </p:cNvPicPr>
          <p:nvPr/>
        </p:nvPicPr>
        <p:blipFill>
          <a:blip r:embed="rId3"/>
          <a:stretch>
            <a:fillRect/>
          </a:stretch>
        </p:blipFill>
        <p:spPr>
          <a:xfrm>
            <a:off x="695625" y="5007274"/>
            <a:ext cx="6408445" cy="1467281"/>
          </a:xfrm>
          <a:prstGeom prst="rect">
            <a:avLst/>
          </a:prstGeom>
        </p:spPr>
      </p:pic>
      <p:sp>
        <p:nvSpPr>
          <p:cNvPr id="14" name="文本框 13">
            <a:extLst>
              <a:ext uri="{FF2B5EF4-FFF2-40B4-BE49-F238E27FC236}">
                <a16:creationId xmlns:a16="http://schemas.microsoft.com/office/drawing/2014/main" id="{3114012D-4413-4B56-77C8-CD92A805AA76}"/>
              </a:ext>
            </a:extLst>
          </p:cNvPr>
          <p:cNvSpPr txBox="1"/>
          <p:nvPr/>
        </p:nvSpPr>
        <p:spPr>
          <a:xfrm>
            <a:off x="7608105" y="2204915"/>
            <a:ext cx="4032280" cy="3170099"/>
          </a:xfrm>
          <a:prstGeom prst="rect">
            <a:avLst/>
          </a:prstGeom>
          <a:noFill/>
        </p:spPr>
        <p:txBody>
          <a:bodyPr wrap="square">
            <a:spAutoFit/>
          </a:bodyPr>
          <a:lstStyle/>
          <a:p>
            <a:r>
              <a:rPr lang="en-US" altLang="zh-CN" sz="2000" dirty="0"/>
              <a:t>Issues:</a:t>
            </a:r>
          </a:p>
          <a:p>
            <a:r>
              <a:rPr lang="en-US" altLang="zh-CN" sz="2000" dirty="0"/>
              <a:t>(I1) MRFs require knowledge about the underlying CIS G, which is a-priori unknown. </a:t>
            </a:r>
          </a:p>
          <a:p>
            <a:r>
              <a:rPr lang="en-US" altLang="zh-CN" sz="2000" dirty="0"/>
              <a:t>(I2) ML estimation requires a fully observed data set, but all available data is known to be incomplete. </a:t>
            </a:r>
          </a:p>
          <a:p>
            <a:r>
              <a:rPr lang="en-US" altLang="zh-CN" sz="2000" dirty="0"/>
              <a:t>(I3) The learned model needs to somehow predict reasonable data for the gaps</a:t>
            </a:r>
            <a:endParaRPr lang="zh-CN" altLang="en-US" sz="2000" dirty="0"/>
          </a:p>
        </p:txBody>
      </p:sp>
    </p:spTree>
    <p:extLst>
      <p:ext uri="{BB962C8B-B14F-4D97-AF65-F5344CB8AC3E}">
        <p14:creationId xmlns:p14="http://schemas.microsoft.com/office/powerpoint/2010/main" val="42092443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479610" y="366714"/>
            <a:ext cx="10224710" cy="523220"/>
          </a:xfrm>
          <a:prstGeom prst="rect">
            <a:avLst/>
          </a:prstGeom>
          <a:noFill/>
        </p:spPr>
        <p:txBody>
          <a:bodyPr wrap="square">
            <a:spAutoFit/>
          </a:bodyPr>
          <a:lstStyle/>
          <a:p>
            <a:pPr algn="ctr"/>
            <a:r>
              <a:rPr lang="en-US" altLang="zh-CN" sz="2800" b="1" dirty="0" err="1">
                <a:latin typeface="Times New Roman" panose="02020603050405020304" charset="0"/>
              </a:rPr>
              <a:t>Spatio</a:t>
            </a:r>
            <a:r>
              <a:rPr lang="en-US" altLang="zh-CN" sz="2800" b="1" dirty="0">
                <a:latin typeface="Times New Roman" panose="02020603050405020304" charset="0"/>
              </a:rPr>
              <a:t>-Temporal Model Structures</a:t>
            </a:r>
            <a:endParaRPr lang="zh-CN" altLang="en-US" sz="2800" b="1" dirty="0">
              <a:latin typeface="Times New Roman" panose="02020603050405020304" charset="0"/>
            </a:endParaRPr>
          </a:p>
        </p:txBody>
      </p:sp>
      <p:sp>
        <p:nvSpPr>
          <p:cNvPr id="4" name="文本框 3">
            <a:extLst>
              <a:ext uri="{FF2B5EF4-FFF2-40B4-BE49-F238E27FC236}">
                <a16:creationId xmlns:a16="http://schemas.microsoft.com/office/drawing/2014/main" id="{48953697-29AF-64B8-D889-92D398C26405}"/>
              </a:ext>
            </a:extLst>
          </p:cNvPr>
          <p:cNvSpPr txBox="1"/>
          <p:nvPr/>
        </p:nvSpPr>
        <p:spPr>
          <a:xfrm>
            <a:off x="1127655" y="1412860"/>
            <a:ext cx="10152705" cy="1323439"/>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solidFill>
                  <a:srgbClr val="FF0000"/>
                </a:solidFill>
              </a:rPr>
              <a:t>Interchangeable CIS Assumption</a:t>
            </a:r>
            <a:r>
              <a:rPr lang="en-US" altLang="zh-CN" sz="2000" dirty="0"/>
              <a:t>: Given a multivariate random variable X = (X1, X2,..., </a:t>
            </a:r>
            <a:r>
              <a:rPr lang="en-US" altLang="zh-CN" sz="2000" dirty="0" err="1"/>
              <a:t>Xn</a:t>
            </a:r>
            <a:r>
              <a:rPr lang="en-US" altLang="zh-CN" sz="2000" dirty="0"/>
              <a:t>) whose dimensions represent a </a:t>
            </a:r>
            <a:r>
              <a:rPr lang="en-US" altLang="zh-CN" sz="2000" dirty="0" err="1"/>
              <a:t>spatio</a:t>
            </a:r>
            <a:r>
              <a:rPr lang="en-US" altLang="zh-CN" sz="2000" dirty="0"/>
              <a:t>-temporal process, we assume that the CIS is locally interchangeable. More precisely, the Markov blanket of all Xi is isomorphic to a single local structure G∗.</a:t>
            </a:r>
            <a:endParaRPr lang="zh-CN" altLang="en-US" sz="2000" dirty="0"/>
          </a:p>
        </p:txBody>
      </p:sp>
      <p:pic>
        <p:nvPicPr>
          <p:cNvPr id="7" name="图片 6">
            <a:extLst>
              <a:ext uri="{FF2B5EF4-FFF2-40B4-BE49-F238E27FC236}">
                <a16:creationId xmlns:a16="http://schemas.microsoft.com/office/drawing/2014/main" id="{54FEBBD4-BEDF-F8C7-EB45-B0D6BA4CA126}"/>
              </a:ext>
            </a:extLst>
          </p:cNvPr>
          <p:cNvPicPr>
            <a:picLocks noChangeAspect="1"/>
          </p:cNvPicPr>
          <p:nvPr/>
        </p:nvPicPr>
        <p:blipFill>
          <a:blip r:embed="rId2"/>
          <a:stretch>
            <a:fillRect/>
          </a:stretch>
        </p:blipFill>
        <p:spPr>
          <a:xfrm>
            <a:off x="911640" y="3140980"/>
            <a:ext cx="4438650" cy="2933700"/>
          </a:xfrm>
          <a:prstGeom prst="rect">
            <a:avLst/>
          </a:prstGeom>
        </p:spPr>
      </p:pic>
      <p:pic>
        <p:nvPicPr>
          <p:cNvPr id="10" name="图片 9">
            <a:extLst>
              <a:ext uri="{FF2B5EF4-FFF2-40B4-BE49-F238E27FC236}">
                <a16:creationId xmlns:a16="http://schemas.microsoft.com/office/drawing/2014/main" id="{6C4177FB-D609-418C-F8C7-1C58115F083D}"/>
              </a:ext>
            </a:extLst>
          </p:cNvPr>
          <p:cNvPicPr>
            <a:picLocks noChangeAspect="1"/>
          </p:cNvPicPr>
          <p:nvPr/>
        </p:nvPicPr>
        <p:blipFill>
          <a:blip r:embed="rId3"/>
          <a:stretch>
            <a:fillRect/>
          </a:stretch>
        </p:blipFill>
        <p:spPr>
          <a:xfrm>
            <a:off x="6108516" y="3304350"/>
            <a:ext cx="5271420" cy="2770330"/>
          </a:xfrm>
          <a:prstGeom prst="rect">
            <a:avLst/>
          </a:prstGeom>
        </p:spPr>
      </p:pic>
    </p:spTree>
    <p:extLst>
      <p:ext uri="{BB962C8B-B14F-4D97-AF65-F5344CB8AC3E}">
        <p14:creationId xmlns:p14="http://schemas.microsoft.com/office/powerpoint/2010/main" val="9359591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479610" y="366714"/>
            <a:ext cx="10224710" cy="523220"/>
          </a:xfrm>
          <a:prstGeom prst="rect">
            <a:avLst/>
          </a:prstGeom>
          <a:noFill/>
        </p:spPr>
        <p:txBody>
          <a:bodyPr wrap="square">
            <a:spAutoFit/>
          </a:bodyPr>
          <a:lstStyle/>
          <a:p>
            <a:pPr algn="ctr"/>
            <a:r>
              <a:rPr lang="en-US" altLang="zh-CN" sz="2800" b="1" dirty="0">
                <a:latin typeface="Times New Roman" panose="02020603050405020304" charset="0"/>
              </a:rPr>
              <a:t>Learning from Incomplete Data</a:t>
            </a:r>
            <a:endParaRPr lang="zh-CN" altLang="en-US" sz="2800" b="1" dirty="0">
              <a:latin typeface="Times New Roman" panose="02020603050405020304" charset="0"/>
            </a:endParaRPr>
          </a:p>
        </p:txBody>
      </p:sp>
      <p:sp>
        <p:nvSpPr>
          <p:cNvPr id="4" name="文本框 3">
            <a:extLst>
              <a:ext uri="{FF2B5EF4-FFF2-40B4-BE49-F238E27FC236}">
                <a16:creationId xmlns:a16="http://schemas.microsoft.com/office/drawing/2014/main" id="{48953697-29AF-64B8-D889-92D398C26405}"/>
              </a:ext>
            </a:extLst>
          </p:cNvPr>
          <p:cNvSpPr txBox="1"/>
          <p:nvPr/>
        </p:nvSpPr>
        <p:spPr>
          <a:xfrm>
            <a:off x="1019647" y="1124840"/>
            <a:ext cx="10476728" cy="2246769"/>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Using Expectation-Maximization (EM)</a:t>
            </a:r>
          </a:p>
          <a:p>
            <a:pPr marL="342900" indent="-342900">
              <a:buFont typeface="Wingdings" panose="05000000000000000000" pitchFamily="2" charset="2"/>
              <a:buChar char="l"/>
            </a:pPr>
            <a:r>
              <a:rPr lang="en-US" altLang="zh-CN" sz="2000" dirty="0"/>
              <a:t>A specific problem remains: Large gaps can lead to some MRF nodes being never observed during training. </a:t>
            </a:r>
          </a:p>
          <a:p>
            <a:pPr marL="342900" indent="-342900">
              <a:buFont typeface="Wingdings" panose="05000000000000000000" pitchFamily="2" charset="2"/>
              <a:buChar char="l"/>
            </a:pPr>
            <a:r>
              <a:rPr lang="en-US" altLang="zh-CN" sz="2000" dirty="0"/>
              <a:t>Tackle this problem by incorporating prior knowledge about parameters:</a:t>
            </a:r>
          </a:p>
          <a:p>
            <a:pPr marL="457200" indent="-95250">
              <a:buFont typeface="+mj-ea"/>
              <a:buAutoNum type="circleNumDbPlain"/>
            </a:pPr>
            <a:r>
              <a:rPr lang="en-US" altLang="zh-CN" sz="2000" dirty="0"/>
              <a:t> </a:t>
            </a:r>
            <a:r>
              <a:rPr lang="en-US" altLang="zh-CN" sz="2000" dirty="0">
                <a:solidFill>
                  <a:srgbClr val="FF0000"/>
                </a:solidFill>
              </a:rPr>
              <a:t>Euclidean similarity (ES) prior</a:t>
            </a:r>
            <a:r>
              <a:rPr lang="en-US" altLang="zh-CN" sz="2000" dirty="0"/>
              <a:t>: puts more probability mass on transitions between similar states</a:t>
            </a:r>
          </a:p>
          <a:p>
            <a:pPr marL="457200" indent="-95250">
              <a:buFont typeface="+mj-ea"/>
              <a:buAutoNum type="circleNumDbPlain"/>
            </a:pPr>
            <a:r>
              <a:rPr lang="en-US" altLang="zh-CN" sz="2000" dirty="0">
                <a:solidFill>
                  <a:srgbClr val="FF0000"/>
                </a:solidFill>
              </a:rPr>
              <a:t> Transition probability (TP) prior: </a:t>
            </a:r>
            <a:r>
              <a:rPr lang="en-US" altLang="zh-CN" sz="2000" dirty="0"/>
              <a:t>empirical log-probabilities of all observed state transitions</a:t>
            </a:r>
            <a:endParaRPr lang="zh-CN" altLang="en-US" sz="2000" dirty="0">
              <a:solidFill>
                <a:srgbClr val="FF0000"/>
              </a:solidFill>
            </a:endParaRPr>
          </a:p>
        </p:txBody>
      </p:sp>
      <p:pic>
        <p:nvPicPr>
          <p:cNvPr id="5" name="图片 4">
            <a:extLst>
              <a:ext uri="{FF2B5EF4-FFF2-40B4-BE49-F238E27FC236}">
                <a16:creationId xmlns:a16="http://schemas.microsoft.com/office/drawing/2014/main" id="{70103779-8B37-A02F-D916-F73FF0F97FA0}"/>
              </a:ext>
            </a:extLst>
          </p:cNvPr>
          <p:cNvPicPr>
            <a:picLocks noChangeAspect="1"/>
          </p:cNvPicPr>
          <p:nvPr/>
        </p:nvPicPr>
        <p:blipFill>
          <a:blip r:embed="rId2"/>
          <a:stretch>
            <a:fillRect/>
          </a:stretch>
        </p:blipFill>
        <p:spPr>
          <a:xfrm>
            <a:off x="839635" y="3701746"/>
            <a:ext cx="4968345" cy="2754991"/>
          </a:xfrm>
          <a:prstGeom prst="rect">
            <a:avLst/>
          </a:prstGeom>
        </p:spPr>
      </p:pic>
      <p:pic>
        <p:nvPicPr>
          <p:cNvPr id="8" name="图片 7">
            <a:extLst>
              <a:ext uri="{FF2B5EF4-FFF2-40B4-BE49-F238E27FC236}">
                <a16:creationId xmlns:a16="http://schemas.microsoft.com/office/drawing/2014/main" id="{A873B66D-254E-5BFF-D2BD-E8EFD92A0D76}"/>
              </a:ext>
            </a:extLst>
          </p:cNvPr>
          <p:cNvPicPr>
            <a:picLocks noChangeAspect="1"/>
          </p:cNvPicPr>
          <p:nvPr/>
        </p:nvPicPr>
        <p:blipFill>
          <a:blip r:embed="rId3"/>
          <a:stretch>
            <a:fillRect/>
          </a:stretch>
        </p:blipFill>
        <p:spPr>
          <a:xfrm>
            <a:off x="6258011" y="4581080"/>
            <a:ext cx="5340255" cy="1259618"/>
          </a:xfrm>
          <a:prstGeom prst="rect">
            <a:avLst/>
          </a:prstGeom>
        </p:spPr>
      </p:pic>
    </p:spTree>
    <p:extLst>
      <p:ext uri="{BB962C8B-B14F-4D97-AF65-F5344CB8AC3E}">
        <p14:creationId xmlns:p14="http://schemas.microsoft.com/office/powerpoint/2010/main" val="31087232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479610" y="366714"/>
            <a:ext cx="10224710" cy="523220"/>
          </a:xfrm>
          <a:prstGeom prst="rect">
            <a:avLst/>
          </a:prstGeom>
          <a:noFill/>
        </p:spPr>
        <p:txBody>
          <a:bodyPr wrap="square">
            <a:spAutoFit/>
          </a:bodyPr>
          <a:lstStyle/>
          <a:p>
            <a:pPr algn="ctr"/>
            <a:r>
              <a:rPr lang="en-US" altLang="zh-CN" sz="2800" b="1" dirty="0">
                <a:latin typeface="Times New Roman" panose="02020603050405020304" charset="0"/>
              </a:rPr>
              <a:t>Predicting Values for Gaps</a:t>
            </a:r>
            <a:endParaRPr lang="zh-CN" altLang="en-US" sz="2800" b="1" dirty="0">
              <a:latin typeface="Times New Roman" panose="02020603050405020304" charset="0"/>
            </a:endParaRPr>
          </a:p>
        </p:txBody>
      </p:sp>
      <p:sp>
        <p:nvSpPr>
          <p:cNvPr id="4" name="文本框 3">
            <a:extLst>
              <a:ext uri="{FF2B5EF4-FFF2-40B4-BE49-F238E27FC236}">
                <a16:creationId xmlns:a16="http://schemas.microsoft.com/office/drawing/2014/main" id="{48953697-29AF-64B8-D889-92D398C26405}"/>
              </a:ext>
            </a:extLst>
          </p:cNvPr>
          <p:cNvSpPr txBox="1"/>
          <p:nvPr/>
        </p:nvSpPr>
        <p:spPr>
          <a:xfrm>
            <a:off x="1003772" y="1228925"/>
            <a:ext cx="10476728"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Maximum A Posterior</a:t>
            </a:r>
          </a:p>
        </p:txBody>
      </p:sp>
      <p:pic>
        <p:nvPicPr>
          <p:cNvPr id="6" name="图片 5">
            <a:extLst>
              <a:ext uri="{FF2B5EF4-FFF2-40B4-BE49-F238E27FC236}">
                <a16:creationId xmlns:a16="http://schemas.microsoft.com/office/drawing/2014/main" id="{EF56DDDA-5238-156A-1A72-47DD44875390}"/>
              </a:ext>
            </a:extLst>
          </p:cNvPr>
          <p:cNvPicPr>
            <a:picLocks noChangeAspect="1"/>
          </p:cNvPicPr>
          <p:nvPr/>
        </p:nvPicPr>
        <p:blipFill>
          <a:blip r:embed="rId2"/>
          <a:stretch>
            <a:fillRect/>
          </a:stretch>
        </p:blipFill>
        <p:spPr>
          <a:xfrm>
            <a:off x="2351740" y="1932091"/>
            <a:ext cx="6800850" cy="981075"/>
          </a:xfrm>
          <a:prstGeom prst="rect">
            <a:avLst/>
          </a:prstGeom>
        </p:spPr>
      </p:pic>
      <p:pic>
        <p:nvPicPr>
          <p:cNvPr id="9" name="图片 8">
            <a:extLst>
              <a:ext uri="{FF2B5EF4-FFF2-40B4-BE49-F238E27FC236}">
                <a16:creationId xmlns:a16="http://schemas.microsoft.com/office/drawing/2014/main" id="{844B9E71-109C-38A4-A01E-6D4B7A34C5F3}"/>
              </a:ext>
            </a:extLst>
          </p:cNvPr>
          <p:cNvPicPr>
            <a:picLocks noChangeAspect="1"/>
          </p:cNvPicPr>
          <p:nvPr/>
        </p:nvPicPr>
        <p:blipFill>
          <a:blip r:embed="rId3"/>
          <a:stretch>
            <a:fillRect/>
          </a:stretch>
        </p:blipFill>
        <p:spPr>
          <a:xfrm>
            <a:off x="3359810" y="5013110"/>
            <a:ext cx="3797860" cy="1062178"/>
          </a:xfrm>
          <a:prstGeom prst="rect">
            <a:avLst/>
          </a:prstGeom>
        </p:spPr>
      </p:pic>
      <p:sp>
        <p:nvSpPr>
          <p:cNvPr id="11" name="文本框 10">
            <a:extLst>
              <a:ext uri="{FF2B5EF4-FFF2-40B4-BE49-F238E27FC236}">
                <a16:creationId xmlns:a16="http://schemas.microsoft.com/office/drawing/2014/main" id="{49798E30-8084-1B70-CDFB-18A273860E79}"/>
              </a:ext>
            </a:extLst>
          </p:cNvPr>
          <p:cNvSpPr txBox="1"/>
          <p:nvPr/>
        </p:nvSpPr>
        <p:spPr>
          <a:xfrm>
            <a:off x="969292" y="3898002"/>
            <a:ext cx="9988567" cy="707886"/>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Superposition State (SUP): define as a mixture of states based on the corresponding marginal probability for the unobserved components:</a:t>
            </a:r>
            <a:endParaRPr lang="zh-CN" altLang="en-US" sz="2000" dirty="0"/>
          </a:p>
        </p:txBody>
      </p:sp>
      <p:sp>
        <p:nvSpPr>
          <p:cNvPr id="13" name="文本框 12">
            <a:extLst>
              <a:ext uri="{FF2B5EF4-FFF2-40B4-BE49-F238E27FC236}">
                <a16:creationId xmlns:a16="http://schemas.microsoft.com/office/drawing/2014/main" id="{14668CB5-61C4-A529-063B-D22C2800F2C9}"/>
              </a:ext>
            </a:extLst>
          </p:cNvPr>
          <p:cNvSpPr txBox="1"/>
          <p:nvPr/>
        </p:nvSpPr>
        <p:spPr>
          <a:xfrm>
            <a:off x="1271664" y="2959998"/>
            <a:ext cx="9288645" cy="646331"/>
          </a:xfrm>
          <a:prstGeom prst="rect">
            <a:avLst/>
          </a:prstGeom>
          <a:noFill/>
        </p:spPr>
        <p:txBody>
          <a:bodyPr wrap="square">
            <a:spAutoFit/>
          </a:bodyPr>
          <a:lstStyle/>
          <a:p>
            <a:r>
              <a:rPr lang="en-US" altLang="zh-CN" dirty="0"/>
              <a:t>Problem: For heavily discretized data, restricting predictions to the discretization prototypes might not yield satisfactory results.</a:t>
            </a:r>
            <a:endParaRPr lang="zh-CN" altLang="en-US" dirty="0"/>
          </a:p>
        </p:txBody>
      </p:sp>
    </p:spTree>
    <p:extLst>
      <p:ext uri="{BB962C8B-B14F-4D97-AF65-F5344CB8AC3E}">
        <p14:creationId xmlns:p14="http://schemas.microsoft.com/office/powerpoint/2010/main" val="1289638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279735" y="304008"/>
            <a:ext cx="7632530" cy="523220"/>
          </a:xfrm>
          <a:prstGeom prst="rect">
            <a:avLst/>
          </a:prstGeom>
          <a:noFill/>
        </p:spPr>
        <p:txBody>
          <a:bodyPr wrap="square">
            <a:spAutoFit/>
          </a:bodyPr>
          <a:lstStyle/>
          <a:p>
            <a:pPr algn="ctr"/>
            <a:r>
              <a:rPr lang="en-US" altLang="zh-CN" sz="2800" b="1" dirty="0">
                <a:latin typeface="Times New Roman" panose="02020603050405020304" charset="0"/>
              </a:rPr>
              <a:t>Nonlinear Knowledge-Based Classification</a:t>
            </a:r>
            <a:endParaRPr lang="en" altLang="zh-CN" sz="2800" b="1" dirty="0">
              <a:latin typeface="Times New Roman" panose="02020603050405020304" charset="0"/>
            </a:endParaRPr>
          </a:p>
        </p:txBody>
      </p:sp>
      <p:pic>
        <p:nvPicPr>
          <p:cNvPr id="5" name="图片 4">
            <a:extLst>
              <a:ext uri="{FF2B5EF4-FFF2-40B4-BE49-F238E27FC236}">
                <a16:creationId xmlns:a16="http://schemas.microsoft.com/office/drawing/2014/main" id="{62A1B039-AC4F-9765-B371-1E2BA94B5AA2}"/>
              </a:ext>
            </a:extLst>
          </p:cNvPr>
          <p:cNvPicPr>
            <a:picLocks noChangeAspect="1"/>
          </p:cNvPicPr>
          <p:nvPr/>
        </p:nvPicPr>
        <p:blipFill>
          <a:blip r:embed="rId3"/>
          <a:stretch>
            <a:fillRect/>
          </a:stretch>
        </p:blipFill>
        <p:spPr>
          <a:xfrm>
            <a:off x="1703695" y="1268850"/>
            <a:ext cx="8604280" cy="2736190"/>
          </a:xfrm>
          <a:prstGeom prst="rect">
            <a:avLst/>
          </a:prstGeom>
        </p:spPr>
      </p:pic>
      <p:pic>
        <p:nvPicPr>
          <p:cNvPr id="6" name="图片 5">
            <a:extLst>
              <a:ext uri="{FF2B5EF4-FFF2-40B4-BE49-F238E27FC236}">
                <a16:creationId xmlns:a16="http://schemas.microsoft.com/office/drawing/2014/main" id="{8B6346B1-57D4-1156-6DEB-5D53ABC98155}"/>
              </a:ext>
            </a:extLst>
          </p:cNvPr>
          <p:cNvPicPr>
            <a:picLocks noChangeAspect="1"/>
          </p:cNvPicPr>
          <p:nvPr/>
        </p:nvPicPr>
        <p:blipFill>
          <a:blip r:embed="rId4"/>
          <a:stretch>
            <a:fillRect/>
          </a:stretch>
        </p:blipFill>
        <p:spPr>
          <a:xfrm>
            <a:off x="6567881" y="1628875"/>
            <a:ext cx="3168220" cy="316320"/>
          </a:xfrm>
          <a:prstGeom prst="rect">
            <a:avLst/>
          </a:prstGeom>
          <a:ln>
            <a:solidFill>
              <a:srgbClr val="002060"/>
            </a:solidFill>
          </a:ln>
        </p:spPr>
      </p:pic>
      <p:pic>
        <p:nvPicPr>
          <p:cNvPr id="12" name="图片 11">
            <a:extLst>
              <a:ext uri="{FF2B5EF4-FFF2-40B4-BE49-F238E27FC236}">
                <a16:creationId xmlns:a16="http://schemas.microsoft.com/office/drawing/2014/main" id="{55526BE5-0C69-F88F-A686-5ED7674263DF}"/>
              </a:ext>
            </a:extLst>
          </p:cNvPr>
          <p:cNvPicPr>
            <a:picLocks noChangeAspect="1"/>
          </p:cNvPicPr>
          <p:nvPr/>
        </p:nvPicPr>
        <p:blipFill>
          <a:blip r:embed="rId5"/>
          <a:stretch>
            <a:fillRect/>
          </a:stretch>
        </p:blipFill>
        <p:spPr>
          <a:xfrm>
            <a:off x="6567882" y="2070984"/>
            <a:ext cx="3168219" cy="529954"/>
          </a:xfrm>
          <a:prstGeom prst="rect">
            <a:avLst/>
          </a:prstGeom>
          <a:ln>
            <a:solidFill>
              <a:srgbClr val="002060"/>
            </a:solidFill>
          </a:ln>
        </p:spPr>
      </p:pic>
      <p:pic>
        <p:nvPicPr>
          <p:cNvPr id="14" name="图片 13">
            <a:extLst>
              <a:ext uri="{FF2B5EF4-FFF2-40B4-BE49-F238E27FC236}">
                <a16:creationId xmlns:a16="http://schemas.microsoft.com/office/drawing/2014/main" id="{6ADBE819-F91E-3E2D-D97D-5DE0ADFB8EC0}"/>
              </a:ext>
            </a:extLst>
          </p:cNvPr>
          <p:cNvPicPr>
            <a:picLocks noChangeAspect="1"/>
          </p:cNvPicPr>
          <p:nvPr/>
        </p:nvPicPr>
        <p:blipFill>
          <a:blip r:embed="rId6"/>
          <a:stretch>
            <a:fillRect/>
          </a:stretch>
        </p:blipFill>
        <p:spPr>
          <a:xfrm>
            <a:off x="2639761" y="4134861"/>
            <a:ext cx="5832405" cy="2498705"/>
          </a:xfrm>
          <a:prstGeom prst="rect">
            <a:avLst/>
          </a:prstGeom>
        </p:spPr>
      </p:pic>
    </p:spTree>
    <p:extLst>
      <p:ext uri="{BB962C8B-B14F-4D97-AF65-F5344CB8AC3E}">
        <p14:creationId xmlns:p14="http://schemas.microsoft.com/office/powerpoint/2010/main" val="19507727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847705" y="2564940"/>
            <a:ext cx="8229600" cy="1143000"/>
          </a:xfrm>
          <a:prstGeom prst="rect">
            <a:avLst/>
          </a:prstGeom>
          <a:noFill/>
          <a:ln w="9525">
            <a:noFill/>
          </a:ln>
        </p:spPr>
        <p:txBody>
          <a:bodyPr anchor="ctr" anchorCtr="0"/>
          <a:lstStyle/>
          <a:p>
            <a:pPr algn="ctr"/>
            <a:r>
              <a:rPr lang="zh-CN" altLang="en-US" sz="4000" b="1" dirty="0">
                <a:latin typeface="Times New Roman" panose="02020603050405020304" charset="0"/>
              </a:rPr>
              <a:t>Human Feedback </a:t>
            </a:r>
            <a:r>
              <a:rPr lang="en-US" altLang="zh-CN" sz="4000" b="1" dirty="0">
                <a:latin typeface="Times New Roman" panose="02020603050405020304" charset="0"/>
              </a:rPr>
              <a:t>based Approaches</a:t>
            </a:r>
            <a:endParaRPr lang="en-US" altLang="zh-C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538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703695" y="188775"/>
            <a:ext cx="8229600"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a:t>
            </a:r>
            <a:r>
              <a:rPr lang="zh-CN" altLang="en-US" sz="2800" b="1" dirty="0">
                <a:latin typeface="Times New Roman" panose="02020603050405020304" charset="0"/>
              </a:rPr>
              <a:t>Human Feedback</a:t>
            </a:r>
            <a:endParaRPr lang="en-US" altLang="zh-CN" sz="28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115439" y="1556870"/>
            <a:ext cx="9936690" cy="1938992"/>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charset="0"/>
              </a:rPr>
              <a:t>T</a:t>
            </a:r>
            <a:r>
              <a:rPr lang="zh-CN" altLang="en-US" sz="2000" dirty="0">
                <a:latin typeface="Times New Roman" panose="02020603050405020304" charset="0"/>
              </a:rPr>
              <a:t>ransform knowledge via </a:t>
            </a:r>
            <a:r>
              <a:rPr lang="zh-CN" altLang="en-US" sz="2000" dirty="0">
                <a:solidFill>
                  <a:srgbClr val="FF0000"/>
                </a:solidFill>
                <a:latin typeface="Times New Roman" panose="02020603050405020304" charset="0"/>
              </a:rPr>
              <a:t>direct interfaces between users and machines</a:t>
            </a:r>
            <a:r>
              <a:rPr lang="zh-CN" altLang="en-US" sz="2000" dirty="0">
                <a:latin typeface="Times New Roman" panose="02020603050405020304" charset="0"/>
              </a:rPr>
              <a:t>. </a:t>
            </a:r>
            <a:endParaRPr lang="en-US" altLang="zh-CN" sz="2000" dirty="0">
              <a:latin typeface="Times New Roman" panose="02020603050405020304" charset="0"/>
            </a:endParaRPr>
          </a:p>
          <a:p>
            <a:pPr marL="342900" indent="-342900">
              <a:buFont typeface="Wingdings" panose="05000000000000000000" pitchFamily="2" charset="2"/>
              <a:buChar char="l"/>
            </a:pPr>
            <a:r>
              <a:rPr lang="zh-CN" altLang="en-US" sz="2000" dirty="0">
                <a:latin typeface="Times New Roman" panose="02020603050405020304" charset="0"/>
              </a:rPr>
              <a:t>The choice of input modalities detemines the way information is transmitted. Typical modalities include keyboard, mouse, and touchscreen, followed by speech and computer vision,e.g., tracking devices for motion capturing. </a:t>
            </a:r>
            <a:endParaRPr lang="en-US" altLang="zh-CN" sz="2000" dirty="0">
              <a:latin typeface="Times New Roman" panose="02020603050405020304" charset="0"/>
            </a:endParaRPr>
          </a:p>
          <a:p>
            <a:pPr marL="342900" indent="-342900">
              <a:buFont typeface="Wingdings" panose="05000000000000000000" pitchFamily="2" charset="2"/>
              <a:buChar char="l"/>
            </a:pPr>
            <a:r>
              <a:rPr lang="zh-CN" altLang="en-US" sz="2000" dirty="0">
                <a:latin typeface="Times New Roman" panose="02020603050405020304" charset="0"/>
              </a:rPr>
              <a:t>In theory, knowledge can also be transferred directly via brain signals using brain-computer interfaces.</a:t>
            </a:r>
            <a:endParaRPr lang="en-US" altLang="zh-CN" sz="20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046C7199-6903-F8A6-6B98-CF4FAAFC9614}"/>
              </a:ext>
            </a:extLst>
          </p:cNvPr>
          <p:cNvSpPr txBox="1"/>
          <p:nvPr/>
        </p:nvSpPr>
        <p:spPr>
          <a:xfrm>
            <a:off x="1127655" y="4077045"/>
            <a:ext cx="9756678" cy="707886"/>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charset="0"/>
              </a:rPr>
              <a:t>Integration into the</a:t>
            </a:r>
            <a:r>
              <a:rPr lang="en-US" altLang="zh-CN" sz="2000" dirty="0">
                <a:solidFill>
                  <a:srgbClr val="FF0000"/>
                </a:solidFill>
                <a:latin typeface="Times New Roman" panose="02020603050405020304" charset="0"/>
              </a:rPr>
              <a:t> learning algorithm</a:t>
            </a:r>
            <a:r>
              <a:rPr lang="en-US" altLang="zh-CN" sz="2000" dirty="0">
                <a:latin typeface="Times New Roman" panose="02020603050405020304" pitchFamily="18" charset="0"/>
              </a:rPr>
              <a:t>: </a:t>
            </a:r>
            <a:r>
              <a:rPr lang="en-US" altLang="zh-CN" sz="2000" dirty="0">
                <a:latin typeface="Times New Roman" panose="02020603050405020304" charset="0"/>
              </a:rPr>
              <a:t>In reinforcement learning, an agent observes an unknown environment and learns to act based on reward signals.</a:t>
            </a:r>
          </a:p>
        </p:txBody>
      </p:sp>
    </p:spTree>
    <p:extLst>
      <p:ext uri="{BB962C8B-B14F-4D97-AF65-F5344CB8AC3E}">
        <p14:creationId xmlns:p14="http://schemas.microsoft.com/office/powerpoint/2010/main" val="37412066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636072" y="505086"/>
            <a:ext cx="8544413" cy="523220"/>
          </a:xfrm>
          <a:prstGeom prst="rect">
            <a:avLst/>
          </a:prstGeom>
          <a:noFill/>
        </p:spPr>
        <p:txBody>
          <a:bodyPr wrap="square">
            <a:spAutoFit/>
          </a:bodyPr>
          <a:lstStyle/>
          <a:p>
            <a:pPr algn="ctr"/>
            <a:r>
              <a:rPr lang="en" altLang="zh-CN" sz="2800" b="1" dirty="0">
                <a:latin typeface="Times New Roman" panose="02020603050405020304" charset="0"/>
              </a:rPr>
              <a:t>Deep reinforcement learning from human preferences</a:t>
            </a:r>
            <a:endParaRPr lang="zh-CN" altLang="en-US" sz="2800" b="1" dirty="0">
              <a:latin typeface="Times New Roman" panose="02020603050405020304" charset="0"/>
            </a:endParaRPr>
          </a:p>
        </p:txBody>
      </p:sp>
      <p:sp>
        <p:nvSpPr>
          <p:cNvPr id="7" name="文本框 6">
            <a:extLst>
              <a:ext uri="{FF2B5EF4-FFF2-40B4-BE49-F238E27FC236}">
                <a16:creationId xmlns:a16="http://schemas.microsoft.com/office/drawing/2014/main" id="{1A636B94-171A-6882-4364-0F63F41102C7}"/>
              </a:ext>
            </a:extLst>
          </p:cNvPr>
          <p:cNvSpPr txBox="1"/>
          <p:nvPr/>
        </p:nvSpPr>
        <p:spPr>
          <a:xfrm>
            <a:off x="1163657" y="5661155"/>
            <a:ext cx="9864685" cy="307777"/>
          </a:xfrm>
          <a:prstGeom prst="rect">
            <a:avLst/>
          </a:prstGeom>
          <a:noFill/>
        </p:spPr>
        <p:txBody>
          <a:bodyPr wrap="square">
            <a:spAutoFit/>
          </a:bodyPr>
          <a:lstStyle/>
          <a:p>
            <a:pPr algn="ctr"/>
            <a:r>
              <a:rPr lang="en" altLang="zh-CN" sz="1400" dirty="0">
                <a:latin typeface="Times New Roman" panose="02020603050405020304" pitchFamily="18" charset="0"/>
                <a:cs typeface="Times New Roman" panose="02020603050405020304" pitchFamily="18" charset="0"/>
              </a:rPr>
              <a:t>Christiano et al., “Deep reinforcement learning from human preferences,” in Neural Information Processing Systems (NIPS), 2017. </a:t>
            </a:r>
          </a:p>
        </p:txBody>
      </p:sp>
      <p:sp>
        <p:nvSpPr>
          <p:cNvPr id="5" name="文本框 4">
            <a:extLst>
              <a:ext uri="{FF2B5EF4-FFF2-40B4-BE49-F238E27FC236}">
                <a16:creationId xmlns:a16="http://schemas.microsoft.com/office/drawing/2014/main" id="{31DE126B-0FA4-8B94-B61B-96A4E93D32ED}"/>
              </a:ext>
            </a:extLst>
          </p:cNvPr>
          <p:cNvSpPr txBox="1"/>
          <p:nvPr/>
        </p:nvSpPr>
        <p:spPr>
          <a:xfrm>
            <a:off x="1142912" y="1844890"/>
            <a:ext cx="9792679" cy="2554545"/>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For sophisticated reinforcement learning (RL) systems to interact usefully with real-world environments, we need to communicate complex goals to these systems. </a:t>
            </a:r>
            <a:endParaRPr lang="en-US" altLang="zh-CN"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W</a:t>
            </a:r>
            <a:r>
              <a:rPr lang="zh-CN" altLang="en-US" sz="2000" dirty="0">
                <a:latin typeface="Times New Roman" panose="02020603050405020304" pitchFamily="18" charset="0"/>
                <a:cs typeface="Times New Roman" panose="02020603050405020304" pitchFamily="18" charset="0"/>
              </a:rPr>
              <a:t>e explore goals defined in terms of (non-expert) human preferences between pairs of trajectory segments.</a:t>
            </a:r>
            <a:endParaRPr lang="en-US" altLang="zh-CN" sz="2000" dirty="0">
              <a:latin typeface="Times New Roman" panose="02020603050405020304" pitchFamily="18" charset="0"/>
              <a:cs typeface="Times New Roman" panose="02020603050405020304" pitchFamily="18" charset="0"/>
            </a:endParaRPr>
          </a:p>
          <a:p>
            <a:pPr algn="just"/>
            <a:endParaRPr lang="en-US" altLang="zh-CN"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Can effectively solve complex RL tasks without access to the reward function, including Atari games and simulated robot locomotion, while providing feedback on less than 1% of our agent's interactions with the environment.</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2487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EB0EF2-0FCD-653D-4488-E0ED648C3C77}"/>
              </a:ext>
            </a:extLst>
          </p:cNvPr>
          <p:cNvSpPr txBox="1"/>
          <p:nvPr/>
        </p:nvSpPr>
        <p:spPr>
          <a:xfrm>
            <a:off x="1636072" y="505086"/>
            <a:ext cx="8544413" cy="523220"/>
          </a:xfrm>
          <a:prstGeom prst="rect">
            <a:avLst/>
          </a:prstGeom>
          <a:noFill/>
        </p:spPr>
        <p:txBody>
          <a:bodyPr wrap="square">
            <a:spAutoFit/>
          </a:bodyPr>
          <a:lstStyle/>
          <a:p>
            <a:pPr algn="ctr"/>
            <a:r>
              <a:rPr lang="en-US" altLang="zh-CN" sz="2800" b="1" dirty="0">
                <a:latin typeface="Times New Roman" panose="02020603050405020304" charset="0"/>
              </a:rPr>
              <a:t>Method</a:t>
            </a:r>
            <a:endParaRPr lang="zh-CN" altLang="en-US" sz="2800" b="1" dirty="0">
              <a:latin typeface="Times New Roman" panose="02020603050405020304" charset="0"/>
            </a:endParaRPr>
          </a:p>
        </p:txBody>
      </p:sp>
      <p:pic>
        <p:nvPicPr>
          <p:cNvPr id="5" name="图片 4">
            <a:extLst>
              <a:ext uri="{FF2B5EF4-FFF2-40B4-BE49-F238E27FC236}">
                <a16:creationId xmlns:a16="http://schemas.microsoft.com/office/drawing/2014/main" id="{759387CD-03B7-30D1-CBF3-93B452DBF406}"/>
              </a:ext>
            </a:extLst>
          </p:cNvPr>
          <p:cNvPicPr>
            <a:picLocks noChangeAspect="1"/>
          </p:cNvPicPr>
          <p:nvPr/>
        </p:nvPicPr>
        <p:blipFill>
          <a:blip r:embed="rId2"/>
          <a:stretch>
            <a:fillRect/>
          </a:stretch>
        </p:blipFill>
        <p:spPr>
          <a:xfrm>
            <a:off x="634470" y="1514570"/>
            <a:ext cx="10923059" cy="721953"/>
          </a:xfrm>
          <a:prstGeom prst="rect">
            <a:avLst/>
          </a:prstGeom>
        </p:spPr>
      </p:pic>
      <p:pic>
        <p:nvPicPr>
          <p:cNvPr id="10" name="图片 9">
            <a:extLst>
              <a:ext uri="{FF2B5EF4-FFF2-40B4-BE49-F238E27FC236}">
                <a16:creationId xmlns:a16="http://schemas.microsoft.com/office/drawing/2014/main" id="{6A6B21A9-565D-2244-452D-7438658509C9}"/>
              </a:ext>
            </a:extLst>
          </p:cNvPr>
          <p:cNvPicPr>
            <a:picLocks noChangeAspect="1"/>
          </p:cNvPicPr>
          <p:nvPr/>
        </p:nvPicPr>
        <p:blipFill>
          <a:blip r:embed="rId3"/>
          <a:stretch>
            <a:fillRect/>
          </a:stretch>
        </p:blipFill>
        <p:spPr>
          <a:xfrm>
            <a:off x="573317" y="2549874"/>
            <a:ext cx="10923058" cy="3076786"/>
          </a:xfrm>
          <a:prstGeom prst="rect">
            <a:avLst/>
          </a:prstGeom>
        </p:spPr>
      </p:pic>
    </p:spTree>
    <p:extLst>
      <p:ext uri="{BB962C8B-B14F-4D97-AF65-F5344CB8AC3E}">
        <p14:creationId xmlns:p14="http://schemas.microsoft.com/office/powerpoint/2010/main" val="8734458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E9187B1D-C6E3-1567-C7A2-1BDC151D482F}"/>
                  </a:ext>
                </a:extLst>
              </p:cNvPr>
              <p:cNvSpPr txBox="1"/>
              <p:nvPr/>
            </p:nvSpPr>
            <p:spPr>
              <a:xfrm>
                <a:off x="1022389" y="1927809"/>
                <a:ext cx="10185966" cy="1333442"/>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We can interpret a </a:t>
                </a:r>
                <a:r>
                  <a:rPr lang="en-US" altLang="zh-CN" sz="2000" dirty="0">
                    <a:solidFill>
                      <a:srgbClr val="FF0000"/>
                    </a:solidFill>
                    <a:latin typeface="Times New Roman" panose="02020603050405020304" pitchFamily="18" charset="0"/>
                    <a:cs typeface="Times New Roman" panose="02020603050405020304" pitchFamily="18" charset="0"/>
                  </a:rPr>
                  <a:t>reward function </a:t>
                </a:r>
                <a:r>
                  <a:rPr lang="en-US" altLang="zh-CN" sz="2000" dirty="0">
                    <a:latin typeface="Times New Roman" panose="02020603050405020304" pitchFamily="18" charset="0"/>
                    <a:cs typeface="Times New Roman" panose="02020603050405020304" pitchFamily="18" charset="0"/>
                  </a:rPr>
                  <a:t>estimate </a:t>
                </a:r>
                <a14:m>
                  <m:oMath xmlns:m="http://schemas.openxmlformats.org/officeDocument/2006/math">
                    <m:acc>
                      <m:accPr>
                        <m:chr m:val="̂"/>
                        <m:ctrlPr>
                          <a:rPr lang="en-US" altLang="zh-CN" sz="2000" i="1" dirty="0">
                            <a:latin typeface="Cambria Math" panose="02040503050406030204" pitchFamily="18" charset="0"/>
                            <a:cs typeface="Times New Roman" panose="02020603050405020304" pitchFamily="18" charset="0"/>
                          </a:rPr>
                        </m:ctrlPr>
                      </m:accPr>
                      <m:e>
                        <m:r>
                          <a:rPr lang="en-US" altLang="zh-CN" sz="2000" i="1" dirty="0">
                            <a:latin typeface="Cambria Math" panose="02040503050406030204" pitchFamily="18" charset="0"/>
                            <a:cs typeface="Times New Roman" panose="02020603050405020304" pitchFamily="18" charset="0"/>
                          </a:rPr>
                          <m:t>𝑟</m:t>
                        </m:r>
                      </m:e>
                    </m:acc>
                  </m:oMath>
                </a14:m>
                <a:r>
                  <a:rPr lang="en-US" altLang="zh-CN" sz="2000" dirty="0">
                    <a:latin typeface="Times New Roman" panose="02020603050405020304" pitchFamily="18" charset="0"/>
                    <a:cs typeface="Times New Roman" panose="02020603050405020304" pitchFamily="18" charset="0"/>
                  </a:rPr>
                  <a:t> as a preference predictor if we view </a:t>
                </a:r>
                <a14:m>
                  <m:oMath xmlns:m="http://schemas.openxmlformats.org/officeDocument/2006/math">
                    <m:acc>
                      <m:accPr>
                        <m:chr m:val="̂"/>
                        <m:ctrlPr>
                          <a:rPr lang="en-US" altLang="zh-CN" sz="2000" i="1" dirty="0">
                            <a:latin typeface="Cambria Math" panose="02040503050406030204" pitchFamily="18" charset="0"/>
                            <a:cs typeface="Times New Roman" panose="02020603050405020304" pitchFamily="18" charset="0"/>
                          </a:rPr>
                        </m:ctrlPr>
                      </m:accPr>
                      <m:e>
                        <m:r>
                          <a:rPr lang="en-US" altLang="zh-CN" sz="2000" i="1" dirty="0">
                            <a:latin typeface="Cambria Math" panose="02040503050406030204" pitchFamily="18" charset="0"/>
                            <a:cs typeface="Times New Roman" panose="02020603050405020304" pitchFamily="18" charset="0"/>
                          </a:rPr>
                          <m:t>𝑟</m:t>
                        </m:r>
                      </m:e>
                    </m:acc>
                  </m:oMath>
                </a14:m>
                <a:r>
                  <a:rPr lang="en-US" altLang="zh-CN" sz="2000" dirty="0">
                    <a:latin typeface="Times New Roman" panose="02020603050405020304" pitchFamily="18" charset="0"/>
                    <a:cs typeface="Times New Roman" panose="02020603050405020304" pitchFamily="18" charset="0"/>
                  </a:rPr>
                  <a:t> as a latent factor explaining the human’s judgments and assume that the human’s probability of preferring a segment </a:t>
                </a:r>
                <a14:m>
                  <m:oMath xmlns:m="http://schemas.openxmlformats.org/officeDocument/2006/math">
                    <m:sSup>
                      <m:sSupPr>
                        <m:ctrlPr>
                          <a:rPr lang="en-US" altLang="zh-CN" sz="2000" i="1" dirty="0">
                            <a:latin typeface="Cambria Math" panose="02040503050406030204" pitchFamily="18" charset="0"/>
                            <a:cs typeface="Times New Roman" panose="02020603050405020304" pitchFamily="18" charset="0"/>
                          </a:rPr>
                        </m:ctrlPr>
                      </m:sSupPr>
                      <m:e>
                        <m:r>
                          <a:rPr lang="zh-CN" altLang="en-US" sz="2000" i="1" dirty="0">
                            <a:latin typeface="Cambria Math" panose="02040503050406030204" pitchFamily="18" charset="0"/>
                            <a:cs typeface="Times New Roman" panose="02020603050405020304" pitchFamily="18" charset="0"/>
                          </a:rPr>
                          <m:t>𝜎</m:t>
                        </m:r>
                      </m:e>
                      <m:sup>
                        <m:r>
                          <a:rPr lang="en-US" altLang="zh-CN" sz="2000" i="1" dirty="0">
                            <a:latin typeface="Cambria Math" panose="02040503050406030204" pitchFamily="18" charset="0"/>
                            <a:cs typeface="Times New Roman" panose="02020603050405020304" pitchFamily="18" charset="0"/>
                          </a:rPr>
                          <m:t>𝑖</m:t>
                        </m:r>
                      </m:sup>
                    </m:sSup>
                  </m:oMath>
                </a14:m>
                <a:r>
                  <a:rPr lang="en-US" altLang="zh-CN" sz="2000" dirty="0">
                    <a:latin typeface="Times New Roman" panose="02020603050405020304" pitchFamily="18" charset="0"/>
                    <a:cs typeface="Times New Roman" panose="02020603050405020304" pitchFamily="18" charset="0"/>
                  </a:rPr>
                  <a:t> depends exponentially on the value of the latent reward summed over the length of the clip:</a:t>
                </a:r>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E9187B1D-C6E3-1567-C7A2-1BDC151D482F}"/>
                  </a:ext>
                </a:extLst>
              </p:cNvPr>
              <p:cNvSpPr txBox="1">
                <a:spLocks noRot="1" noChangeAspect="1" noMove="1" noResize="1" noEditPoints="1" noAdjustHandles="1" noChangeArrowheads="1" noChangeShapeType="1" noTextEdit="1"/>
              </p:cNvSpPr>
              <p:nvPr/>
            </p:nvSpPr>
            <p:spPr>
              <a:xfrm>
                <a:off x="1022389" y="1927809"/>
                <a:ext cx="10185966" cy="1333442"/>
              </a:xfrm>
              <a:prstGeom prst="rect">
                <a:avLst/>
              </a:prstGeom>
              <a:blipFill>
                <a:blip r:embed="rId2"/>
                <a:stretch>
                  <a:fillRect l="-539" t="-2283" r="-1017" b="-7306"/>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3B77C9CF-19D4-8998-D39E-B2039B32CF79}"/>
              </a:ext>
            </a:extLst>
          </p:cNvPr>
          <p:cNvPicPr>
            <a:picLocks noChangeAspect="1"/>
          </p:cNvPicPr>
          <p:nvPr/>
        </p:nvPicPr>
        <p:blipFill>
          <a:blip r:embed="rId3"/>
          <a:stretch>
            <a:fillRect/>
          </a:stretch>
        </p:blipFill>
        <p:spPr>
          <a:xfrm>
            <a:off x="3465622" y="3261251"/>
            <a:ext cx="4885312" cy="672571"/>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3A31AFA2-6793-187A-722C-6B0A7DED56C3}"/>
                  </a:ext>
                </a:extLst>
              </p:cNvPr>
              <p:cNvSpPr txBox="1"/>
              <p:nvPr/>
            </p:nvSpPr>
            <p:spPr>
              <a:xfrm>
                <a:off x="1013539" y="4310976"/>
                <a:ext cx="10185966" cy="707886"/>
              </a:xfrm>
              <a:prstGeom prst="rect">
                <a:avLst/>
              </a:prstGeom>
              <a:noFill/>
            </p:spPr>
            <p:txBody>
              <a:bodyPr wrap="square">
                <a:spAutoFit/>
              </a:bodyPr>
              <a:lstStyle/>
              <a:p>
                <a:pPr marL="342900" indent="-342900" algn="l">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We choose </a:t>
                </a:r>
                <a14:m>
                  <m:oMath xmlns:m="http://schemas.openxmlformats.org/officeDocument/2006/math">
                    <m:acc>
                      <m:accPr>
                        <m:chr m:val="̂"/>
                        <m:ctrlPr>
                          <a:rPr lang="en-US" altLang="zh-CN" sz="2000" i="1" dirty="0">
                            <a:latin typeface="Cambria Math" panose="02040503050406030204" pitchFamily="18" charset="0"/>
                            <a:cs typeface="Times New Roman" panose="02020603050405020304" pitchFamily="18" charset="0"/>
                          </a:rPr>
                        </m:ctrlPr>
                      </m:accPr>
                      <m:e>
                        <m:r>
                          <a:rPr lang="en-US" altLang="zh-CN" sz="2000" i="1" dirty="0">
                            <a:latin typeface="Cambria Math" panose="02040503050406030204" pitchFamily="18" charset="0"/>
                            <a:cs typeface="Times New Roman" panose="02020603050405020304" pitchFamily="18" charset="0"/>
                          </a:rPr>
                          <m:t>𝑟</m:t>
                        </m:r>
                      </m:e>
                    </m:acc>
                  </m:oMath>
                </a14:m>
                <a:r>
                  <a:rPr lang="en-US" altLang="zh-CN" sz="2000" dirty="0">
                    <a:latin typeface="Times New Roman" panose="02020603050405020304" pitchFamily="18" charset="0"/>
                    <a:cs typeface="Times New Roman" panose="02020603050405020304" pitchFamily="18" charset="0"/>
                  </a:rPr>
                  <a:t> to minimize the cross-entropy loss between these predictions and the actual human labels:</a:t>
                </a:r>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3A31AFA2-6793-187A-722C-6B0A7DED56C3}"/>
                  </a:ext>
                </a:extLst>
              </p:cNvPr>
              <p:cNvSpPr txBox="1">
                <a:spLocks noRot="1" noChangeAspect="1" noMove="1" noResize="1" noEditPoints="1" noAdjustHandles="1" noChangeArrowheads="1" noChangeShapeType="1" noTextEdit="1"/>
              </p:cNvSpPr>
              <p:nvPr/>
            </p:nvSpPr>
            <p:spPr>
              <a:xfrm>
                <a:off x="1013539" y="4310976"/>
                <a:ext cx="10185966" cy="707886"/>
              </a:xfrm>
              <a:prstGeom prst="rect">
                <a:avLst/>
              </a:prstGeom>
              <a:blipFill>
                <a:blip r:embed="rId4"/>
                <a:stretch>
                  <a:fillRect l="-539" t="-4310" b="-14655"/>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501ECBE6-15F4-7CFA-8359-8EE59488B05C}"/>
              </a:ext>
            </a:extLst>
          </p:cNvPr>
          <p:cNvPicPr>
            <a:picLocks noChangeAspect="1"/>
          </p:cNvPicPr>
          <p:nvPr/>
        </p:nvPicPr>
        <p:blipFill>
          <a:blip r:embed="rId5"/>
          <a:stretch>
            <a:fillRect/>
          </a:stretch>
        </p:blipFill>
        <p:spPr>
          <a:xfrm>
            <a:off x="2999785" y="5480786"/>
            <a:ext cx="6621047" cy="588951"/>
          </a:xfrm>
          <a:prstGeom prst="rect">
            <a:avLst/>
          </a:prstGeom>
        </p:spPr>
      </p:pic>
      <p:sp>
        <p:nvSpPr>
          <p:cNvPr id="2" name="文本框 1">
            <a:extLst>
              <a:ext uri="{FF2B5EF4-FFF2-40B4-BE49-F238E27FC236}">
                <a16:creationId xmlns:a16="http://schemas.microsoft.com/office/drawing/2014/main" id="{84EB0EF2-0FCD-653D-4488-E0ED648C3C77}"/>
              </a:ext>
            </a:extLst>
          </p:cNvPr>
          <p:cNvSpPr txBox="1"/>
          <p:nvPr/>
        </p:nvSpPr>
        <p:spPr>
          <a:xfrm>
            <a:off x="1636072" y="299878"/>
            <a:ext cx="8544413" cy="523220"/>
          </a:xfrm>
          <a:prstGeom prst="rect">
            <a:avLst/>
          </a:prstGeom>
          <a:noFill/>
        </p:spPr>
        <p:txBody>
          <a:bodyPr wrap="square">
            <a:spAutoFit/>
          </a:bodyPr>
          <a:lstStyle/>
          <a:p>
            <a:pPr algn="ctr"/>
            <a:r>
              <a:rPr lang="en-US" altLang="zh-CN" sz="2800" b="1" dirty="0">
                <a:latin typeface="Times New Roman" panose="02020603050405020304" pitchFamily="18" charset="0"/>
                <a:cs typeface="Times New Roman" panose="02020603050405020304" pitchFamily="18" charset="0"/>
              </a:rPr>
              <a:t>Preference Elicitation</a:t>
            </a:r>
            <a:endParaRPr lang="zh-CN" altLang="en-US" sz="2800" b="1" dirty="0">
              <a:latin typeface="Times New Roman" panose="02020603050405020304" charset="0"/>
            </a:endParaRPr>
          </a:p>
        </p:txBody>
      </p:sp>
      <p:sp>
        <p:nvSpPr>
          <p:cNvPr id="5" name="文本框 4">
            <a:extLst>
              <a:ext uri="{FF2B5EF4-FFF2-40B4-BE49-F238E27FC236}">
                <a16:creationId xmlns:a16="http://schemas.microsoft.com/office/drawing/2014/main" id="{7A4DB2E8-DA70-059F-7D57-6504EFE24664}"/>
              </a:ext>
            </a:extLst>
          </p:cNvPr>
          <p:cNvSpPr txBox="1"/>
          <p:nvPr/>
        </p:nvSpPr>
        <p:spPr>
          <a:xfrm>
            <a:off x="1044660" y="1164937"/>
            <a:ext cx="10008695" cy="707886"/>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The human overseer is given a visualization of two trajectory segments, in the form of short movie clips.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6078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73C588C-34EA-2DB3-D680-7558D5664BA5}"/>
              </a:ext>
            </a:extLst>
          </p:cNvPr>
          <p:cNvPicPr>
            <a:picLocks noChangeAspect="1"/>
          </p:cNvPicPr>
          <p:nvPr/>
        </p:nvPicPr>
        <p:blipFill>
          <a:blip r:embed="rId3"/>
          <a:stretch>
            <a:fillRect/>
          </a:stretch>
        </p:blipFill>
        <p:spPr>
          <a:xfrm>
            <a:off x="1739330" y="2132910"/>
            <a:ext cx="8424585" cy="1491076"/>
          </a:xfrm>
          <a:prstGeom prst="rect">
            <a:avLst/>
          </a:prstGeom>
        </p:spPr>
      </p:pic>
      <p:sp>
        <p:nvSpPr>
          <p:cNvPr id="8" name="标题 1">
            <a:extLst>
              <a:ext uri="{FF2B5EF4-FFF2-40B4-BE49-F238E27FC236}">
                <a16:creationId xmlns:a16="http://schemas.microsoft.com/office/drawing/2014/main" id="{FBAB0861-81CE-65D1-3EDD-E0E79E5B025B}"/>
              </a:ext>
            </a:extLst>
          </p:cNvPr>
          <p:cNvSpPr>
            <a:spLocks noGrp="1"/>
          </p:cNvSpPr>
          <p:nvPr/>
        </p:nvSpPr>
        <p:spPr>
          <a:xfrm>
            <a:off x="1740243" y="377263"/>
            <a:ext cx="8229600"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a:t>
            </a:r>
            <a:r>
              <a:rPr lang="en-US" altLang="zh-CN" sz="4000" b="1" dirty="0">
                <a:latin typeface="Times New Roman" panose="02020603050405020304" charset="0"/>
              </a:rPr>
              <a:t>Summary</a:t>
            </a:r>
            <a:endParaRPr lang="en-US" altLang="zh-CN" sz="40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9EB860FA-6180-1D25-DB41-6149211DA2EE}"/>
              </a:ext>
            </a:extLst>
          </p:cNvPr>
          <p:cNvSpPr txBox="1"/>
          <p:nvPr/>
        </p:nvSpPr>
        <p:spPr>
          <a:xfrm>
            <a:off x="1744514" y="4941106"/>
            <a:ext cx="2108040" cy="49866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Hypothesis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Set</a:t>
            </a:r>
          </a:p>
        </p:txBody>
      </p:sp>
      <p:sp>
        <p:nvSpPr>
          <p:cNvPr id="3" name="文本框 2">
            <a:extLst>
              <a:ext uri="{FF2B5EF4-FFF2-40B4-BE49-F238E27FC236}">
                <a16:creationId xmlns:a16="http://schemas.microsoft.com/office/drawing/2014/main" id="{90BF71A6-EE0C-828F-CD12-B293BBF88A00}"/>
              </a:ext>
            </a:extLst>
          </p:cNvPr>
          <p:cNvSpPr txBox="1"/>
          <p:nvPr/>
        </p:nvSpPr>
        <p:spPr>
          <a:xfrm>
            <a:off x="4048674" y="4941105"/>
            <a:ext cx="3312230" cy="49866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Objectiveness</a:t>
            </a:r>
          </a:p>
        </p:txBody>
      </p:sp>
      <p:sp>
        <p:nvSpPr>
          <p:cNvPr id="4" name="文本框 3">
            <a:extLst>
              <a:ext uri="{FF2B5EF4-FFF2-40B4-BE49-F238E27FC236}">
                <a16:creationId xmlns:a16="http://schemas.microsoft.com/office/drawing/2014/main" id="{F0FB58BD-EE53-EE4B-4589-CF0F514056D7}"/>
              </a:ext>
            </a:extLst>
          </p:cNvPr>
          <p:cNvSpPr txBox="1"/>
          <p:nvPr/>
        </p:nvSpPr>
        <p:spPr>
          <a:xfrm>
            <a:off x="6172822" y="4984874"/>
            <a:ext cx="3312230" cy="49866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Optimization</a:t>
            </a:r>
          </a:p>
        </p:txBody>
      </p:sp>
      <p:sp>
        <p:nvSpPr>
          <p:cNvPr id="9" name="文本框 8">
            <a:extLst>
              <a:ext uri="{FF2B5EF4-FFF2-40B4-BE49-F238E27FC236}">
                <a16:creationId xmlns:a16="http://schemas.microsoft.com/office/drawing/2014/main" id="{52AF212E-0F26-5C4E-52FF-556BE4514888}"/>
              </a:ext>
            </a:extLst>
          </p:cNvPr>
          <p:cNvSpPr txBox="1"/>
          <p:nvPr/>
        </p:nvSpPr>
        <p:spPr>
          <a:xfrm>
            <a:off x="8296969" y="4984874"/>
            <a:ext cx="2108040" cy="49866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Training Data</a:t>
            </a:r>
          </a:p>
        </p:txBody>
      </p:sp>
      <p:sp>
        <p:nvSpPr>
          <p:cNvPr id="10" name="箭头: 下 9">
            <a:extLst>
              <a:ext uri="{FF2B5EF4-FFF2-40B4-BE49-F238E27FC236}">
                <a16:creationId xmlns:a16="http://schemas.microsoft.com/office/drawing/2014/main" id="{085305D6-D43E-927F-9E6F-1D7DACF5C155}"/>
              </a:ext>
            </a:extLst>
          </p:cNvPr>
          <p:cNvSpPr/>
          <p:nvPr/>
        </p:nvSpPr>
        <p:spPr>
          <a:xfrm>
            <a:off x="5807981" y="3781301"/>
            <a:ext cx="288020" cy="792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DB4BFE0-184E-65B4-0D09-34ED330690CB}"/>
              </a:ext>
            </a:extLst>
          </p:cNvPr>
          <p:cNvSpPr/>
          <p:nvPr/>
        </p:nvSpPr>
        <p:spPr>
          <a:xfrm>
            <a:off x="1487680" y="4725090"/>
            <a:ext cx="9144635"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1346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1A028CF-9FEE-20E2-21A6-69B4BCB1710B}"/>
              </a:ext>
            </a:extLst>
          </p:cNvPr>
          <p:cNvSpPr txBox="1"/>
          <p:nvPr/>
        </p:nvSpPr>
        <p:spPr>
          <a:xfrm>
            <a:off x="4727905" y="2636945"/>
            <a:ext cx="2520175" cy="1323439"/>
          </a:xfrm>
          <a:prstGeom prst="rect">
            <a:avLst/>
          </a:prstGeom>
          <a:noFill/>
        </p:spPr>
        <p:txBody>
          <a:bodyPr wrap="square" rtlCol="0">
            <a:spAutoFit/>
          </a:bodyPr>
          <a:lstStyle/>
          <a:p>
            <a:pPr algn="dist"/>
            <a:r>
              <a:rPr lang="en-US" altLang="zh-CN" sz="8000" b="1" dirty="0">
                <a:latin typeface="+mn-lt"/>
                <a:ea typeface="+mn-ea"/>
              </a:rPr>
              <a:t>End</a:t>
            </a:r>
            <a:endParaRPr lang="zh-CN" altLang="en-US" sz="8000" b="1" dirty="0">
              <a:latin typeface="+mn-lt"/>
              <a:ea typeface="+mn-ea"/>
            </a:endParaRPr>
          </a:p>
        </p:txBody>
      </p:sp>
    </p:spTree>
    <p:extLst>
      <p:ext uri="{BB962C8B-B14F-4D97-AF65-F5344CB8AC3E}">
        <p14:creationId xmlns:p14="http://schemas.microsoft.com/office/powerpoint/2010/main" val="98289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055650" y="1674673"/>
            <a:ext cx="10080700" cy="3508653"/>
          </a:xfrm>
          <a:prstGeom prst="rect">
            <a:avLst/>
          </a:prstGeom>
          <a:noFill/>
        </p:spPr>
        <p:txBody>
          <a:bodyPr wrap="square">
            <a:spAutoFit/>
          </a:bodyPr>
          <a:lstStyle/>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The algebraic equations are included in the hypothesis set. </a:t>
            </a:r>
          </a:p>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The algebraic equations can be transformed into the architecture of a neural network to rank predefined operations leading to functional decomposition. </a:t>
            </a:r>
            <a:endParaRPr lang="en" altLang="zh-CN" sz="2000" baseline="30000" dirty="0">
              <a:latin typeface="Times New Roman" panose="02020603050405020304" pitchFamily="18" charset="0"/>
              <a:ea typeface="Kaiti SC" panose="02010600040101010101" pitchFamily="2" charset="-122"/>
              <a:cs typeface="Times New Roman" panose="02020603050405020304" pitchFamily="18" charset="0"/>
            </a:endParaRPr>
          </a:p>
          <a:p>
            <a:pPr algn="just"/>
            <a:endParaRPr lang="en" altLang="zh-CN" dirty="0">
              <a:latin typeface="Times New Roman" panose="02020603050405020304" pitchFamily="18" charset="0"/>
              <a:ea typeface="Kaiti SC" panose="02010600040101010101" pitchFamily="2" charset="-122"/>
              <a:cs typeface="Times New Roman" panose="02020603050405020304" pitchFamily="18" charset="0"/>
            </a:endParaRPr>
          </a:p>
          <a:p>
            <a:pPr marL="285750" indent="-285750" algn="just">
              <a:buFont typeface="Wingdings" panose="05000000000000000000" pitchFamily="2" charset="2"/>
              <a:buChar char="l"/>
            </a:pPr>
            <a:r>
              <a:rPr lang="en" altLang="zh-CN" dirty="0">
                <a:latin typeface="Times New Roman" panose="02020603050405020304" pitchFamily="18" charset="0"/>
                <a:ea typeface="Kaiti SC" panose="02010600040101010101" pitchFamily="2" charset="-122"/>
                <a:cs typeface="Times New Roman" panose="02020603050405020304" pitchFamily="18" charset="0"/>
              </a:rPr>
              <a:t>Eg. </a:t>
            </a:r>
          </a:p>
          <a:p>
            <a:pPr marL="342900" indent="-342900" algn="just">
              <a:buFont typeface="+mj-ea"/>
              <a:buAutoNum type="circleNumDbPlain"/>
            </a:pPr>
            <a:r>
              <a:rPr lang="en" altLang="zh-CN" dirty="0">
                <a:latin typeface="Times New Roman" panose="02020603050405020304" pitchFamily="18" charset="0"/>
                <a:ea typeface="Kaiti SC" panose="02010600040101010101" pitchFamily="2" charset="-122"/>
                <a:cs typeface="Times New Roman" panose="02020603050405020304" pitchFamily="18" charset="0"/>
              </a:rPr>
              <a:t>Using partial knowledge about the process mechanism, it is embedded in a neural network structure. Build a forward predictive model for the process of electrochemical micromachining</a:t>
            </a:r>
            <a:r>
              <a:rPr lang="en-US" altLang="zh-CN" dirty="0">
                <a:latin typeface="Times New Roman" panose="02020603050405020304" pitchFamily="18" charset="0"/>
                <a:ea typeface="Kaiti SC" panose="02010600040101010101" pitchFamily="2" charset="-122"/>
                <a:cs typeface="Times New Roman" panose="02020603050405020304" pitchFamily="18" charset="0"/>
              </a:rPr>
              <a:t>.</a:t>
            </a:r>
            <a:r>
              <a:rPr lang="en" altLang="zh-CN" baseline="30000" dirty="0">
                <a:latin typeface="Times New Roman" panose="02020603050405020304" pitchFamily="18" charset="0"/>
                <a:ea typeface="Kaiti SC" panose="02010600040101010101" pitchFamily="2" charset="-122"/>
                <a:cs typeface="Times New Roman" panose="02020603050405020304" pitchFamily="18" charset="0"/>
              </a:rPr>
              <a:t>.</a:t>
            </a:r>
            <a:r>
              <a:rPr lang="zh-CN" altLang="en-US" dirty="0">
                <a:latin typeface="Times New Roman" panose="02020603050405020304" pitchFamily="18" charset="0"/>
                <a:ea typeface="Kaiti SC" panose="02010600040101010101" pitchFamily="2" charset="-122"/>
                <a:cs typeface="Times New Roman" panose="02020603050405020304" pitchFamily="18" charset="0"/>
              </a:rPr>
              <a:t> </a:t>
            </a:r>
            <a:endParaRPr lang="en-US" altLang="zh-CN" dirty="0">
              <a:latin typeface="Times New Roman" panose="02020603050405020304" pitchFamily="18" charset="0"/>
              <a:ea typeface="Kaiti SC" panose="02010600040101010101" pitchFamily="2" charset="-122"/>
              <a:cs typeface="Times New Roman" panose="02020603050405020304" pitchFamily="18" charset="0"/>
            </a:endParaRPr>
          </a:p>
          <a:p>
            <a:pPr marL="342900" indent="-342900" algn="just">
              <a:buFont typeface="+mj-ea"/>
              <a:buAutoNum type="circleNumDbPlain"/>
            </a:pPr>
            <a:r>
              <a:rPr lang="en-US" altLang="zh-CN" dirty="0">
                <a:latin typeface="Times New Roman" panose="02020603050405020304" pitchFamily="18" charset="0"/>
                <a:ea typeface="Kaiti SC" panose="02010600040101010101" pitchFamily="2" charset="-122"/>
                <a:cs typeface="Times New Roman" panose="02020603050405020304" pitchFamily="18" charset="0"/>
              </a:rPr>
              <a:t>Incorporating domain knowledge into policy learning to accelerate reinforcement learning. Approximating a strategy using a simple MMC network reduces the number of interactions required to approximate a suitable strategy.</a:t>
            </a:r>
          </a:p>
          <a:p>
            <a:pPr marL="342900" indent="-342900" algn="just">
              <a:buFont typeface="+mj-ea"/>
              <a:buAutoNum type="circleNumDbPlain"/>
            </a:pPr>
            <a:r>
              <a:rPr lang="en" altLang="zh-CN" dirty="0">
                <a:latin typeface="Times New Roman" panose="02020603050405020304" pitchFamily="18" charset="0"/>
                <a:ea typeface="Kaiti SC" panose="02010600040101010101" pitchFamily="2" charset="-122"/>
                <a:cs typeface="Times New Roman" panose="02020603050405020304" pitchFamily="18" charset="0"/>
              </a:rPr>
              <a:t>Assuming a database of training data and programs, our main idea is to use Monte Carlo tree search or reinforcement learning to determine the sequence of operations that map the input to the desired output</a:t>
            </a:r>
            <a:r>
              <a:rPr lang="en-US" altLang="zh-CN" dirty="0">
                <a:latin typeface="Times New Roman" panose="02020603050405020304" pitchFamily="18" charset="0"/>
              </a:rPr>
              <a:t> </a:t>
            </a:r>
            <a:r>
              <a:rPr lang="en" altLang="zh-CN" dirty="0">
                <a:latin typeface="Times New Roman" panose="02020603050405020304" pitchFamily="18" charset="0"/>
                <a:ea typeface="Kaiti SC" panose="02010600040101010101" pitchFamily="2" charset="-122"/>
                <a:cs typeface="Times New Roman" panose="02020603050405020304" pitchFamily="18" charset="0"/>
              </a:rPr>
              <a:t>.</a:t>
            </a:r>
          </a:p>
        </p:txBody>
      </p:sp>
      <p:sp>
        <p:nvSpPr>
          <p:cNvPr id="2" name="标题 1">
            <a:extLst>
              <a:ext uri="{FF2B5EF4-FFF2-40B4-BE49-F238E27FC236}">
                <a16:creationId xmlns:a16="http://schemas.microsoft.com/office/drawing/2014/main" id="{D4E2A23C-AAA1-81AA-BB90-93DAEA9D000B}"/>
              </a:ext>
            </a:extLst>
          </p:cNvPr>
          <p:cNvSpPr>
            <a:spLocks noGrp="1"/>
          </p:cNvSpPr>
          <p:nvPr/>
        </p:nvSpPr>
        <p:spPr>
          <a:xfrm>
            <a:off x="1559685" y="476795"/>
            <a:ext cx="8812225" cy="600732"/>
          </a:xfrm>
          <a:prstGeom prst="rect">
            <a:avLst/>
          </a:prstGeom>
          <a:noFill/>
          <a:ln w="9525">
            <a:noFill/>
          </a:ln>
        </p:spPr>
        <p:txBody>
          <a:bodyPr anchor="ctr" anchorCtr="0"/>
          <a:lstStyle/>
          <a:p>
            <a:pPr algn="ctr"/>
            <a:r>
              <a:rPr lang="en-US" altLang="zh-CN" sz="2800" b="1" dirty="0">
                <a:latin typeface="Times New Roman" panose="02020603050405020304" charset="0"/>
                <a:cs typeface="Times New Roman" panose="02020603050405020304" pitchFamily="18" charset="0"/>
              </a:rPr>
              <a:t>Approach 2: Improve the hypothesis set</a:t>
            </a:r>
            <a:endParaRPr lang="en-US" altLang="zh-C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625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9" y="404790"/>
            <a:ext cx="7544981"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Physics-Embedded Machine Learning</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3DF369AA-57FE-730C-8DE1-7A8687D913BF}"/>
              </a:ext>
            </a:extLst>
          </p:cNvPr>
          <p:cNvPicPr>
            <a:picLocks noChangeAspect="1"/>
          </p:cNvPicPr>
          <p:nvPr/>
        </p:nvPicPr>
        <p:blipFill>
          <a:blip r:embed="rId3"/>
          <a:stretch>
            <a:fillRect/>
          </a:stretch>
        </p:blipFill>
        <p:spPr>
          <a:xfrm>
            <a:off x="2823935" y="1353879"/>
            <a:ext cx="7011178" cy="4365685"/>
          </a:xfrm>
          <a:prstGeom prst="rect">
            <a:avLst/>
          </a:prstGeom>
        </p:spPr>
      </p:pic>
      <p:sp>
        <p:nvSpPr>
          <p:cNvPr id="2" name="文本框 1">
            <a:extLst>
              <a:ext uri="{FF2B5EF4-FFF2-40B4-BE49-F238E27FC236}">
                <a16:creationId xmlns:a16="http://schemas.microsoft.com/office/drawing/2014/main" id="{C662B9CF-486B-63BB-31C9-1AB984EC1609}"/>
              </a:ext>
            </a:extLst>
          </p:cNvPr>
          <p:cNvSpPr txBox="1"/>
          <p:nvPr/>
        </p:nvSpPr>
        <p:spPr>
          <a:xfrm>
            <a:off x="2207730" y="6145433"/>
            <a:ext cx="8676604" cy="307777"/>
          </a:xfrm>
          <a:prstGeom prst="rect">
            <a:avLst/>
          </a:prstGeom>
          <a:noFill/>
        </p:spPr>
        <p:txBody>
          <a:bodyPr wrap="square">
            <a:spAutoFit/>
          </a:bodyPr>
          <a:lstStyle/>
          <a:p>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Lu et al, “Physics-embedded machine learning: Case study with electrochemical micro- machining,” Machines, 2017. </a:t>
            </a:r>
          </a:p>
        </p:txBody>
      </p:sp>
    </p:spTree>
    <p:extLst>
      <p:ext uri="{BB962C8B-B14F-4D97-AF65-F5344CB8AC3E}">
        <p14:creationId xmlns:p14="http://schemas.microsoft.com/office/powerpoint/2010/main" val="3366469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9" y="476795"/>
            <a:ext cx="7544981"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Physics-Embedded Machine Learning</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2C3EE2D7-DBE1-8E83-7677-551803DE670D}"/>
              </a:ext>
            </a:extLst>
          </p:cNvPr>
          <p:cNvPicPr>
            <a:picLocks noChangeAspect="1"/>
          </p:cNvPicPr>
          <p:nvPr/>
        </p:nvPicPr>
        <p:blipFill>
          <a:blip r:embed="rId3"/>
          <a:stretch>
            <a:fillRect/>
          </a:stretch>
        </p:blipFill>
        <p:spPr>
          <a:xfrm>
            <a:off x="2135725" y="1412860"/>
            <a:ext cx="8043302" cy="4824335"/>
          </a:xfrm>
          <a:prstGeom prst="rect">
            <a:avLst/>
          </a:prstGeom>
        </p:spPr>
      </p:pic>
    </p:spTree>
    <p:extLst>
      <p:ext uri="{BB962C8B-B14F-4D97-AF65-F5344CB8AC3E}">
        <p14:creationId xmlns:p14="http://schemas.microsoft.com/office/powerpoint/2010/main" val="359443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073651" y="460597"/>
            <a:ext cx="10044698" cy="954107"/>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Leveraging Domain Knowledge for Reinforcement Learning using MMC  Architectures</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6075BBFA-A0D4-A4BB-9536-F415B56AD35D}"/>
              </a:ext>
            </a:extLst>
          </p:cNvPr>
          <p:cNvSpPr txBox="1"/>
          <p:nvPr/>
        </p:nvSpPr>
        <p:spPr>
          <a:xfrm>
            <a:off x="1506164" y="5984111"/>
            <a:ext cx="9360649" cy="307777"/>
          </a:xfrm>
          <a:prstGeom prst="rect">
            <a:avLst/>
          </a:prstGeom>
          <a:noFill/>
        </p:spPr>
        <p:txBody>
          <a:bodyPr wrap="square">
            <a:spAutoFit/>
          </a:bodyPr>
          <a:lstStyle/>
          <a:p>
            <a:pPr algn="ctr"/>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Ramamurthy et al, “Leveraging domain knowledge for reinforcement learning using mmc architectures,” ICANN 2019. </a:t>
            </a:r>
          </a:p>
        </p:txBody>
      </p:sp>
      <p:sp>
        <p:nvSpPr>
          <p:cNvPr id="7" name="文本框 6">
            <a:extLst>
              <a:ext uri="{FF2B5EF4-FFF2-40B4-BE49-F238E27FC236}">
                <a16:creationId xmlns:a16="http://schemas.microsoft.com/office/drawing/2014/main" id="{63469E2C-25AA-B032-2893-C4A00735B00D}"/>
              </a:ext>
            </a:extLst>
          </p:cNvPr>
          <p:cNvSpPr txBox="1"/>
          <p:nvPr/>
        </p:nvSpPr>
        <p:spPr>
          <a:xfrm>
            <a:off x="1271665" y="1772885"/>
            <a:ext cx="7992555"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Designing policy architectures using domain knowledge</a:t>
            </a:r>
            <a:endParaRPr lang="zh-CN" altLang="en-US" sz="2000" dirty="0"/>
          </a:p>
        </p:txBody>
      </p:sp>
      <p:grpSp>
        <p:nvGrpSpPr>
          <p:cNvPr id="8" name="组合 7">
            <a:extLst>
              <a:ext uri="{FF2B5EF4-FFF2-40B4-BE49-F238E27FC236}">
                <a16:creationId xmlns:a16="http://schemas.microsoft.com/office/drawing/2014/main" id="{B5625928-8893-B10E-CC4F-51FD91B7BA2D}"/>
              </a:ext>
            </a:extLst>
          </p:cNvPr>
          <p:cNvGrpSpPr/>
          <p:nvPr/>
        </p:nvGrpSpPr>
        <p:grpSpPr>
          <a:xfrm>
            <a:off x="839636" y="3051693"/>
            <a:ext cx="5562600" cy="2136775"/>
            <a:chOff x="381000" y="1905000"/>
            <a:chExt cx="5562600" cy="2136775"/>
          </a:xfrm>
        </p:grpSpPr>
        <p:sp>
          <p:nvSpPr>
            <p:cNvPr id="9" name="Rectangle 4">
              <a:extLst>
                <a:ext uri="{FF2B5EF4-FFF2-40B4-BE49-F238E27FC236}">
                  <a16:creationId xmlns:a16="http://schemas.microsoft.com/office/drawing/2014/main" id="{BE2BAEC8-3989-8B19-503F-66FC4F063D11}"/>
                </a:ext>
              </a:extLst>
            </p:cNvPr>
            <p:cNvSpPr>
              <a:spLocks noChangeArrowheads="1"/>
            </p:cNvSpPr>
            <p:nvPr/>
          </p:nvSpPr>
          <p:spPr bwMode="auto">
            <a:xfrm>
              <a:off x="1295400" y="1905000"/>
              <a:ext cx="3429000" cy="381000"/>
            </a:xfrm>
            <a:prstGeom prst="rect">
              <a:avLst/>
            </a:prstGeom>
            <a:solidFill>
              <a:srgbClr val="99CCFF"/>
            </a:solidFill>
            <a:ln w="2857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en-US" altLang="zh-CN" sz="1600" dirty="0">
                  <a:latin typeface="Arial" panose="020B0604020202020204" pitchFamily="34" charset="0"/>
                </a:rPr>
                <a:t>Agent</a:t>
              </a:r>
              <a:endParaRPr lang="en-US" altLang="zh-CN" sz="1400" b="0" dirty="0">
                <a:latin typeface="Arial" panose="020B0604020202020204" pitchFamily="34" charset="0"/>
              </a:endParaRPr>
            </a:p>
          </p:txBody>
        </p:sp>
        <p:sp>
          <p:nvSpPr>
            <p:cNvPr id="10" name="Rectangle 5">
              <a:extLst>
                <a:ext uri="{FF2B5EF4-FFF2-40B4-BE49-F238E27FC236}">
                  <a16:creationId xmlns:a16="http://schemas.microsoft.com/office/drawing/2014/main" id="{771C5689-A3DB-5D77-52FF-F35921EA583B}"/>
                </a:ext>
              </a:extLst>
            </p:cNvPr>
            <p:cNvSpPr>
              <a:spLocks noChangeArrowheads="1"/>
            </p:cNvSpPr>
            <p:nvPr/>
          </p:nvSpPr>
          <p:spPr bwMode="auto">
            <a:xfrm>
              <a:off x="533400" y="2881313"/>
              <a:ext cx="5029200" cy="381000"/>
            </a:xfrm>
            <a:prstGeom prst="rect">
              <a:avLst/>
            </a:prstGeom>
            <a:solidFill>
              <a:srgbClr val="FFFF99"/>
            </a:solidFill>
            <a:ln w="2857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en-US" altLang="zh-CN" sz="1600">
                  <a:latin typeface="Arial" panose="020B0604020202020204" pitchFamily="34" charset="0"/>
                </a:rPr>
                <a:t>Environment</a:t>
              </a:r>
              <a:endParaRPr lang="en-US" altLang="zh-CN" sz="1400" b="0">
                <a:latin typeface="Arial" panose="020B0604020202020204" pitchFamily="34" charset="0"/>
              </a:endParaRPr>
            </a:p>
          </p:txBody>
        </p:sp>
        <p:grpSp>
          <p:nvGrpSpPr>
            <p:cNvPr id="11" name="Group 6">
              <a:extLst>
                <a:ext uri="{FF2B5EF4-FFF2-40B4-BE49-F238E27FC236}">
                  <a16:creationId xmlns:a16="http://schemas.microsoft.com/office/drawing/2014/main" id="{7D383047-A7C2-1A0E-A71D-A749EDB65A93}"/>
                </a:ext>
              </a:extLst>
            </p:cNvPr>
            <p:cNvGrpSpPr>
              <a:grpSpLocks/>
            </p:cNvGrpSpPr>
            <p:nvPr/>
          </p:nvGrpSpPr>
          <p:grpSpPr bwMode="auto">
            <a:xfrm>
              <a:off x="1060450" y="2286000"/>
              <a:ext cx="1720850" cy="609600"/>
              <a:chOff x="1652" y="960"/>
              <a:chExt cx="1084" cy="384"/>
            </a:xfrm>
          </p:grpSpPr>
          <p:sp>
            <p:nvSpPr>
              <p:cNvPr id="18" name="Line 7">
                <a:extLst>
                  <a:ext uri="{FF2B5EF4-FFF2-40B4-BE49-F238E27FC236}">
                    <a16:creationId xmlns:a16="http://schemas.microsoft.com/office/drawing/2014/main" id="{E4BBA2DB-F656-B168-F99E-FDAB01EC5E66}"/>
                  </a:ext>
                </a:extLst>
              </p:cNvPr>
              <p:cNvSpPr>
                <a:spLocks noChangeShapeType="1"/>
              </p:cNvSpPr>
              <p:nvPr/>
            </p:nvSpPr>
            <p:spPr bwMode="auto">
              <a:xfrm flipV="1">
                <a:off x="2016" y="960"/>
                <a:ext cx="336"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 name="Line 8">
                <a:extLst>
                  <a:ext uri="{FF2B5EF4-FFF2-40B4-BE49-F238E27FC236}">
                    <a16:creationId xmlns:a16="http://schemas.microsoft.com/office/drawing/2014/main" id="{48A3A2C1-F334-2844-2849-4410D73E6D46}"/>
                  </a:ext>
                </a:extLst>
              </p:cNvPr>
              <p:cNvSpPr>
                <a:spLocks noChangeShapeType="1"/>
              </p:cNvSpPr>
              <p:nvPr/>
            </p:nvSpPr>
            <p:spPr bwMode="auto">
              <a:xfrm flipV="1">
                <a:off x="1872" y="960"/>
                <a:ext cx="336" cy="384"/>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0" name="Rectangle 9">
                <a:extLst>
                  <a:ext uri="{FF2B5EF4-FFF2-40B4-BE49-F238E27FC236}">
                    <a16:creationId xmlns:a16="http://schemas.microsoft.com/office/drawing/2014/main" id="{FCEBFD47-D66A-84B9-B51C-CFEB7A93B29B}"/>
                  </a:ext>
                </a:extLst>
              </p:cNvPr>
              <p:cNvSpPr>
                <a:spLocks noChangeArrowheads="1"/>
              </p:cNvSpPr>
              <p:nvPr/>
            </p:nvSpPr>
            <p:spPr bwMode="auto">
              <a:xfrm>
                <a:off x="1652" y="1056"/>
                <a:ext cx="35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en-US" altLang="zh-CN" sz="1200">
                    <a:latin typeface="Arial" panose="020B0604020202020204" pitchFamily="34" charset="0"/>
                  </a:rPr>
                  <a:t>State</a:t>
                </a:r>
                <a:endParaRPr lang="en-US" altLang="zh-CN" sz="1600">
                  <a:latin typeface="Arial" panose="020B0604020202020204" pitchFamily="34" charset="0"/>
                </a:endParaRPr>
              </a:p>
            </p:txBody>
          </p:sp>
          <p:sp>
            <p:nvSpPr>
              <p:cNvPr id="21" name="Rectangle 10">
                <a:extLst>
                  <a:ext uri="{FF2B5EF4-FFF2-40B4-BE49-F238E27FC236}">
                    <a16:creationId xmlns:a16="http://schemas.microsoft.com/office/drawing/2014/main" id="{D80A8FA5-1363-0877-B99F-95790B1EC931}"/>
                  </a:ext>
                </a:extLst>
              </p:cNvPr>
              <p:cNvSpPr>
                <a:spLocks noChangeArrowheads="1"/>
              </p:cNvSpPr>
              <p:nvPr/>
            </p:nvSpPr>
            <p:spPr bwMode="auto">
              <a:xfrm>
                <a:off x="2274" y="1056"/>
                <a:ext cx="4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en-US" altLang="zh-CN" sz="1200">
                    <a:latin typeface="Arial" panose="020B0604020202020204" pitchFamily="34" charset="0"/>
                  </a:rPr>
                  <a:t>Reward</a:t>
                </a:r>
                <a:endParaRPr lang="en-US" altLang="zh-CN" sz="1600">
                  <a:latin typeface="Arial" panose="020B0604020202020204" pitchFamily="34" charset="0"/>
                </a:endParaRPr>
              </a:p>
            </p:txBody>
          </p:sp>
        </p:grpSp>
        <p:grpSp>
          <p:nvGrpSpPr>
            <p:cNvPr id="12" name="Group 11">
              <a:extLst>
                <a:ext uri="{FF2B5EF4-FFF2-40B4-BE49-F238E27FC236}">
                  <a16:creationId xmlns:a16="http://schemas.microsoft.com/office/drawing/2014/main" id="{AA7B5C43-8176-1919-9D7C-66DC7A865931}"/>
                </a:ext>
              </a:extLst>
            </p:cNvPr>
            <p:cNvGrpSpPr>
              <a:grpSpLocks/>
            </p:cNvGrpSpPr>
            <p:nvPr/>
          </p:nvGrpSpPr>
          <p:grpSpPr bwMode="auto">
            <a:xfrm>
              <a:off x="3924300" y="2286000"/>
              <a:ext cx="1030288" cy="609600"/>
              <a:chOff x="3456" y="960"/>
              <a:chExt cx="649" cy="384"/>
            </a:xfrm>
          </p:grpSpPr>
          <p:sp>
            <p:nvSpPr>
              <p:cNvPr id="16" name="Line 12">
                <a:extLst>
                  <a:ext uri="{FF2B5EF4-FFF2-40B4-BE49-F238E27FC236}">
                    <a16:creationId xmlns:a16="http://schemas.microsoft.com/office/drawing/2014/main" id="{79543A4E-FCFC-2F9F-7CA4-B74C244DA373}"/>
                  </a:ext>
                </a:extLst>
              </p:cNvPr>
              <p:cNvSpPr>
                <a:spLocks noChangeShapeType="1"/>
              </p:cNvSpPr>
              <p:nvPr/>
            </p:nvSpPr>
            <p:spPr bwMode="auto">
              <a:xfrm>
                <a:off x="3456" y="960"/>
                <a:ext cx="336"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 name="Rectangle 13">
                <a:extLst>
                  <a:ext uri="{FF2B5EF4-FFF2-40B4-BE49-F238E27FC236}">
                    <a16:creationId xmlns:a16="http://schemas.microsoft.com/office/drawing/2014/main" id="{E4E09210-5175-8AE4-92D3-EB207432A6B0}"/>
                  </a:ext>
                </a:extLst>
              </p:cNvPr>
              <p:cNvSpPr>
                <a:spLocks noChangeArrowheads="1"/>
              </p:cNvSpPr>
              <p:nvPr/>
            </p:nvSpPr>
            <p:spPr bwMode="auto">
              <a:xfrm>
                <a:off x="3690" y="1056"/>
                <a:ext cx="41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en-US" altLang="zh-CN" sz="1200" dirty="0">
                    <a:latin typeface="Arial" panose="020B0604020202020204" pitchFamily="34" charset="0"/>
                  </a:rPr>
                  <a:t>Action</a:t>
                </a:r>
                <a:endParaRPr lang="en-US" altLang="zh-CN" sz="1600" dirty="0">
                  <a:latin typeface="Arial" panose="020B0604020202020204" pitchFamily="34" charset="0"/>
                </a:endParaRPr>
              </a:p>
            </p:txBody>
          </p:sp>
        </p:grpSp>
        <p:sp>
          <p:nvSpPr>
            <p:cNvPr id="13" name="Rectangle 14">
              <a:extLst>
                <a:ext uri="{FF2B5EF4-FFF2-40B4-BE49-F238E27FC236}">
                  <a16:creationId xmlns:a16="http://schemas.microsoft.com/office/drawing/2014/main" id="{54D01558-F64F-C869-C5A8-44FC09F8FAA2}"/>
                </a:ext>
              </a:extLst>
            </p:cNvPr>
            <p:cNvSpPr>
              <a:spLocks noChangeArrowheads="1"/>
            </p:cNvSpPr>
            <p:nvPr/>
          </p:nvSpPr>
          <p:spPr bwMode="auto">
            <a:xfrm>
              <a:off x="3733800" y="1981200"/>
              <a:ext cx="633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en-US" altLang="zh-CN" sz="1200">
                  <a:latin typeface="Arial" panose="020B0604020202020204" pitchFamily="34" charset="0"/>
                </a:rPr>
                <a:t>Policy</a:t>
              </a:r>
              <a:endParaRPr lang="en-US" altLang="zh-CN" sz="1600">
                <a:latin typeface="Arial" panose="020B0604020202020204" pitchFamily="34" charset="0"/>
              </a:endParaRPr>
            </a:p>
          </p:txBody>
        </p:sp>
        <p:sp>
          <p:nvSpPr>
            <p:cNvPr id="14" name="AutoShape 15">
              <a:extLst>
                <a:ext uri="{FF2B5EF4-FFF2-40B4-BE49-F238E27FC236}">
                  <a16:creationId xmlns:a16="http://schemas.microsoft.com/office/drawing/2014/main" id="{17D869A5-3806-7E92-B3DF-9BB736FB7ED1}"/>
                </a:ext>
              </a:extLst>
            </p:cNvPr>
            <p:cNvSpPr>
              <a:spLocks noChangeArrowheads="1"/>
            </p:cNvSpPr>
            <p:nvPr/>
          </p:nvSpPr>
          <p:spPr bwMode="auto">
            <a:xfrm>
              <a:off x="2857500" y="2362200"/>
              <a:ext cx="533400" cy="457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714" y="17135"/>
                  </a:moveTo>
                  <a:cubicBezTo>
                    <a:pt x="8675" y="17603"/>
                    <a:pt x="9730" y="17846"/>
                    <a:pt x="10800" y="17846"/>
                  </a:cubicBezTo>
                  <a:cubicBezTo>
                    <a:pt x="14691" y="17847"/>
                    <a:pt x="17847" y="14691"/>
                    <a:pt x="17847" y="10800"/>
                  </a:cubicBezTo>
                  <a:cubicBezTo>
                    <a:pt x="17847" y="6908"/>
                    <a:pt x="14691" y="3753"/>
                    <a:pt x="10800" y="3753"/>
                  </a:cubicBezTo>
                  <a:cubicBezTo>
                    <a:pt x="6908" y="3753"/>
                    <a:pt x="3753" y="6908"/>
                    <a:pt x="3753" y="10800"/>
                  </a:cubicBezTo>
                  <a:lnTo>
                    <a:pt x="0" y="10800"/>
                  </a:lnTo>
                  <a:cubicBezTo>
                    <a:pt x="0" y="4835"/>
                    <a:pt x="4835" y="0"/>
                    <a:pt x="10800" y="0"/>
                  </a:cubicBezTo>
                  <a:cubicBezTo>
                    <a:pt x="16764" y="0"/>
                    <a:pt x="21600" y="4835"/>
                    <a:pt x="21600" y="10800"/>
                  </a:cubicBezTo>
                  <a:cubicBezTo>
                    <a:pt x="21600" y="16764"/>
                    <a:pt x="16764" y="21600"/>
                    <a:pt x="10800" y="21600"/>
                  </a:cubicBezTo>
                  <a:cubicBezTo>
                    <a:pt x="9161" y="21599"/>
                    <a:pt x="7544" y="21227"/>
                    <a:pt x="6070" y="20509"/>
                  </a:cubicBezTo>
                  <a:lnTo>
                    <a:pt x="4888" y="22936"/>
                  </a:lnTo>
                  <a:lnTo>
                    <a:pt x="2778" y="16818"/>
                  </a:lnTo>
                  <a:lnTo>
                    <a:pt x="8896" y="14708"/>
                  </a:lnTo>
                  <a:lnTo>
                    <a:pt x="7714" y="17135"/>
                  </a:lnTo>
                  <a:close/>
                </a:path>
              </a:pathLst>
            </a:custGeom>
            <a:solidFill>
              <a:srgbClr val="99CC00"/>
            </a:solidFill>
            <a:ln w="25400">
              <a:solidFill>
                <a:schemeClr val="tx1"/>
              </a:solidFill>
              <a:miter lim="800000"/>
              <a:headEnd/>
              <a:tailEnd/>
            </a:ln>
          </p:spPr>
          <p:txBody>
            <a:bodyPr wrap="none" anchor="ctr"/>
            <a:lstStyle/>
            <a:p>
              <a:endParaRPr lang="zh-CN" altLang="en-US"/>
            </a:p>
          </p:txBody>
        </p:sp>
        <p:graphicFrame>
          <p:nvGraphicFramePr>
            <p:cNvPr id="15" name="Object 16">
              <a:extLst>
                <a:ext uri="{FF2B5EF4-FFF2-40B4-BE49-F238E27FC236}">
                  <a16:creationId xmlns:a16="http://schemas.microsoft.com/office/drawing/2014/main" id="{B2A89068-2683-74EC-5DC8-D2FB0E81F4E0}"/>
                </a:ext>
              </a:extLst>
            </p:cNvPr>
            <p:cNvGraphicFramePr>
              <a:graphicFrameLocks noChangeAspect="1"/>
            </p:cNvGraphicFramePr>
            <p:nvPr/>
          </p:nvGraphicFramePr>
          <p:xfrm>
            <a:off x="381000" y="3505200"/>
            <a:ext cx="5562600" cy="536575"/>
          </p:xfrm>
          <a:graphic>
            <a:graphicData uri="http://schemas.openxmlformats.org/presentationml/2006/ole">
              <mc:AlternateContent xmlns:mc="http://schemas.openxmlformats.org/markup-compatibility/2006">
                <mc:Choice xmlns:v="urn:schemas-microsoft-com:vml" Requires="v">
                  <p:oleObj name="Equation" r:id="rId3" imgW="2374900" imgH="241300" progId="Equation.3">
                    <p:embed/>
                  </p:oleObj>
                </mc:Choice>
                <mc:Fallback>
                  <p:oleObj name="Equation" r:id="rId3" imgW="2374900" imgH="241300" progId="Equation.3">
                    <p:embed/>
                    <p:pic>
                      <p:nvPicPr>
                        <p:cNvPr id="15" name="Object 16">
                          <a:extLst>
                            <a:ext uri="{FF2B5EF4-FFF2-40B4-BE49-F238E27FC236}">
                              <a16:creationId xmlns:a16="http://schemas.microsoft.com/office/drawing/2014/main" id="{B2A89068-2683-74EC-5DC8-D2FB0E81F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05200"/>
                          <a:ext cx="55626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24" name="文本框 23">
            <a:extLst>
              <a:ext uri="{FF2B5EF4-FFF2-40B4-BE49-F238E27FC236}">
                <a16:creationId xmlns:a16="http://schemas.microsoft.com/office/drawing/2014/main" id="{C5BC911F-4713-6ED5-7AFF-040A51788D9A}"/>
              </a:ext>
            </a:extLst>
          </p:cNvPr>
          <p:cNvSpPr txBox="1"/>
          <p:nvPr/>
        </p:nvSpPr>
        <p:spPr>
          <a:xfrm>
            <a:off x="7088865" y="2503289"/>
            <a:ext cx="4350708" cy="707886"/>
          </a:xfrm>
          <a:prstGeom prst="rect">
            <a:avLst/>
          </a:prstGeom>
          <a:noFill/>
          <a:ln w="12700">
            <a:solidFill>
              <a:schemeClr val="accent1"/>
            </a:solidFill>
          </a:ln>
        </p:spPr>
        <p:txBody>
          <a:bodyPr wrap="square">
            <a:spAutoFit/>
          </a:bodyPr>
          <a:lstStyle/>
          <a:p>
            <a:r>
              <a:rPr lang="en-US" altLang="zh-CN" sz="2000" dirty="0"/>
              <a:t>the policy π is often represented as a deep neural network πθ with weights θ</a:t>
            </a:r>
            <a:endParaRPr lang="zh-CN" altLang="en-US" sz="2000" dirty="0"/>
          </a:p>
        </p:txBody>
      </p:sp>
      <p:pic>
        <p:nvPicPr>
          <p:cNvPr id="5" name="图片 4">
            <a:extLst>
              <a:ext uri="{FF2B5EF4-FFF2-40B4-BE49-F238E27FC236}">
                <a16:creationId xmlns:a16="http://schemas.microsoft.com/office/drawing/2014/main" id="{3C6E7B2A-6D71-9142-5564-07E9DEA55943}"/>
              </a:ext>
            </a:extLst>
          </p:cNvPr>
          <p:cNvPicPr>
            <a:picLocks noChangeAspect="1"/>
          </p:cNvPicPr>
          <p:nvPr/>
        </p:nvPicPr>
        <p:blipFill>
          <a:blip r:embed="rId5"/>
          <a:stretch>
            <a:fillRect/>
          </a:stretch>
        </p:blipFill>
        <p:spPr>
          <a:xfrm>
            <a:off x="8102170" y="3521351"/>
            <a:ext cx="2324100" cy="1028700"/>
          </a:xfrm>
          <a:prstGeom prst="rect">
            <a:avLst/>
          </a:prstGeom>
        </p:spPr>
      </p:pic>
      <p:pic>
        <p:nvPicPr>
          <p:cNvPr id="23" name="图片 22">
            <a:extLst>
              <a:ext uri="{FF2B5EF4-FFF2-40B4-BE49-F238E27FC236}">
                <a16:creationId xmlns:a16="http://schemas.microsoft.com/office/drawing/2014/main" id="{6128EDD7-3E59-D304-306F-F9314134E26C}"/>
              </a:ext>
            </a:extLst>
          </p:cNvPr>
          <p:cNvPicPr>
            <a:picLocks noChangeAspect="1"/>
          </p:cNvPicPr>
          <p:nvPr/>
        </p:nvPicPr>
        <p:blipFill>
          <a:blip r:embed="rId6"/>
          <a:stretch>
            <a:fillRect/>
          </a:stretch>
        </p:blipFill>
        <p:spPr>
          <a:xfrm>
            <a:off x="7706882" y="4821755"/>
            <a:ext cx="3114675" cy="733425"/>
          </a:xfrm>
          <a:prstGeom prst="rect">
            <a:avLst/>
          </a:prstGeom>
        </p:spPr>
      </p:pic>
    </p:spTree>
    <p:extLst>
      <p:ext uri="{BB962C8B-B14F-4D97-AF65-F5344CB8AC3E}">
        <p14:creationId xmlns:p14="http://schemas.microsoft.com/office/powerpoint/2010/main" val="3161254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047928" y="476795"/>
            <a:ext cx="10044698" cy="954107"/>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Leveraging Domain Knowledge for Reinforcement Learning using MMC  Architectures</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63469E2C-25AA-B032-2893-C4A00735B00D}"/>
              </a:ext>
            </a:extLst>
          </p:cNvPr>
          <p:cNvSpPr txBox="1"/>
          <p:nvPr/>
        </p:nvSpPr>
        <p:spPr>
          <a:xfrm>
            <a:off x="1073651" y="1772885"/>
            <a:ext cx="10044698"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Reacher task: three-segmented robotic arm with end effector has to reach a target position.</a:t>
            </a:r>
            <a:endParaRPr lang="zh-CN" altLang="en-US" sz="2000" dirty="0"/>
          </a:p>
        </p:txBody>
      </p:sp>
      <p:pic>
        <p:nvPicPr>
          <p:cNvPr id="26" name="图片 25">
            <a:extLst>
              <a:ext uri="{FF2B5EF4-FFF2-40B4-BE49-F238E27FC236}">
                <a16:creationId xmlns:a16="http://schemas.microsoft.com/office/drawing/2014/main" id="{2A7AB4BD-29A8-5365-F8A1-4F4CB3132022}"/>
              </a:ext>
            </a:extLst>
          </p:cNvPr>
          <p:cNvPicPr>
            <a:picLocks noChangeAspect="1"/>
          </p:cNvPicPr>
          <p:nvPr/>
        </p:nvPicPr>
        <p:blipFill>
          <a:blip r:embed="rId3"/>
          <a:stretch>
            <a:fillRect/>
          </a:stretch>
        </p:blipFill>
        <p:spPr>
          <a:xfrm>
            <a:off x="5807980" y="2727461"/>
            <a:ext cx="5852529" cy="2028728"/>
          </a:xfrm>
          <a:prstGeom prst="rect">
            <a:avLst/>
          </a:prstGeom>
        </p:spPr>
      </p:pic>
      <p:sp>
        <p:nvSpPr>
          <p:cNvPr id="28" name="文本框 27">
            <a:extLst>
              <a:ext uri="{FF2B5EF4-FFF2-40B4-BE49-F238E27FC236}">
                <a16:creationId xmlns:a16="http://schemas.microsoft.com/office/drawing/2014/main" id="{CA55B9CD-BD6F-0651-24DE-D4DD88D798FA}"/>
              </a:ext>
            </a:extLst>
          </p:cNvPr>
          <p:cNvSpPr txBox="1"/>
          <p:nvPr/>
        </p:nvSpPr>
        <p:spPr>
          <a:xfrm>
            <a:off x="5931569" y="4743662"/>
            <a:ext cx="1721468" cy="1200329"/>
          </a:xfrm>
          <a:prstGeom prst="rect">
            <a:avLst/>
          </a:prstGeom>
          <a:noFill/>
          <a:ln w="12700">
            <a:solidFill>
              <a:schemeClr val="accent1"/>
            </a:solidFill>
          </a:ln>
        </p:spPr>
        <p:txBody>
          <a:bodyPr wrap="square">
            <a:spAutoFit/>
          </a:bodyPr>
          <a:lstStyle/>
          <a:p>
            <a:r>
              <a:rPr lang="en-US" altLang="zh-CN" dirty="0"/>
              <a:t>the joint angles are first transformed to arm vectors</a:t>
            </a:r>
            <a:endParaRPr lang="zh-CN" altLang="en-US" dirty="0"/>
          </a:p>
        </p:txBody>
      </p:sp>
      <p:sp>
        <p:nvSpPr>
          <p:cNvPr id="29" name="右大括号 28">
            <a:extLst>
              <a:ext uri="{FF2B5EF4-FFF2-40B4-BE49-F238E27FC236}">
                <a16:creationId xmlns:a16="http://schemas.microsoft.com/office/drawing/2014/main" id="{D770D0BA-9466-3A98-4B8A-8DC7BB559CB0}"/>
              </a:ext>
            </a:extLst>
          </p:cNvPr>
          <p:cNvSpPr/>
          <p:nvPr/>
        </p:nvSpPr>
        <p:spPr>
          <a:xfrm rot="5400000">
            <a:off x="6801472" y="3749419"/>
            <a:ext cx="197900" cy="17214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F749C05D-A58B-4F44-0E9C-DD03AAA88E15}"/>
              </a:ext>
            </a:extLst>
          </p:cNvPr>
          <p:cNvSpPr txBox="1"/>
          <p:nvPr/>
        </p:nvSpPr>
        <p:spPr>
          <a:xfrm>
            <a:off x="7776626" y="4749927"/>
            <a:ext cx="1954158" cy="1200329"/>
          </a:xfrm>
          <a:prstGeom prst="rect">
            <a:avLst/>
          </a:prstGeom>
          <a:noFill/>
          <a:ln w="12700">
            <a:solidFill>
              <a:schemeClr val="accent1"/>
            </a:solidFill>
          </a:ln>
        </p:spPr>
        <p:txBody>
          <a:bodyPr wrap="square">
            <a:spAutoFit/>
          </a:bodyPr>
          <a:lstStyle/>
          <a:p>
            <a:r>
              <a:rPr lang="en-US" altLang="zh-CN" dirty="0"/>
              <a:t>to compute the predicted arm vectors for the next time step</a:t>
            </a:r>
            <a:endParaRPr lang="zh-CN" altLang="en-US" dirty="0"/>
          </a:p>
        </p:txBody>
      </p:sp>
      <p:sp>
        <p:nvSpPr>
          <p:cNvPr id="33" name="文本框 32">
            <a:extLst>
              <a:ext uri="{FF2B5EF4-FFF2-40B4-BE49-F238E27FC236}">
                <a16:creationId xmlns:a16="http://schemas.microsoft.com/office/drawing/2014/main" id="{AB4E0E43-C5CB-AC6D-FD3F-A520FE124D6F}"/>
              </a:ext>
            </a:extLst>
          </p:cNvPr>
          <p:cNvSpPr txBox="1"/>
          <p:nvPr/>
        </p:nvSpPr>
        <p:spPr>
          <a:xfrm>
            <a:off x="9854373" y="4741351"/>
            <a:ext cx="2044356" cy="1200329"/>
          </a:xfrm>
          <a:prstGeom prst="rect">
            <a:avLst/>
          </a:prstGeom>
          <a:noFill/>
          <a:ln w="12700">
            <a:solidFill>
              <a:schemeClr val="accent1"/>
            </a:solidFill>
          </a:ln>
        </p:spPr>
        <p:txBody>
          <a:bodyPr wrap="square">
            <a:spAutoFit/>
          </a:bodyPr>
          <a:lstStyle/>
          <a:p>
            <a:r>
              <a:rPr lang="en-US" altLang="zh-CN" dirty="0"/>
              <a:t>converted back to the corresponding arm orientations </a:t>
            </a:r>
          </a:p>
          <a:p>
            <a:endParaRPr lang="zh-CN" altLang="en-US" dirty="0"/>
          </a:p>
        </p:txBody>
      </p:sp>
      <p:sp>
        <p:nvSpPr>
          <p:cNvPr id="34" name="右大括号 33">
            <a:extLst>
              <a:ext uri="{FF2B5EF4-FFF2-40B4-BE49-F238E27FC236}">
                <a16:creationId xmlns:a16="http://schemas.microsoft.com/office/drawing/2014/main" id="{F65375CA-12D9-66B5-1A6B-F31A58C8E74C}"/>
              </a:ext>
            </a:extLst>
          </p:cNvPr>
          <p:cNvSpPr/>
          <p:nvPr/>
        </p:nvSpPr>
        <p:spPr>
          <a:xfrm rot="5400000">
            <a:off x="10507818" y="3587976"/>
            <a:ext cx="197901" cy="20443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37" name="图片 36">
            <a:extLst>
              <a:ext uri="{FF2B5EF4-FFF2-40B4-BE49-F238E27FC236}">
                <a16:creationId xmlns:a16="http://schemas.microsoft.com/office/drawing/2014/main" id="{5019E696-F4F2-6E2B-6691-37327C92B309}"/>
              </a:ext>
            </a:extLst>
          </p:cNvPr>
          <p:cNvPicPr>
            <a:picLocks noChangeAspect="1"/>
          </p:cNvPicPr>
          <p:nvPr/>
        </p:nvPicPr>
        <p:blipFill>
          <a:blip r:embed="rId4"/>
          <a:stretch>
            <a:fillRect/>
          </a:stretch>
        </p:blipFill>
        <p:spPr>
          <a:xfrm>
            <a:off x="1199660" y="2467727"/>
            <a:ext cx="3981327" cy="2217279"/>
          </a:xfrm>
          <a:prstGeom prst="rect">
            <a:avLst/>
          </a:prstGeom>
        </p:spPr>
      </p:pic>
      <p:pic>
        <p:nvPicPr>
          <p:cNvPr id="39" name="图片 38">
            <a:extLst>
              <a:ext uri="{FF2B5EF4-FFF2-40B4-BE49-F238E27FC236}">
                <a16:creationId xmlns:a16="http://schemas.microsoft.com/office/drawing/2014/main" id="{D3B0C624-C765-33CF-B0C3-84E943C1D424}"/>
              </a:ext>
            </a:extLst>
          </p:cNvPr>
          <p:cNvPicPr>
            <a:picLocks noChangeAspect="1"/>
          </p:cNvPicPr>
          <p:nvPr/>
        </p:nvPicPr>
        <p:blipFill>
          <a:blip r:embed="rId5"/>
          <a:stretch>
            <a:fillRect/>
          </a:stretch>
        </p:blipFill>
        <p:spPr>
          <a:xfrm>
            <a:off x="1004298" y="4916134"/>
            <a:ext cx="1721467" cy="1624026"/>
          </a:xfrm>
          <a:prstGeom prst="rect">
            <a:avLst/>
          </a:prstGeom>
        </p:spPr>
      </p:pic>
      <p:sp>
        <p:nvSpPr>
          <p:cNvPr id="41" name="文本框 40">
            <a:extLst>
              <a:ext uri="{FF2B5EF4-FFF2-40B4-BE49-F238E27FC236}">
                <a16:creationId xmlns:a16="http://schemas.microsoft.com/office/drawing/2014/main" id="{7527B6E8-23A1-1369-F985-FF30A6406C52}"/>
              </a:ext>
            </a:extLst>
          </p:cNvPr>
          <p:cNvSpPr txBox="1"/>
          <p:nvPr/>
        </p:nvSpPr>
        <p:spPr>
          <a:xfrm>
            <a:off x="3042338" y="5282397"/>
            <a:ext cx="2333612" cy="646331"/>
          </a:xfrm>
          <a:prstGeom prst="rect">
            <a:avLst/>
          </a:prstGeom>
          <a:noFill/>
        </p:spPr>
        <p:txBody>
          <a:bodyPr wrap="square">
            <a:spAutoFit/>
          </a:bodyPr>
          <a:lstStyle/>
          <a:p>
            <a:r>
              <a:rPr lang="en-US" altLang="zh-CN" dirty="0"/>
              <a:t>mean of multiple computations (MMC)</a:t>
            </a:r>
            <a:endParaRPr lang="zh-CN" altLang="en-US" dirty="0"/>
          </a:p>
        </p:txBody>
      </p:sp>
    </p:spTree>
    <p:extLst>
      <p:ext uri="{BB962C8B-B14F-4D97-AF65-F5344CB8AC3E}">
        <p14:creationId xmlns:p14="http://schemas.microsoft.com/office/powerpoint/2010/main" val="2476267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983646" y="548800"/>
            <a:ext cx="10152704"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Informed Machine Learning Through Functional Composition</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14F18E76-3C11-23FE-9E63-B635FADD27C7}"/>
              </a:ext>
            </a:extLst>
          </p:cNvPr>
          <p:cNvSpPr txBox="1"/>
          <p:nvPr/>
        </p:nvSpPr>
        <p:spPr>
          <a:xfrm>
            <a:off x="2099721" y="6268033"/>
            <a:ext cx="7992555" cy="307777"/>
          </a:xfrm>
          <a:prstGeom prst="rect">
            <a:avLst/>
          </a:prstGeom>
          <a:noFill/>
        </p:spPr>
        <p:txBody>
          <a:bodyPr wrap="square">
            <a:spAutoFit/>
          </a:bodyPr>
          <a:lstStyle/>
          <a:p>
            <a:pPr algn="ctr"/>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Bauckhage et al. Informed Machine Learning Through Functional Composition, LWDA 2018.</a:t>
            </a:r>
            <a:endParaRPr lang="en-US" altLang="zh-CN" sz="1400"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2EF032B6-EA0C-4924-D43B-575CF2302508}"/>
              </a:ext>
            </a:extLst>
          </p:cNvPr>
          <p:cNvSpPr txBox="1"/>
          <p:nvPr/>
        </p:nvSpPr>
        <p:spPr>
          <a:xfrm>
            <a:off x="1271664" y="1482014"/>
            <a:ext cx="9648670" cy="707886"/>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Treat data driven learning not as a parameter estimation problem but as a problem of sequencing predefined operations</a:t>
            </a:r>
            <a:endParaRPr lang="zh-CN" altLang="en-US" sz="2000" dirty="0"/>
          </a:p>
        </p:txBody>
      </p:sp>
      <p:pic>
        <p:nvPicPr>
          <p:cNvPr id="11" name="图片 10">
            <a:extLst>
              <a:ext uri="{FF2B5EF4-FFF2-40B4-BE49-F238E27FC236}">
                <a16:creationId xmlns:a16="http://schemas.microsoft.com/office/drawing/2014/main" id="{A011AF2B-7F64-7E81-6BB5-76790AE20B50}"/>
              </a:ext>
            </a:extLst>
          </p:cNvPr>
          <p:cNvPicPr>
            <a:picLocks noChangeAspect="1"/>
          </p:cNvPicPr>
          <p:nvPr/>
        </p:nvPicPr>
        <p:blipFill>
          <a:blip r:embed="rId3"/>
          <a:stretch>
            <a:fillRect/>
          </a:stretch>
        </p:blipFill>
        <p:spPr>
          <a:xfrm>
            <a:off x="983646" y="2492935"/>
            <a:ext cx="5791200" cy="704850"/>
          </a:xfrm>
          <a:prstGeom prst="rect">
            <a:avLst/>
          </a:prstGeom>
        </p:spPr>
      </p:pic>
      <p:sp>
        <p:nvSpPr>
          <p:cNvPr id="13" name="文本框 12">
            <a:extLst>
              <a:ext uri="{FF2B5EF4-FFF2-40B4-BE49-F238E27FC236}">
                <a16:creationId xmlns:a16="http://schemas.microsoft.com/office/drawing/2014/main" id="{1A528322-8E78-6102-CACF-843614660712}"/>
              </a:ext>
            </a:extLst>
          </p:cNvPr>
          <p:cNvSpPr txBox="1"/>
          <p:nvPr/>
        </p:nvSpPr>
        <p:spPr>
          <a:xfrm>
            <a:off x="6960060" y="2430807"/>
            <a:ext cx="3528245" cy="707886"/>
          </a:xfrm>
          <a:prstGeom prst="rect">
            <a:avLst/>
          </a:prstGeom>
          <a:noFill/>
        </p:spPr>
        <p:txBody>
          <a:bodyPr wrap="square">
            <a:spAutoFit/>
          </a:bodyPr>
          <a:lstStyle/>
          <a:p>
            <a:r>
              <a:rPr lang="en-US" altLang="zh-CN" sz="2000" dirty="0"/>
              <a:t>feed-forward neural network = composite function</a:t>
            </a:r>
            <a:endParaRPr lang="zh-CN" altLang="en-US" sz="2000" dirty="0"/>
          </a:p>
        </p:txBody>
      </p:sp>
      <p:pic>
        <p:nvPicPr>
          <p:cNvPr id="15" name="图片 14">
            <a:extLst>
              <a:ext uri="{FF2B5EF4-FFF2-40B4-BE49-F238E27FC236}">
                <a16:creationId xmlns:a16="http://schemas.microsoft.com/office/drawing/2014/main" id="{03ED6D26-DAA3-9639-495C-63941912739C}"/>
              </a:ext>
            </a:extLst>
          </p:cNvPr>
          <p:cNvPicPr>
            <a:picLocks noChangeAspect="1"/>
          </p:cNvPicPr>
          <p:nvPr/>
        </p:nvPicPr>
        <p:blipFill>
          <a:blip r:embed="rId4"/>
          <a:stretch>
            <a:fillRect/>
          </a:stretch>
        </p:blipFill>
        <p:spPr>
          <a:xfrm>
            <a:off x="1775700" y="3571435"/>
            <a:ext cx="3476625" cy="514350"/>
          </a:xfrm>
          <a:prstGeom prst="rect">
            <a:avLst/>
          </a:prstGeom>
        </p:spPr>
      </p:pic>
      <p:pic>
        <p:nvPicPr>
          <p:cNvPr id="17" name="图片 16">
            <a:extLst>
              <a:ext uri="{FF2B5EF4-FFF2-40B4-BE49-F238E27FC236}">
                <a16:creationId xmlns:a16="http://schemas.microsoft.com/office/drawing/2014/main" id="{7B16058B-38D5-0818-F92A-FC39A6272C8B}"/>
              </a:ext>
            </a:extLst>
          </p:cNvPr>
          <p:cNvPicPr>
            <a:picLocks noChangeAspect="1"/>
          </p:cNvPicPr>
          <p:nvPr/>
        </p:nvPicPr>
        <p:blipFill>
          <a:blip r:embed="rId5"/>
          <a:stretch>
            <a:fillRect/>
          </a:stretch>
        </p:blipFill>
        <p:spPr>
          <a:xfrm>
            <a:off x="5807980" y="3446429"/>
            <a:ext cx="2733675" cy="866775"/>
          </a:xfrm>
          <a:prstGeom prst="rect">
            <a:avLst/>
          </a:prstGeom>
        </p:spPr>
      </p:pic>
      <p:sp>
        <p:nvSpPr>
          <p:cNvPr id="19" name="文本框 18">
            <a:extLst>
              <a:ext uri="{FF2B5EF4-FFF2-40B4-BE49-F238E27FC236}">
                <a16:creationId xmlns:a16="http://schemas.microsoft.com/office/drawing/2014/main" id="{FF9B4183-D21A-CDBE-5102-B53486739BE4}"/>
              </a:ext>
            </a:extLst>
          </p:cNvPr>
          <p:cNvSpPr txBox="1"/>
          <p:nvPr/>
        </p:nvSpPr>
        <p:spPr>
          <a:xfrm>
            <a:off x="1199660" y="4526037"/>
            <a:ext cx="9936690" cy="1323439"/>
          </a:xfrm>
          <a:prstGeom prst="rect">
            <a:avLst/>
          </a:prstGeom>
          <a:noFill/>
        </p:spPr>
        <p:txBody>
          <a:bodyPr wrap="square">
            <a:spAutoFit/>
          </a:bodyPr>
          <a:lstStyle/>
          <a:p>
            <a:r>
              <a:rPr lang="en-US" altLang="zh-CN" sz="2000" dirty="0"/>
              <a:t>Q1: When building a deep system, do the functions </a:t>
            </a:r>
            <a:r>
              <a:rPr lang="en-US" altLang="zh-CN" sz="2000" dirty="0" err="1"/>
              <a:t>fl</a:t>
            </a:r>
            <a:r>
              <a:rPr lang="en-US" altLang="zh-CN" sz="2000" dirty="0"/>
              <a:t> it consists of have to be of the form above or are there other basic building blocks? </a:t>
            </a:r>
          </a:p>
          <a:p>
            <a:r>
              <a:rPr lang="en-US" altLang="zh-CN" sz="2000" dirty="0"/>
              <a:t>Q2: When training a deep system, does it necessarily have to be a parameter estimation problem or are there other ways of adapting it to a task at hand?</a:t>
            </a:r>
            <a:endParaRPr lang="zh-CN" altLang="en-US" sz="2000" dirty="0"/>
          </a:p>
        </p:txBody>
      </p:sp>
    </p:spTree>
    <p:extLst>
      <p:ext uri="{BB962C8B-B14F-4D97-AF65-F5344CB8AC3E}">
        <p14:creationId xmlns:p14="http://schemas.microsoft.com/office/powerpoint/2010/main" val="1149622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703695" y="490418"/>
            <a:ext cx="9072630"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Example: Learning XOR function</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B088BF24-8BA1-7E81-A064-A8474E2BA223}"/>
              </a:ext>
            </a:extLst>
          </p:cNvPr>
          <p:cNvPicPr>
            <a:picLocks noChangeAspect="1"/>
          </p:cNvPicPr>
          <p:nvPr/>
        </p:nvPicPr>
        <p:blipFill>
          <a:blip r:embed="rId3"/>
          <a:stretch>
            <a:fillRect/>
          </a:stretch>
        </p:blipFill>
        <p:spPr>
          <a:xfrm>
            <a:off x="4727905" y="1272375"/>
            <a:ext cx="6400800" cy="3784600"/>
          </a:xfrm>
          <a:prstGeom prst="rect">
            <a:avLst/>
          </a:prstGeom>
        </p:spPr>
      </p:pic>
      <p:sp>
        <p:nvSpPr>
          <p:cNvPr id="6" name="文本框 5">
            <a:extLst>
              <a:ext uri="{FF2B5EF4-FFF2-40B4-BE49-F238E27FC236}">
                <a16:creationId xmlns:a16="http://schemas.microsoft.com/office/drawing/2014/main" id="{82A9990E-D3F8-0C7E-BD4B-A0EB23FF3C28}"/>
              </a:ext>
            </a:extLst>
          </p:cNvPr>
          <p:cNvSpPr txBox="1"/>
          <p:nvPr/>
        </p:nvSpPr>
        <p:spPr>
          <a:xfrm>
            <a:off x="4727905" y="5315713"/>
            <a:ext cx="6912480" cy="923330"/>
          </a:xfrm>
          <a:prstGeom prst="rect">
            <a:avLst/>
          </a:prstGeom>
          <a:noFill/>
        </p:spPr>
        <p:txBody>
          <a:bodyPr wrap="square">
            <a:spAutoFit/>
          </a:bodyPr>
          <a:lstStyle/>
          <a:p>
            <a:r>
              <a:rPr lang="en-US" altLang="zh-CN" dirty="0"/>
              <a:t>compiled by a domain expert who —based on long term experience— supposes that there might be a sequence of operations y(x) = </a:t>
            </a:r>
            <a:r>
              <a:rPr lang="en-US" altLang="zh-CN" dirty="0" err="1"/>
              <a:t>fiT</a:t>
            </a:r>
            <a:r>
              <a:rPr lang="en-US" altLang="zh-CN" dirty="0"/>
              <a:t> ◦ . . . ◦ fi2 ◦ fi1 (x) that can solve the above problem</a:t>
            </a:r>
            <a:endParaRPr lang="zh-CN" altLang="en-US" dirty="0"/>
          </a:p>
        </p:txBody>
      </p:sp>
      <p:pic>
        <p:nvPicPr>
          <p:cNvPr id="8" name="图片 7">
            <a:extLst>
              <a:ext uri="{FF2B5EF4-FFF2-40B4-BE49-F238E27FC236}">
                <a16:creationId xmlns:a16="http://schemas.microsoft.com/office/drawing/2014/main" id="{C1F23EDC-45DC-6A0C-355B-0937815662CB}"/>
              </a:ext>
            </a:extLst>
          </p:cNvPr>
          <p:cNvPicPr>
            <a:picLocks noChangeAspect="1"/>
          </p:cNvPicPr>
          <p:nvPr/>
        </p:nvPicPr>
        <p:blipFill>
          <a:blip r:embed="rId4"/>
          <a:stretch>
            <a:fillRect/>
          </a:stretch>
        </p:blipFill>
        <p:spPr>
          <a:xfrm>
            <a:off x="1271665" y="2453752"/>
            <a:ext cx="2590800" cy="2628900"/>
          </a:xfrm>
          <a:prstGeom prst="rect">
            <a:avLst/>
          </a:prstGeom>
        </p:spPr>
      </p:pic>
    </p:spTree>
    <p:extLst>
      <p:ext uri="{BB962C8B-B14F-4D97-AF65-F5344CB8AC3E}">
        <p14:creationId xmlns:p14="http://schemas.microsoft.com/office/powerpoint/2010/main" val="260522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9" y="260780"/>
            <a:ext cx="7544981" cy="523220"/>
          </a:xfrm>
          <a:prstGeom prst="rect">
            <a:avLst/>
          </a:prstGeom>
          <a:noFill/>
        </p:spPr>
        <p:txBody>
          <a:bodyPr wrap="square">
            <a:spAutoFit/>
          </a:bodyPr>
          <a:lstStyle/>
          <a:p>
            <a:pPr algn="ctr"/>
            <a:r>
              <a:rPr lang="en" altLang="zh-CN" sz="2800" b="1" dirty="0">
                <a:latin typeface="Times New Roman" panose="02020603050405020304" pitchFamily="18" charset="0"/>
                <a:ea typeface="Kaiti SC" panose="02010600040101010101" pitchFamily="2" charset="-122"/>
                <a:cs typeface="Times New Roman" panose="02020603050405020304" pitchFamily="18" charset="0"/>
              </a:rPr>
              <a:t>Monte Carlo tree search</a:t>
            </a:r>
          </a:p>
        </p:txBody>
      </p:sp>
      <p:pic>
        <p:nvPicPr>
          <p:cNvPr id="2" name="图片 1">
            <a:extLst>
              <a:ext uri="{FF2B5EF4-FFF2-40B4-BE49-F238E27FC236}">
                <a16:creationId xmlns:a16="http://schemas.microsoft.com/office/drawing/2014/main" id="{1B9DF685-5198-C861-EEBE-59CBD30A67EE}"/>
              </a:ext>
            </a:extLst>
          </p:cNvPr>
          <p:cNvPicPr>
            <a:picLocks noChangeAspect="1"/>
          </p:cNvPicPr>
          <p:nvPr/>
        </p:nvPicPr>
        <p:blipFill>
          <a:blip r:embed="rId3"/>
          <a:stretch>
            <a:fillRect/>
          </a:stretch>
        </p:blipFill>
        <p:spPr>
          <a:xfrm>
            <a:off x="1847705" y="816039"/>
            <a:ext cx="5904410" cy="4449879"/>
          </a:xfrm>
          <a:prstGeom prst="rect">
            <a:avLst/>
          </a:prstGeom>
        </p:spPr>
      </p:pic>
      <p:pic>
        <p:nvPicPr>
          <p:cNvPr id="4" name="图片 3">
            <a:extLst>
              <a:ext uri="{FF2B5EF4-FFF2-40B4-BE49-F238E27FC236}">
                <a16:creationId xmlns:a16="http://schemas.microsoft.com/office/drawing/2014/main" id="{51F50DCD-B743-A905-0BD1-44B5BB118C2F}"/>
              </a:ext>
            </a:extLst>
          </p:cNvPr>
          <p:cNvPicPr>
            <a:picLocks noChangeAspect="1"/>
          </p:cNvPicPr>
          <p:nvPr/>
        </p:nvPicPr>
        <p:blipFill>
          <a:blip r:embed="rId4"/>
          <a:stretch>
            <a:fillRect/>
          </a:stretch>
        </p:blipFill>
        <p:spPr>
          <a:xfrm>
            <a:off x="8256150" y="1785125"/>
            <a:ext cx="2895600" cy="2832100"/>
          </a:xfrm>
          <a:prstGeom prst="rect">
            <a:avLst/>
          </a:prstGeom>
        </p:spPr>
      </p:pic>
      <p:sp>
        <p:nvSpPr>
          <p:cNvPr id="6" name="文本框 5">
            <a:extLst>
              <a:ext uri="{FF2B5EF4-FFF2-40B4-BE49-F238E27FC236}">
                <a16:creationId xmlns:a16="http://schemas.microsoft.com/office/drawing/2014/main" id="{A50D2575-41B8-B68A-CADD-D8F20F6F6D94}"/>
              </a:ext>
            </a:extLst>
          </p:cNvPr>
          <p:cNvSpPr txBox="1"/>
          <p:nvPr/>
        </p:nvSpPr>
        <p:spPr>
          <a:xfrm>
            <a:off x="354227" y="5618350"/>
            <a:ext cx="6737583" cy="707886"/>
          </a:xfrm>
          <a:prstGeom prst="rect">
            <a:avLst/>
          </a:prstGeom>
          <a:noFill/>
          <a:ln>
            <a:solidFill>
              <a:schemeClr val="accent1"/>
            </a:solidFill>
          </a:ln>
        </p:spPr>
        <p:txBody>
          <a:bodyPr wrap="square">
            <a:spAutoFit/>
          </a:bodyPr>
          <a:lstStyle/>
          <a:p>
            <a:r>
              <a:rPr lang="en-US" altLang="zh-CN" sz="2000" dirty="0"/>
              <a:t>Search for a sequence of states s 0 = f(s) = [f(s1), . . . , f(</a:t>
            </a:r>
            <a:r>
              <a:rPr lang="en-US" altLang="zh-CN" sz="2000" dirty="0" err="1"/>
              <a:t>sn</a:t>
            </a:r>
            <a:r>
              <a:rPr lang="en-US" altLang="zh-CN" sz="2000" dirty="0"/>
              <a:t>)] that eventually leads (close) to the target state </a:t>
            </a:r>
            <a:r>
              <a:rPr lang="en-US" altLang="zh-CN" sz="2000" dirty="0" err="1"/>
              <a:t>sT</a:t>
            </a:r>
            <a:r>
              <a:rPr lang="en-US" altLang="zh-CN" sz="2000" dirty="0"/>
              <a:t> = [y1, . . . , </a:t>
            </a:r>
            <a:r>
              <a:rPr lang="en-US" altLang="zh-CN" sz="2000" dirty="0" err="1"/>
              <a:t>yn</a:t>
            </a:r>
            <a:r>
              <a:rPr lang="en-US" altLang="zh-CN" sz="2000" dirty="0"/>
              <a:t>]</a:t>
            </a:r>
            <a:endParaRPr lang="zh-CN" altLang="en-US" sz="2000" dirty="0"/>
          </a:p>
        </p:txBody>
      </p:sp>
      <p:pic>
        <p:nvPicPr>
          <p:cNvPr id="8" name="图片 7">
            <a:extLst>
              <a:ext uri="{FF2B5EF4-FFF2-40B4-BE49-F238E27FC236}">
                <a16:creationId xmlns:a16="http://schemas.microsoft.com/office/drawing/2014/main" id="{55C8A591-6DCA-C975-9977-8722BBF0C51E}"/>
              </a:ext>
            </a:extLst>
          </p:cNvPr>
          <p:cNvPicPr>
            <a:picLocks noChangeAspect="1"/>
          </p:cNvPicPr>
          <p:nvPr/>
        </p:nvPicPr>
        <p:blipFill>
          <a:blip r:embed="rId5"/>
          <a:stretch>
            <a:fillRect/>
          </a:stretch>
        </p:blipFill>
        <p:spPr>
          <a:xfrm>
            <a:off x="7570350" y="6119835"/>
            <a:ext cx="4267200" cy="333375"/>
          </a:xfrm>
          <a:prstGeom prst="rect">
            <a:avLst/>
          </a:prstGeom>
        </p:spPr>
      </p:pic>
      <p:pic>
        <p:nvPicPr>
          <p:cNvPr id="10" name="图片 9">
            <a:extLst>
              <a:ext uri="{FF2B5EF4-FFF2-40B4-BE49-F238E27FC236}">
                <a16:creationId xmlns:a16="http://schemas.microsoft.com/office/drawing/2014/main" id="{CB32613D-5C86-F3CE-7C5D-4452D693A9BF}"/>
              </a:ext>
            </a:extLst>
          </p:cNvPr>
          <p:cNvPicPr>
            <a:picLocks noChangeAspect="1"/>
          </p:cNvPicPr>
          <p:nvPr/>
        </p:nvPicPr>
        <p:blipFill>
          <a:blip r:embed="rId6"/>
          <a:stretch>
            <a:fillRect/>
          </a:stretch>
        </p:blipFill>
        <p:spPr>
          <a:xfrm>
            <a:off x="7752115" y="5464632"/>
            <a:ext cx="3587990" cy="628553"/>
          </a:xfrm>
          <a:prstGeom prst="rect">
            <a:avLst/>
          </a:prstGeom>
        </p:spPr>
      </p:pic>
      <p:sp>
        <p:nvSpPr>
          <p:cNvPr id="11" name="矩形 10">
            <a:extLst>
              <a:ext uri="{FF2B5EF4-FFF2-40B4-BE49-F238E27FC236}">
                <a16:creationId xmlns:a16="http://schemas.microsoft.com/office/drawing/2014/main" id="{A9792B18-614C-5D97-EF01-482BCCFA04D6}"/>
              </a:ext>
            </a:extLst>
          </p:cNvPr>
          <p:cNvSpPr/>
          <p:nvPr/>
        </p:nvSpPr>
        <p:spPr>
          <a:xfrm>
            <a:off x="7570350" y="5373135"/>
            <a:ext cx="4430060" cy="11740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a:extLst>
              <a:ext uri="{FF2B5EF4-FFF2-40B4-BE49-F238E27FC236}">
                <a16:creationId xmlns:a16="http://schemas.microsoft.com/office/drawing/2014/main" id="{7FE9117D-D19A-FCAA-86D8-57FC83FC29E5}"/>
              </a:ext>
            </a:extLst>
          </p:cNvPr>
          <p:cNvCxnSpPr>
            <a:stCxn id="11" idx="1"/>
            <a:endCxn id="6" idx="3"/>
          </p:cNvCxnSpPr>
          <p:nvPr/>
        </p:nvCxnSpPr>
        <p:spPr>
          <a:xfrm flipH="1">
            <a:off x="7091810" y="5960149"/>
            <a:ext cx="478540" cy="12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356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3791840" y="691667"/>
            <a:ext cx="4608320" cy="523220"/>
          </a:xfrm>
          <a:prstGeom prst="rect">
            <a:avLst/>
          </a:prstGeom>
          <a:noFill/>
        </p:spPr>
        <p:txBody>
          <a:bodyPr wrap="square">
            <a:spAutoFit/>
          </a:bodyPr>
          <a:lstStyle/>
          <a:p>
            <a:pPr algn="l"/>
            <a:r>
              <a:rPr lang="en-US" altLang="zh-CN" sz="2800" b="1" dirty="0">
                <a:latin typeface="Times New Roman" panose="02020603050405020304" charset="0"/>
              </a:rPr>
              <a:t>Neural-Symbolic Learning</a:t>
            </a:r>
            <a:endParaRPr lang="zh-CN" altLang="en-US" sz="2800" b="1" dirty="0">
              <a:latin typeface="Times New Roman" panose="02020603050405020304" charset="0"/>
            </a:endParaRPr>
          </a:p>
        </p:txBody>
      </p:sp>
      <p:sp>
        <p:nvSpPr>
          <p:cNvPr id="9" name="文本框 8">
            <a:extLst>
              <a:ext uri="{FF2B5EF4-FFF2-40B4-BE49-F238E27FC236}">
                <a16:creationId xmlns:a16="http://schemas.microsoft.com/office/drawing/2014/main" id="{8A4411EB-BBC1-6D82-090E-AA1378E0EB51}"/>
              </a:ext>
            </a:extLst>
          </p:cNvPr>
          <p:cNvSpPr txBox="1"/>
          <p:nvPr/>
        </p:nvSpPr>
        <p:spPr>
          <a:xfrm>
            <a:off x="2207730" y="2060906"/>
            <a:ext cx="7666929" cy="2246769"/>
          </a:xfrm>
          <a:prstGeom prst="rect">
            <a:avLst/>
          </a:prstGeom>
          <a:noFill/>
        </p:spPr>
        <p:txBody>
          <a:bodyPr wrap="square">
            <a:spAutoFit/>
          </a:bodyPr>
          <a:lstStyle/>
          <a:p>
            <a:pPr algn="just"/>
            <a:r>
              <a:rPr lang="zh-CN" altLang="en-US" sz="2000" dirty="0">
                <a:latin typeface="Times New Roman" panose="02020603050405020304" pitchFamily="18" charset="0"/>
              </a:rPr>
              <a:t>   According to LeCun one of the great challenges of artificial intelligence is to combine the robustness of </a:t>
            </a:r>
            <a:r>
              <a:rPr lang="zh-CN" altLang="en-US" sz="2000" dirty="0">
                <a:solidFill>
                  <a:srgbClr val="FF0000"/>
                </a:solidFill>
                <a:latin typeface="Times New Roman" panose="02020603050405020304" pitchFamily="18" charset="0"/>
              </a:rPr>
              <a:t>connectionist systems(i.e., neural networks) with symbolic representation </a:t>
            </a:r>
            <a:r>
              <a:rPr lang="zh-CN" altLang="en-US" sz="2000" dirty="0">
                <a:latin typeface="Times New Roman" panose="02020603050405020304" pitchFamily="18" charset="0"/>
              </a:rPr>
              <a:t>to perform complex reasoning tasks. While symbolic representation is highly recursive and declarative, neural networks encode knowledge implicitly by adjusting weights.</a:t>
            </a:r>
            <a:r>
              <a:rPr lang="en-US" altLang="zh-CN" sz="2000" dirty="0">
                <a:latin typeface="Times New Roman" panose="02020603050405020304" pitchFamily="18" charset="0"/>
              </a:rPr>
              <a:t> For many decades exploring the fusion between connectionist and symbolic systems has been overlooked by the scientific community. </a:t>
            </a:r>
            <a:endParaRPr lang="zh-CN" altLang="en-US" sz="2000" dirty="0">
              <a:latin typeface="Times New Roman" panose="02020603050405020304" pitchFamily="18" charset="0"/>
            </a:endParaRPr>
          </a:p>
        </p:txBody>
      </p:sp>
      <p:sp>
        <p:nvSpPr>
          <p:cNvPr id="11" name="文本框 10">
            <a:extLst>
              <a:ext uri="{FF2B5EF4-FFF2-40B4-BE49-F238E27FC236}">
                <a16:creationId xmlns:a16="http://schemas.microsoft.com/office/drawing/2014/main" id="{AEAE2F82-BD8B-9B25-38F1-56033C0877C3}"/>
              </a:ext>
            </a:extLst>
          </p:cNvPr>
          <p:cNvSpPr txBox="1"/>
          <p:nvPr/>
        </p:nvSpPr>
        <p:spPr>
          <a:xfrm>
            <a:off x="2182198" y="5445140"/>
            <a:ext cx="7827604" cy="307777"/>
          </a:xfrm>
          <a:prstGeom prst="rect">
            <a:avLst/>
          </a:prstGeom>
          <a:noFill/>
        </p:spPr>
        <p:txBody>
          <a:bodyPr wrap="square">
            <a:spAutoFit/>
          </a:bodyPr>
          <a:lstStyle/>
          <a:p>
            <a:pPr algn="ctr"/>
            <a:r>
              <a:rPr lang="en-US" altLang="zh-CN" sz="1400" dirty="0">
                <a:latin typeface="Times New Roman" panose="02020603050405020304" pitchFamily="18" charset="0"/>
              </a:rPr>
              <a:t>Yann </a:t>
            </a:r>
            <a:r>
              <a:rPr lang="en-US" altLang="zh-CN" sz="1400" dirty="0" err="1">
                <a:latin typeface="Times New Roman" panose="02020603050405020304" pitchFamily="18" charset="0"/>
              </a:rPr>
              <a:t>LeCun</a:t>
            </a:r>
            <a:r>
              <a:rPr lang="en-US" altLang="zh-CN" sz="1400" dirty="0">
                <a:latin typeface="Times New Roman" panose="02020603050405020304" pitchFamily="18" charset="0"/>
              </a:rPr>
              <a:t>, </a:t>
            </a:r>
            <a:r>
              <a:rPr lang="en-US" altLang="zh-CN" sz="1400" dirty="0" err="1">
                <a:latin typeface="Times New Roman" panose="02020603050405020304" pitchFamily="18" charset="0"/>
              </a:rPr>
              <a:t>Yoshua</a:t>
            </a:r>
            <a:r>
              <a:rPr lang="en-US" altLang="zh-CN" sz="1400" dirty="0">
                <a:latin typeface="Times New Roman" panose="02020603050405020304" pitchFamily="18" charset="0"/>
              </a:rPr>
              <a:t> </a:t>
            </a:r>
            <a:r>
              <a:rPr lang="en-US" altLang="zh-CN" sz="1400" dirty="0" err="1">
                <a:latin typeface="Times New Roman" panose="02020603050405020304" pitchFamily="18" charset="0"/>
              </a:rPr>
              <a:t>Bengio</a:t>
            </a:r>
            <a:r>
              <a:rPr lang="en-US" altLang="zh-CN" sz="1400" dirty="0">
                <a:latin typeface="Times New Roman" panose="02020603050405020304" pitchFamily="18" charset="0"/>
              </a:rPr>
              <a:t>, and Geoffrey Hinton. Deep learning. Nature, 521(7553):436–444, 2015.</a:t>
            </a:r>
          </a:p>
        </p:txBody>
      </p:sp>
    </p:spTree>
    <p:extLst>
      <p:ext uri="{BB962C8B-B14F-4D97-AF65-F5344CB8AC3E}">
        <p14:creationId xmlns:p14="http://schemas.microsoft.com/office/powerpoint/2010/main" val="157537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415675" y="2636945"/>
            <a:ext cx="9360650" cy="1143000"/>
          </a:xfrm>
          <a:prstGeom prst="rect">
            <a:avLst/>
          </a:prstGeom>
          <a:noFill/>
          <a:ln w="9525">
            <a:noFill/>
          </a:ln>
        </p:spPr>
        <p:txBody>
          <a:bodyPr anchor="ctr" anchorCtr="0"/>
          <a:lstStyle/>
          <a:p>
            <a:pPr algn="ctr"/>
            <a:r>
              <a:rPr lang="zh-CN" altLang="en-US" sz="4000" b="1" dirty="0">
                <a:latin typeface="Times New Roman" panose="02020603050405020304" charset="0"/>
              </a:rPr>
              <a:t>Differential Equations </a:t>
            </a:r>
            <a:r>
              <a:rPr lang="en-US" altLang="zh-CN" sz="4000" b="1" dirty="0">
                <a:latin typeface="Times New Roman" panose="02020603050405020304" charset="0"/>
              </a:rPr>
              <a:t>based Approaches</a:t>
            </a:r>
            <a:endParaRPr lang="en-US" altLang="zh-C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8660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761705" y="404790"/>
            <a:ext cx="8229600" cy="1143000"/>
          </a:xfrm>
          <a:prstGeom prst="rect">
            <a:avLst/>
          </a:prstGeom>
          <a:noFill/>
          <a:ln w="9525">
            <a:noFill/>
          </a:ln>
        </p:spPr>
        <p:txBody>
          <a:bodyPr anchor="ctr" anchorCtr="0"/>
          <a:lstStyle/>
          <a:p>
            <a:pPr algn="ctr"/>
            <a:r>
              <a:rPr lang="zh-CN" altLang="en-US" sz="2800" b="1" dirty="0">
                <a:latin typeface="Times New Roman" panose="02020603050405020304" charset="0"/>
              </a:rPr>
              <a:t>Differential Equations</a:t>
            </a:r>
            <a:endParaRPr lang="en-US" altLang="zh-CN" sz="28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055650" y="1988900"/>
            <a:ext cx="9864685" cy="3170099"/>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Differential equations are a subset of algebraic equations, which describe </a:t>
            </a:r>
            <a:r>
              <a:rPr lang="zh-CN" altLang="en-US" sz="2000" dirty="0">
                <a:solidFill>
                  <a:srgbClr val="FF0000"/>
                </a:solidFill>
                <a:latin typeface="Times New Roman" panose="02020603050405020304" pitchFamily="18" charset="0"/>
                <a:cs typeface="Times New Roman" panose="02020603050405020304" pitchFamily="18" charset="0"/>
              </a:rPr>
              <a:t>relations between functions and their spatial or temporal derivatives</a:t>
            </a:r>
            <a:r>
              <a:rPr lang="zh-CN" altLang="en-US"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endParaRPr lang="en-US" altLang="zh-CN"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Two famous examples</a:t>
            </a:r>
            <a:r>
              <a:rPr lang="en-US" altLang="zh-CN" sz="2000" dirty="0">
                <a:latin typeface="Times New Roman" panose="02020603050405020304" pitchFamily="18" charset="0"/>
                <a:cs typeface="Times New Roman" panose="02020603050405020304" pitchFamily="18" charset="0"/>
              </a:rPr>
              <a:t>:</a:t>
            </a:r>
          </a:p>
          <a:p>
            <a:pPr marL="457200" indent="-6350" algn="just">
              <a:buFont typeface="+mj-ea"/>
              <a:buAutoNum type="circleNumDbPlain"/>
            </a:pPr>
            <a:r>
              <a:rPr lang="zh-CN" altLang="en-US" sz="2000" dirty="0">
                <a:latin typeface="Times New Roman" panose="02020603050405020304" pitchFamily="18" charset="0"/>
                <a:cs typeface="Times New Roman" panose="02020603050405020304" pitchFamily="18" charset="0"/>
              </a:rPr>
              <a:t> the heat equation, which is a partial differential equation (PDE), </a:t>
            </a:r>
            <a:endParaRPr lang="en-US" altLang="zh-CN" sz="2000" dirty="0">
              <a:latin typeface="Times New Roman" panose="02020603050405020304" pitchFamily="18" charset="0"/>
              <a:cs typeface="Times New Roman" panose="02020603050405020304" pitchFamily="18" charset="0"/>
            </a:endParaRPr>
          </a:p>
          <a:p>
            <a:pPr marL="457200" indent="-6350" algn="just">
              <a:buFont typeface="+mj-ea"/>
              <a:buAutoNum type="circleNumDbPlain"/>
            </a:pP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Newton‘s second law, which is an ordinary differential equation (ODE)</a:t>
            </a:r>
            <a:endParaRPr lang="en-US" altLang="zh-CN" sz="2000" dirty="0">
              <a:latin typeface="Times New Roman" panose="02020603050405020304" pitchFamily="18" charset="0"/>
              <a:cs typeface="Times New Roman" panose="02020603050405020304" pitchFamily="18" charset="0"/>
            </a:endParaRPr>
          </a:p>
          <a:p>
            <a:pPr marL="450850" algn="just"/>
            <a:r>
              <a:rPr lang="zh-CN" altLang="en-US" sz="2000" dirty="0">
                <a:latin typeface="Times New Roman" panose="02020603050405020304" pitchFamily="18" charset="0"/>
                <a:cs typeface="Times New Roman" panose="02020603050405020304" pitchFamily="18" charset="0"/>
              </a:rPr>
              <a:t>In both cases, there exists a (possibly empty) set of functions that solve the differential equation for given initial or boundary conditions. </a:t>
            </a:r>
            <a:endParaRPr lang="en-US" altLang="zh-CN" sz="2000" dirty="0">
              <a:latin typeface="Times New Roman" panose="02020603050405020304" pitchFamily="18" charset="0"/>
              <a:cs typeface="Times New Roman" panose="02020603050405020304" pitchFamily="18" charset="0"/>
            </a:endParaRPr>
          </a:p>
          <a:p>
            <a:pPr marL="450850" algn="just"/>
            <a:endParaRPr lang="en-US" altLang="zh-CN"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Differential equations are often the basis of a numerical computer simulation.</a:t>
            </a: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76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343670" y="2059394"/>
            <a:ext cx="9792680" cy="2739211"/>
          </a:xfrm>
          <a:prstGeom prst="rect">
            <a:avLst/>
          </a:prstGeom>
          <a:noFill/>
        </p:spPr>
        <p:txBody>
          <a:bodyPr wrap="square">
            <a:spAutoFit/>
          </a:bodyPr>
          <a:lstStyle/>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A neural network can be trained to </a:t>
            </a:r>
            <a:r>
              <a:rPr lang="en" altLang="zh-CN" sz="2000" dirty="0">
                <a:solidFill>
                  <a:srgbClr val="FF0000"/>
                </a:solidFill>
                <a:latin typeface="Times New Roman" panose="02020603050405020304" pitchFamily="18" charset="0"/>
                <a:ea typeface="Kaiti SC" panose="02010600040101010101" pitchFamily="2" charset="-122"/>
                <a:cs typeface="Times New Roman" panose="02020603050405020304" pitchFamily="18" charset="0"/>
              </a:rPr>
              <a:t>approximate the solution </a:t>
            </a: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of the differential equation. </a:t>
            </a:r>
          </a:p>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Probabilistic models can also be trained by </a:t>
            </a:r>
            <a:r>
              <a:rPr lang="en" altLang="zh-CN" sz="2000" dirty="0">
                <a:solidFill>
                  <a:srgbClr val="FF0000"/>
                </a:solidFill>
                <a:latin typeface="Times New Roman" panose="02020603050405020304" pitchFamily="18" charset="0"/>
                <a:ea typeface="Kaiti SC" panose="02010600040101010101" pitchFamily="2" charset="-122"/>
                <a:cs typeface="Times New Roman" panose="02020603050405020304" pitchFamily="18" charset="0"/>
              </a:rPr>
              <a:t>minimizing the distance between the model conditional density and the Boltzmann distribution</a:t>
            </a: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 determined by the differential equation and the boundary conditions. </a:t>
            </a:r>
          </a:p>
          <a:p>
            <a:pPr algn="just"/>
            <a:endParaRPr lang="en" altLang="zh-CN" dirty="0">
              <a:latin typeface="Times New Roman" panose="02020603050405020304" pitchFamily="18" charset="0"/>
              <a:ea typeface="Kaiti SC" panose="02010600040101010101" pitchFamily="2" charset="-122"/>
              <a:cs typeface="Times New Roman" panose="02020603050405020304" pitchFamily="18" charset="0"/>
            </a:endParaRPr>
          </a:p>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Eg.,</a:t>
            </a:r>
          </a:p>
          <a:p>
            <a:pPr marL="342900" indent="-342900" algn="just">
              <a:buFont typeface="+mj-ea"/>
              <a:buAutoNum type="circleNumDbPlain"/>
            </a:pPr>
            <a:r>
              <a:rPr lang="en" altLang="zh-CN" dirty="0">
                <a:latin typeface="Times New Roman" panose="02020603050405020304" pitchFamily="18" charset="0"/>
                <a:ea typeface="Kaiti SC" panose="02010600040101010101" pitchFamily="2" charset="-122"/>
                <a:cs typeface="Times New Roman" panose="02020603050405020304" pitchFamily="18" charset="0"/>
              </a:rPr>
              <a:t>Combining the equations of the physical model and the likelihood function, the resulting physically constrained deep learning model is trained without any labeled data, while obeying the constraints of the existing problem.</a:t>
            </a:r>
          </a:p>
        </p:txBody>
      </p:sp>
      <p:sp>
        <p:nvSpPr>
          <p:cNvPr id="2" name="标题 1">
            <a:extLst>
              <a:ext uri="{FF2B5EF4-FFF2-40B4-BE49-F238E27FC236}">
                <a16:creationId xmlns:a16="http://schemas.microsoft.com/office/drawing/2014/main" id="{684CCC26-D7CA-D5F3-F8F6-FEEA1976D388}"/>
              </a:ext>
            </a:extLst>
          </p:cNvPr>
          <p:cNvSpPr>
            <a:spLocks noGrp="1"/>
          </p:cNvSpPr>
          <p:nvPr/>
        </p:nvSpPr>
        <p:spPr>
          <a:xfrm>
            <a:off x="1761705" y="404790"/>
            <a:ext cx="8229600" cy="1143000"/>
          </a:xfrm>
          <a:prstGeom prst="rect">
            <a:avLst/>
          </a:prstGeom>
          <a:noFill/>
          <a:ln w="9525">
            <a:noFill/>
          </a:ln>
        </p:spPr>
        <p:txBody>
          <a:bodyPr anchor="ctr" anchorCtr="0"/>
          <a:lstStyle/>
          <a:p>
            <a:pPr algn="ctr"/>
            <a:r>
              <a:rPr lang="en-US" altLang="zh-CN" sz="2800" b="1" dirty="0">
                <a:latin typeface="Times New Roman" panose="02020603050405020304" charset="0"/>
              </a:rPr>
              <a:t>Approach1: As objectiveness</a:t>
            </a:r>
            <a:endParaRPr lang="en-US" altLang="zh-C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494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10" y="764815"/>
            <a:ext cx="7544981"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Physics-constrained deep learning</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DB66FC63-6D58-027B-14D5-ED01D2FEDAC4}"/>
                  </a:ext>
                </a:extLst>
              </p:cNvPr>
              <p:cNvSpPr txBox="1"/>
              <p:nvPr/>
            </p:nvSpPr>
            <p:spPr>
              <a:xfrm>
                <a:off x="695625" y="3506513"/>
                <a:ext cx="5256365" cy="1631216"/>
              </a:xfrm>
              <a:prstGeom prst="rect">
                <a:avLst/>
              </a:prstGeom>
              <a:noFill/>
            </p:spPr>
            <p:txBody>
              <a:bodyPr wrap="square">
                <a:spAutoFit/>
              </a:bodyPr>
              <a:lstStyle/>
              <a:p>
                <a:pPr algn="just"/>
                <a:r>
                  <a:rPr lang="en" altLang="zh-CN" sz="2000" dirty="0">
                    <a:latin typeface="Times New Roman" panose="02020603050405020304" pitchFamily="18" charset="0"/>
                    <a:cs typeface="Times New Roman" panose="02020603050405020304" pitchFamily="18" charset="0"/>
                  </a:rPr>
                  <a:t>FC-NN: The</a:t>
                </a:r>
                <a:r>
                  <a:rPr lang="zh-CN" altLang="en-US" sz="2000" dirty="0">
                    <a:latin typeface="Times New Roman" panose="02020603050405020304" pitchFamily="18" charset="0"/>
                    <a:cs typeface="Times New Roman" panose="02020603050405020304" pitchFamily="18" charset="0"/>
                  </a:rPr>
                  <a:t> </a:t>
                </a:r>
                <a:r>
                  <a:rPr lang="en" altLang="zh-CN" sz="2000" dirty="0">
                    <a:latin typeface="Times New Roman" panose="02020603050405020304" pitchFamily="18" charset="0"/>
                    <a:cs typeface="Times New Roman" panose="02020603050405020304" pitchFamily="18" charset="0"/>
                  </a:rPr>
                  <a:t>input to the network is coordinate </a:t>
                </a:r>
                <a:r>
                  <a:rPr lang="en" altLang="zh-CN" sz="2000" i="1" dirty="0">
                    <a:latin typeface="Times New Roman" panose="02020603050405020304" pitchFamily="18" charset="0"/>
                    <a:cs typeface="Times New Roman" panose="02020603050405020304" pitchFamily="18" charset="0"/>
                  </a:rPr>
                  <a:t>s</a:t>
                </a:r>
                <a:r>
                  <a:rPr lang="en" altLang="zh-CN" sz="2000" dirty="0">
                    <a:latin typeface="Times New Roman" panose="02020603050405020304" pitchFamily="18" charset="0"/>
                    <a:cs typeface="Times New Roman" panose="02020603050405020304" pitchFamily="18" charset="0"/>
                  </a:rPr>
                  <a:t>, the output is the predicted solution at </a:t>
                </a:r>
                <a:r>
                  <a:rPr lang="en" altLang="zh-CN" sz="2000" i="1" dirty="0">
                    <a:latin typeface="Times New Roman" panose="02020603050405020304" pitchFamily="18" charset="0"/>
                    <a:cs typeface="Times New Roman" panose="02020603050405020304" pitchFamily="18" charset="0"/>
                  </a:rPr>
                  <a:t>s</a:t>
                </a:r>
                <a:r>
                  <a:rPr lang="en" altLang="zh-CN" sz="2000" dirty="0">
                    <a:latin typeface="Times New Roman" panose="02020603050405020304" pitchFamily="18" charset="0"/>
                    <a:cs typeface="Times New Roman" panose="02020603050405020304" pitchFamily="18" charset="0"/>
                  </a:rPr>
                  <a:t>, and </a:t>
                </a:r>
                <a14:m>
                  <m:oMath xmlns:m="http://schemas.openxmlformats.org/officeDocument/2006/math">
                    <m:acc>
                      <m:accPr>
                        <m:chr m:val="̂"/>
                        <m:ctrlPr>
                          <a:rPr lang="en" altLang="zh-CN" sz="2000" i="1" dirty="0">
                            <a:latin typeface="Cambria Math" panose="02040503050406030204" pitchFamily="18" charset="0"/>
                          </a:rPr>
                        </m:ctrlPr>
                      </m:accPr>
                      <m:e>
                        <m:r>
                          <a:rPr lang="en" altLang="zh-CN" sz="2000" i="1" dirty="0">
                            <a:latin typeface="Cambria Math" panose="02040503050406030204" pitchFamily="18" charset="0"/>
                          </a:rPr>
                          <m:t>𝑢</m:t>
                        </m:r>
                      </m:e>
                    </m:acc>
                  </m:oMath>
                </a14:m>
                <a:r>
                  <a:rPr lang="el-GR" altLang="zh-CN" sz="2000" dirty="0">
                    <a:latin typeface="Times New Roman" panose="02020603050405020304" pitchFamily="18" charset="0"/>
                    <a:cs typeface="Times New Roman" panose="02020603050405020304" pitchFamily="18" charset="0"/>
                  </a:rPr>
                  <a:t>φ </a:t>
                </a:r>
                <a:r>
                  <a:rPr lang="en" altLang="zh-CN" sz="2000" dirty="0">
                    <a:latin typeface="Times New Roman" panose="02020603050405020304" pitchFamily="18" charset="0"/>
                    <a:cs typeface="Times New Roman" panose="02020603050405020304" pitchFamily="18" charset="0"/>
                  </a:rPr>
                  <a:t>denotes a FC-NN with parameters </a:t>
                </a:r>
                <a:r>
                  <a:rPr lang="el-GR" altLang="zh-CN" sz="2000" dirty="0">
                    <a:latin typeface="Times New Roman" panose="02020603050405020304" pitchFamily="18" charset="0"/>
                    <a:cs typeface="Times New Roman" panose="02020603050405020304" pitchFamily="18" charset="0"/>
                  </a:rPr>
                  <a:t>φ. </a:t>
                </a:r>
                <a:r>
                  <a:rPr lang="en" altLang="zh-CN" sz="2000" dirty="0">
                    <a:latin typeface="Times New Roman" panose="02020603050405020304" pitchFamily="18" charset="0"/>
                    <a:cs typeface="Times New Roman" panose="02020603050405020304" pitchFamily="18" charset="0"/>
                  </a:rPr>
                  <a:t>The spatial gradients can be evaluated exactly by automatic differentiation. </a:t>
                </a:r>
              </a:p>
            </p:txBody>
          </p:sp>
        </mc:Choice>
        <mc:Fallback xmlns="">
          <p:sp>
            <p:nvSpPr>
              <p:cNvPr id="7" name="文本框 6">
                <a:extLst>
                  <a:ext uri="{FF2B5EF4-FFF2-40B4-BE49-F238E27FC236}">
                    <a16:creationId xmlns:a16="http://schemas.microsoft.com/office/drawing/2014/main" id="{DB66FC63-6D58-027B-14D5-ED01D2FEDAC4}"/>
                  </a:ext>
                </a:extLst>
              </p:cNvPr>
              <p:cNvSpPr txBox="1">
                <a:spLocks noRot="1" noChangeAspect="1" noMove="1" noResize="1" noEditPoints="1" noAdjustHandles="1" noChangeArrowheads="1" noChangeShapeType="1" noTextEdit="1"/>
              </p:cNvSpPr>
              <p:nvPr/>
            </p:nvSpPr>
            <p:spPr>
              <a:xfrm>
                <a:off x="695625" y="3506513"/>
                <a:ext cx="5256365" cy="1631216"/>
              </a:xfrm>
              <a:prstGeom prst="rect">
                <a:avLst/>
              </a:prstGeom>
              <a:blipFill>
                <a:blip r:embed="rId3"/>
                <a:stretch>
                  <a:fillRect l="-1160" t="-1866" r="-3016" b="-5597"/>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F98044F4-3BBA-37F4-EAAE-ADFC793038ED}"/>
              </a:ext>
            </a:extLst>
          </p:cNvPr>
          <p:cNvSpPr txBox="1"/>
          <p:nvPr/>
        </p:nvSpPr>
        <p:spPr>
          <a:xfrm>
            <a:off x="2207885" y="5733160"/>
            <a:ext cx="7632530" cy="523220"/>
          </a:xfrm>
          <a:prstGeom prst="rect">
            <a:avLst/>
          </a:prstGeom>
          <a:noFill/>
        </p:spPr>
        <p:txBody>
          <a:bodyPr wrap="square">
            <a:spAutoFit/>
          </a:bodyPr>
          <a:lstStyle/>
          <a:p>
            <a:pPr algn="ctr"/>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Zhu et al. Physics-constrained deep learning for high-dimensional surrogate modeling and uncertainty quantification without labeled data. Journal of Computational Physics 2019.</a:t>
            </a:r>
          </a:p>
        </p:txBody>
      </p:sp>
      <p:pic>
        <p:nvPicPr>
          <p:cNvPr id="6" name="图片 5">
            <a:extLst>
              <a:ext uri="{FF2B5EF4-FFF2-40B4-BE49-F238E27FC236}">
                <a16:creationId xmlns:a16="http://schemas.microsoft.com/office/drawing/2014/main" id="{40F5D4AD-8F29-283E-3069-845B1316F891}"/>
              </a:ext>
            </a:extLst>
          </p:cNvPr>
          <p:cNvPicPr>
            <a:picLocks noChangeAspect="1"/>
          </p:cNvPicPr>
          <p:nvPr/>
        </p:nvPicPr>
        <p:blipFill>
          <a:blip r:embed="rId4"/>
          <a:stretch>
            <a:fillRect/>
          </a:stretch>
        </p:blipFill>
        <p:spPr>
          <a:xfrm>
            <a:off x="8208200" y="2362488"/>
            <a:ext cx="1706232" cy="602199"/>
          </a:xfrm>
          <a:prstGeom prst="rect">
            <a:avLst/>
          </a:prstGeom>
        </p:spPr>
      </p:pic>
      <p:sp>
        <p:nvSpPr>
          <p:cNvPr id="13" name="文本框 12">
            <a:extLst>
              <a:ext uri="{FF2B5EF4-FFF2-40B4-BE49-F238E27FC236}">
                <a16:creationId xmlns:a16="http://schemas.microsoft.com/office/drawing/2014/main" id="{6C62FB6F-E3BA-37D3-46C3-C90BD9A6A7C9}"/>
              </a:ext>
            </a:extLst>
          </p:cNvPr>
          <p:cNvSpPr txBox="1"/>
          <p:nvPr/>
        </p:nvSpPr>
        <p:spPr>
          <a:xfrm>
            <a:off x="7032065" y="3506513"/>
            <a:ext cx="4058502" cy="1631216"/>
          </a:xfrm>
          <a:prstGeom prst="rect">
            <a:avLst/>
          </a:prstGeom>
          <a:noFill/>
        </p:spPr>
        <p:txBody>
          <a:bodyPr wrap="square">
            <a:spAutoFit/>
          </a:bodyPr>
          <a:lstStyle/>
          <a:p>
            <a:pPr algn="just"/>
            <a:r>
              <a:rPr lang="en-US" altLang="zh-CN" sz="2000" dirty="0"/>
              <a:t>CNN decoder: y = [u(s1),··· , u(</a:t>
            </a:r>
            <a:r>
              <a:rPr lang="en-US" altLang="zh-CN" sz="2000" dirty="0" err="1"/>
              <a:t>sns</a:t>
            </a:r>
            <a:r>
              <a:rPr lang="en-US" altLang="zh-CN" sz="2000" dirty="0"/>
              <a:t> )] denotes the solution on pre-defined fixed grids s1,··· , </a:t>
            </a:r>
            <a:r>
              <a:rPr lang="en-US" altLang="zh-CN" sz="2000" dirty="0" err="1"/>
              <a:t>sns</a:t>
            </a:r>
            <a:r>
              <a:rPr lang="en-US" altLang="zh-CN" sz="2000" dirty="0"/>
              <a:t> that is generated by one pass of the latent variable z through the decoder</a:t>
            </a:r>
            <a:endParaRPr lang="zh-CN" altLang="en-US" sz="2000" dirty="0"/>
          </a:p>
        </p:txBody>
      </p:sp>
      <p:pic>
        <p:nvPicPr>
          <p:cNvPr id="15" name="图片 14">
            <a:extLst>
              <a:ext uri="{FF2B5EF4-FFF2-40B4-BE49-F238E27FC236}">
                <a16:creationId xmlns:a16="http://schemas.microsoft.com/office/drawing/2014/main" id="{7A8B324B-85C0-7AD1-D382-966363A71681}"/>
              </a:ext>
            </a:extLst>
          </p:cNvPr>
          <p:cNvPicPr>
            <a:picLocks noChangeAspect="1"/>
          </p:cNvPicPr>
          <p:nvPr/>
        </p:nvPicPr>
        <p:blipFill>
          <a:blip r:embed="rId5"/>
          <a:stretch>
            <a:fillRect/>
          </a:stretch>
        </p:blipFill>
        <p:spPr>
          <a:xfrm>
            <a:off x="2277568" y="2374782"/>
            <a:ext cx="1895758" cy="536300"/>
          </a:xfrm>
          <a:prstGeom prst="rect">
            <a:avLst/>
          </a:prstGeom>
        </p:spPr>
      </p:pic>
    </p:spTree>
    <p:extLst>
      <p:ext uri="{BB962C8B-B14F-4D97-AF65-F5344CB8AC3E}">
        <p14:creationId xmlns:p14="http://schemas.microsoft.com/office/powerpoint/2010/main" val="2527432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451677" y="601620"/>
            <a:ext cx="9288645"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Partial Differential Equation (PDE)</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DB66FC63-6D58-027B-14D5-ED01D2FEDAC4}"/>
              </a:ext>
            </a:extLst>
          </p:cNvPr>
          <p:cNvSpPr txBox="1"/>
          <p:nvPr/>
        </p:nvSpPr>
        <p:spPr>
          <a:xfrm>
            <a:off x="1229409" y="1531066"/>
            <a:ext cx="9733180" cy="400110"/>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Modeling of a physical system governed by PDEs:</a:t>
            </a:r>
          </a:p>
        </p:txBody>
      </p:sp>
      <p:sp>
        <p:nvSpPr>
          <p:cNvPr id="10" name="文本框 9">
            <a:extLst>
              <a:ext uri="{FF2B5EF4-FFF2-40B4-BE49-F238E27FC236}">
                <a16:creationId xmlns:a16="http://schemas.microsoft.com/office/drawing/2014/main" id="{E3E54959-0655-D246-8C55-C04B139D3901}"/>
              </a:ext>
            </a:extLst>
          </p:cNvPr>
          <p:cNvSpPr txBox="1"/>
          <p:nvPr/>
        </p:nvSpPr>
        <p:spPr>
          <a:xfrm>
            <a:off x="1106526" y="3698058"/>
            <a:ext cx="9978946" cy="707886"/>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Of particular interest are PDEs for which the field variables can be computed by appropriate minimization of a field energy functional (potential) V (u; K), </a:t>
            </a:r>
            <a:endParaRPr lang="zh-CN" altLang="en-US" sz="2000" dirty="0"/>
          </a:p>
        </p:txBody>
      </p:sp>
      <p:pic>
        <p:nvPicPr>
          <p:cNvPr id="4" name="图片 3">
            <a:extLst>
              <a:ext uri="{FF2B5EF4-FFF2-40B4-BE49-F238E27FC236}">
                <a16:creationId xmlns:a16="http://schemas.microsoft.com/office/drawing/2014/main" id="{4AD28BB5-FDFA-D693-FA30-F7366F48FF45}"/>
              </a:ext>
            </a:extLst>
          </p:cNvPr>
          <p:cNvPicPr>
            <a:picLocks noChangeAspect="1"/>
          </p:cNvPicPr>
          <p:nvPr/>
        </p:nvPicPr>
        <p:blipFill>
          <a:blip r:embed="rId3"/>
          <a:stretch>
            <a:fillRect/>
          </a:stretch>
        </p:blipFill>
        <p:spPr>
          <a:xfrm>
            <a:off x="1829258" y="2245542"/>
            <a:ext cx="3619500" cy="914400"/>
          </a:xfrm>
          <a:prstGeom prst="rect">
            <a:avLst/>
          </a:prstGeom>
        </p:spPr>
      </p:pic>
      <p:sp>
        <p:nvSpPr>
          <p:cNvPr id="6" name="文本框 5">
            <a:extLst>
              <a:ext uri="{FF2B5EF4-FFF2-40B4-BE49-F238E27FC236}">
                <a16:creationId xmlns:a16="http://schemas.microsoft.com/office/drawing/2014/main" id="{62E2E2E6-0086-8F5E-7DAE-59EAED0D1564}"/>
              </a:ext>
            </a:extLst>
          </p:cNvPr>
          <p:cNvSpPr txBox="1"/>
          <p:nvPr/>
        </p:nvSpPr>
        <p:spPr>
          <a:xfrm>
            <a:off x="5794946" y="2075953"/>
            <a:ext cx="5616390" cy="1477328"/>
          </a:xfrm>
          <a:prstGeom prst="rect">
            <a:avLst/>
          </a:prstGeom>
          <a:noFill/>
        </p:spPr>
        <p:txBody>
          <a:bodyPr wrap="square">
            <a:spAutoFit/>
          </a:bodyPr>
          <a:lstStyle/>
          <a:p>
            <a:r>
              <a:rPr lang="en-US" altLang="zh-CN" dirty="0"/>
              <a:t>where N is a general differential operator, u(s) are the field variables of interest, f(s) is the source field, and K(s) denotes an input property field defining the system’s constitutive behavior. B is the operator for boundary conditions defined on the boundary  of the domain S.</a:t>
            </a:r>
            <a:endParaRPr lang="zh-CN" altLang="en-US" dirty="0"/>
          </a:p>
        </p:txBody>
      </p:sp>
      <p:pic>
        <p:nvPicPr>
          <p:cNvPr id="9" name="图片 8">
            <a:extLst>
              <a:ext uri="{FF2B5EF4-FFF2-40B4-BE49-F238E27FC236}">
                <a16:creationId xmlns:a16="http://schemas.microsoft.com/office/drawing/2014/main" id="{FFBA3E1E-FE26-3DEA-A177-12CFCA8FAF17}"/>
              </a:ext>
            </a:extLst>
          </p:cNvPr>
          <p:cNvPicPr>
            <a:picLocks noChangeAspect="1"/>
          </p:cNvPicPr>
          <p:nvPr/>
        </p:nvPicPr>
        <p:blipFill>
          <a:blip r:embed="rId4"/>
          <a:stretch>
            <a:fillRect/>
          </a:stretch>
        </p:blipFill>
        <p:spPr>
          <a:xfrm>
            <a:off x="1772108" y="4921009"/>
            <a:ext cx="1866900" cy="552450"/>
          </a:xfrm>
          <a:prstGeom prst="rect">
            <a:avLst/>
          </a:prstGeom>
        </p:spPr>
      </p:pic>
      <p:pic>
        <p:nvPicPr>
          <p:cNvPr id="13" name="图片 12">
            <a:extLst>
              <a:ext uri="{FF2B5EF4-FFF2-40B4-BE49-F238E27FC236}">
                <a16:creationId xmlns:a16="http://schemas.microsoft.com/office/drawing/2014/main" id="{1E31CC29-912F-66E1-551F-3469E45F4994}"/>
              </a:ext>
            </a:extLst>
          </p:cNvPr>
          <p:cNvPicPr>
            <a:picLocks noChangeAspect="1"/>
          </p:cNvPicPr>
          <p:nvPr/>
        </p:nvPicPr>
        <p:blipFill>
          <a:blip r:embed="rId5"/>
          <a:stretch>
            <a:fillRect/>
          </a:stretch>
        </p:blipFill>
        <p:spPr>
          <a:xfrm>
            <a:off x="4151865" y="4797095"/>
            <a:ext cx="2809875" cy="1019175"/>
          </a:xfrm>
          <a:prstGeom prst="rect">
            <a:avLst/>
          </a:prstGeom>
        </p:spPr>
      </p:pic>
      <p:sp>
        <p:nvSpPr>
          <p:cNvPr id="15" name="文本框 14">
            <a:extLst>
              <a:ext uri="{FF2B5EF4-FFF2-40B4-BE49-F238E27FC236}">
                <a16:creationId xmlns:a16="http://schemas.microsoft.com/office/drawing/2014/main" id="{DF6C2529-4554-1D26-55D8-98C6A8ADCEFB}"/>
              </a:ext>
            </a:extLst>
          </p:cNvPr>
          <p:cNvSpPr txBox="1"/>
          <p:nvPr/>
        </p:nvSpPr>
        <p:spPr>
          <a:xfrm>
            <a:off x="7240977" y="5012568"/>
            <a:ext cx="3178915" cy="369332"/>
          </a:xfrm>
          <a:prstGeom prst="rect">
            <a:avLst/>
          </a:prstGeom>
          <a:noFill/>
        </p:spPr>
        <p:txBody>
          <a:bodyPr wrap="square">
            <a:spAutoFit/>
          </a:bodyPr>
          <a:lstStyle/>
          <a:p>
            <a:r>
              <a:rPr lang="en-US" altLang="zh-CN" dirty="0"/>
              <a:t>R: the residual norm of the PDE</a:t>
            </a:r>
            <a:endParaRPr lang="zh-CN" altLang="en-US" dirty="0"/>
          </a:p>
        </p:txBody>
      </p:sp>
    </p:spTree>
    <p:extLst>
      <p:ext uri="{BB962C8B-B14F-4D97-AF65-F5344CB8AC3E}">
        <p14:creationId xmlns:p14="http://schemas.microsoft.com/office/powerpoint/2010/main" val="233823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451677" y="601620"/>
            <a:ext cx="9288645"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Darcy flow problem</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4AD28BB5-FDFA-D693-FA30-F7366F48FF45}"/>
              </a:ext>
            </a:extLst>
          </p:cNvPr>
          <p:cNvPicPr>
            <a:picLocks noChangeAspect="1"/>
          </p:cNvPicPr>
          <p:nvPr/>
        </p:nvPicPr>
        <p:blipFill>
          <a:blip r:embed="rId3"/>
          <a:stretch>
            <a:fillRect/>
          </a:stretch>
        </p:blipFill>
        <p:spPr>
          <a:xfrm>
            <a:off x="3863845" y="2060905"/>
            <a:ext cx="3619500" cy="914400"/>
          </a:xfrm>
          <a:prstGeom prst="rect">
            <a:avLst/>
          </a:prstGeom>
        </p:spPr>
      </p:pic>
      <p:pic>
        <p:nvPicPr>
          <p:cNvPr id="11" name="图片 10">
            <a:extLst>
              <a:ext uri="{FF2B5EF4-FFF2-40B4-BE49-F238E27FC236}">
                <a16:creationId xmlns:a16="http://schemas.microsoft.com/office/drawing/2014/main" id="{64E6A847-C420-6BBD-2196-0F5FFFFC13BB}"/>
              </a:ext>
            </a:extLst>
          </p:cNvPr>
          <p:cNvPicPr>
            <a:picLocks noChangeAspect="1"/>
          </p:cNvPicPr>
          <p:nvPr/>
        </p:nvPicPr>
        <p:blipFill rotWithShape="1">
          <a:blip r:embed="rId4"/>
          <a:srcRect b="5902"/>
          <a:stretch/>
        </p:blipFill>
        <p:spPr>
          <a:xfrm>
            <a:off x="1687292" y="3645016"/>
            <a:ext cx="9039901" cy="1872130"/>
          </a:xfrm>
          <a:prstGeom prst="rect">
            <a:avLst/>
          </a:prstGeom>
          <a:ln w="25400">
            <a:solidFill>
              <a:srgbClr val="FF0000"/>
            </a:solidFill>
          </a:ln>
        </p:spPr>
      </p:pic>
    </p:spTree>
    <p:extLst>
      <p:ext uri="{BB962C8B-B14F-4D97-AF65-F5344CB8AC3E}">
        <p14:creationId xmlns:p14="http://schemas.microsoft.com/office/powerpoint/2010/main" val="170591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451677" y="601620"/>
            <a:ext cx="9288645"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Deterministic surrogate model</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7CC43204-F3D6-BD93-FC94-B0515A15C932}"/>
              </a:ext>
            </a:extLst>
          </p:cNvPr>
          <p:cNvPicPr>
            <a:picLocks noChangeAspect="1"/>
          </p:cNvPicPr>
          <p:nvPr/>
        </p:nvPicPr>
        <p:blipFill>
          <a:blip r:embed="rId3"/>
          <a:stretch>
            <a:fillRect/>
          </a:stretch>
        </p:blipFill>
        <p:spPr>
          <a:xfrm>
            <a:off x="407601" y="2377092"/>
            <a:ext cx="11472585" cy="928229"/>
          </a:xfrm>
          <a:prstGeom prst="rect">
            <a:avLst/>
          </a:prstGeom>
        </p:spPr>
      </p:pic>
      <p:sp>
        <p:nvSpPr>
          <p:cNvPr id="7" name="文本框 6">
            <a:extLst>
              <a:ext uri="{FF2B5EF4-FFF2-40B4-BE49-F238E27FC236}">
                <a16:creationId xmlns:a16="http://schemas.microsoft.com/office/drawing/2014/main" id="{785B75EC-0F5A-EDFE-44E9-C6BD30673786}"/>
              </a:ext>
            </a:extLst>
          </p:cNvPr>
          <p:cNvSpPr txBox="1"/>
          <p:nvPr/>
        </p:nvSpPr>
        <p:spPr>
          <a:xfrm>
            <a:off x="767629" y="4861888"/>
            <a:ext cx="10485715" cy="1323439"/>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t>A new type of machine learning task that falls </a:t>
            </a:r>
            <a:r>
              <a:rPr lang="en-US" altLang="zh-CN" sz="2000" dirty="0">
                <a:solidFill>
                  <a:srgbClr val="FF0000"/>
                </a:solidFill>
              </a:rPr>
              <a:t>between</a:t>
            </a:r>
            <a:r>
              <a:rPr lang="en-US" altLang="zh-CN" sz="2000" dirty="0"/>
              <a:t> </a:t>
            </a:r>
            <a:r>
              <a:rPr lang="en-US" altLang="zh-CN" sz="2000" dirty="0">
                <a:solidFill>
                  <a:srgbClr val="FF0000"/>
                </a:solidFill>
              </a:rPr>
              <a:t>unsupervised learning </a:t>
            </a:r>
            <a:r>
              <a:rPr lang="en-US" altLang="zh-CN" sz="2000" dirty="0"/>
              <a:t>due to the absence of labeled data (i.e. the y(</a:t>
            </a:r>
            <a:r>
              <a:rPr lang="en-US" altLang="zh-CN" sz="2000" dirty="0" err="1"/>
              <a:t>i</a:t>
            </a:r>
            <a:r>
              <a:rPr lang="en-US" altLang="zh-CN" sz="2000" dirty="0"/>
              <a:t>) corresponding to each x(</a:t>
            </a:r>
            <a:r>
              <a:rPr lang="en-US" altLang="zh-CN" sz="2000" dirty="0" err="1"/>
              <a:t>i</a:t>
            </a:r>
            <a:r>
              <a:rPr lang="en-US" altLang="zh-CN" sz="2000" dirty="0"/>
              <a:t>) is not provided) and </a:t>
            </a:r>
            <a:r>
              <a:rPr lang="en-US" altLang="zh-CN" sz="2000" dirty="0">
                <a:solidFill>
                  <a:srgbClr val="FF0000"/>
                </a:solidFill>
              </a:rPr>
              <a:t>(semi-)supervised learning </a:t>
            </a:r>
            <a:r>
              <a:rPr lang="en-US" altLang="zh-CN" sz="2000" dirty="0"/>
              <a:t>because the objective involves discovering the map from the input x to the output y.</a:t>
            </a:r>
            <a:endParaRPr lang="zh-CN" altLang="en-US" sz="2000" dirty="0"/>
          </a:p>
        </p:txBody>
      </p:sp>
      <p:pic>
        <p:nvPicPr>
          <p:cNvPr id="4" name="图片 3">
            <a:extLst>
              <a:ext uri="{FF2B5EF4-FFF2-40B4-BE49-F238E27FC236}">
                <a16:creationId xmlns:a16="http://schemas.microsoft.com/office/drawing/2014/main" id="{8B51770A-7B2B-5B6A-FA6E-5983209D3236}"/>
              </a:ext>
            </a:extLst>
          </p:cNvPr>
          <p:cNvPicPr>
            <a:picLocks noChangeAspect="1"/>
          </p:cNvPicPr>
          <p:nvPr/>
        </p:nvPicPr>
        <p:blipFill>
          <a:blip r:embed="rId4"/>
          <a:stretch>
            <a:fillRect/>
          </a:stretch>
        </p:blipFill>
        <p:spPr>
          <a:xfrm>
            <a:off x="467712" y="1484865"/>
            <a:ext cx="11352365" cy="567978"/>
          </a:xfrm>
          <a:prstGeom prst="rect">
            <a:avLst/>
          </a:prstGeom>
        </p:spPr>
      </p:pic>
      <p:sp>
        <p:nvSpPr>
          <p:cNvPr id="8" name="文本框 7">
            <a:extLst>
              <a:ext uri="{FF2B5EF4-FFF2-40B4-BE49-F238E27FC236}">
                <a16:creationId xmlns:a16="http://schemas.microsoft.com/office/drawing/2014/main" id="{B9555BAF-F343-B5CD-95FB-FDE94932394B}"/>
              </a:ext>
            </a:extLst>
          </p:cNvPr>
          <p:cNvSpPr txBox="1"/>
          <p:nvPr/>
        </p:nvSpPr>
        <p:spPr>
          <a:xfrm>
            <a:off x="767630" y="3713621"/>
            <a:ext cx="10485716" cy="1015663"/>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Note that often the density p(x) is not known and needs to be approximated from the given data {x(</a:t>
            </a:r>
            <a:r>
              <a:rPr lang="en-US" altLang="zh-CN" sz="2000" dirty="0" err="1"/>
              <a:t>i</a:t>
            </a:r>
            <a:r>
              <a:rPr lang="en-US" altLang="zh-CN" sz="2000" dirty="0"/>
              <a:t>) }N </a:t>
            </a:r>
            <a:r>
              <a:rPr lang="en-US" altLang="zh-CN" sz="2000" dirty="0" err="1"/>
              <a:t>i</a:t>
            </a:r>
            <a:r>
              <a:rPr lang="en-US" altLang="zh-CN" sz="2000" dirty="0"/>
              <a:t>=1. When the density p(x) is given, the surrogate model can be defined without referring to the particular training data set. </a:t>
            </a:r>
            <a:endParaRPr lang="zh-CN" altLang="en-US" sz="2000" dirty="0"/>
          </a:p>
        </p:txBody>
      </p:sp>
    </p:spTree>
    <p:extLst>
      <p:ext uri="{BB962C8B-B14F-4D97-AF65-F5344CB8AC3E}">
        <p14:creationId xmlns:p14="http://schemas.microsoft.com/office/powerpoint/2010/main" val="1943897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451677" y="601620"/>
            <a:ext cx="9288645"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Deterministic surrogates without labeled data</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DB66FC63-6D58-027B-14D5-ED01D2FEDAC4}"/>
              </a:ext>
            </a:extLst>
          </p:cNvPr>
          <p:cNvSpPr txBox="1"/>
          <p:nvPr/>
        </p:nvSpPr>
        <p:spPr>
          <a:xfrm>
            <a:off x="1229409" y="1531066"/>
            <a:ext cx="9733180" cy="1015663"/>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Adding the realizations of stochastic input x as the input</a:t>
            </a:r>
          </a:p>
          <a:p>
            <a:pPr marL="342900" indent="-342900" algn="just">
              <a:buFont typeface="Wingdings" panose="05000000000000000000" pitchFamily="2" charset="2"/>
              <a:buChar char="l"/>
            </a:pPr>
            <a:r>
              <a:rPr lang="en-US" altLang="zh-CN" sz="2000" dirty="0"/>
              <a:t>Image-to-Image regression</a:t>
            </a:r>
            <a:r>
              <a:rPr lang="en-US" altLang="zh-CN" sz="2000" dirty="0">
                <a:latin typeface="Times New Roman" panose="02020603050405020304" pitchFamily="18" charset="0"/>
                <a:cs typeface="Times New Roman" panose="02020603050405020304" pitchFamily="18" charset="0"/>
              </a:rPr>
              <a:t>: </a:t>
            </a:r>
            <a:r>
              <a:rPr lang="en-US" altLang="zh-CN" sz="2000" dirty="0"/>
              <a:t>prepending an encoder network to transform the high-dimensional input x to the latent variable z</a:t>
            </a:r>
            <a:r>
              <a:rPr lang="en-US" altLang="zh-CN" sz="2000" dirty="0">
                <a:latin typeface="Times New Roman" panose="02020603050405020304" pitchFamily="18" charset="0"/>
                <a:cs typeface="Times New Roman" panose="02020603050405020304" pitchFamily="18" charset="0"/>
              </a:rPr>
              <a:t>:</a:t>
            </a:r>
          </a:p>
        </p:txBody>
      </p:sp>
      <p:pic>
        <p:nvPicPr>
          <p:cNvPr id="8" name="图片 7">
            <a:extLst>
              <a:ext uri="{FF2B5EF4-FFF2-40B4-BE49-F238E27FC236}">
                <a16:creationId xmlns:a16="http://schemas.microsoft.com/office/drawing/2014/main" id="{0B586154-2A7E-BD4F-9B7D-4B08741045C5}"/>
              </a:ext>
            </a:extLst>
          </p:cNvPr>
          <p:cNvPicPr>
            <a:picLocks noChangeAspect="1"/>
          </p:cNvPicPr>
          <p:nvPr/>
        </p:nvPicPr>
        <p:blipFill>
          <a:blip r:embed="rId3"/>
          <a:stretch>
            <a:fillRect/>
          </a:stretch>
        </p:blipFill>
        <p:spPr>
          <a:xfrm>
            <a:off x="3935848" y="2671549"/>
            <a:ext cx="3672255" cy="427317"/>
          </a:xfrm>
          <a:prstGeom prst="rect">
            <a:avLst/>
          </a:prstGeom>
        </p:spPr>
      </p:pic>
      <p:sp>
        <p:nvSpPr>
          <p:cNvPr id="10" name="文本框 9">
            <a:extLst>
              <a:ext uri="{FF2B5EF4-FFF2-40B4-BE49-F238E27FC236}">
                <a16:creationId xmlns:a16="http://schemas.microsoft.com/office/drawing/2014/main" id="{E3E54959-0655-D246-8C55-C04B139D3901}"/>
              </a:ext>
            </a:extLst>
          </p:cNvPr>
          <p:cNvSpPr txBox="1"/>
          <p:nvPr/>
        </p:nvSpPr>
        <p:spPr>
          <a:xfrm>
            <a:off x="1229409" y="3277777"/>
            <a:ext cx="9288644" cy="400110"/>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Trained by learning to solve the PDE with given boundary conditions, </a:t>
            </a:r>
            <a:endParaRPr lang="zh-CN" altLang="en-US" sz="2000" dirty="0"/>
          </a:p>
        </p:txBody>
      </p:sp>
      <p:pic>
        <p:nvPicPr>
          <p:cNvPr id="12" name="图片 11">
            <a:extLst>
              <a:ext uri="{FF2B5EF4-FFF2-40B4-BE49-F238E27FC236}">
                <a16:creationId xmlns:a16="http://schemas.microsoft.com/office/drawing/2014/main" id="{556A4A3E-CF0F-A2DB-2E16-08AD5F9850E2}"/>
              </a:ext>
            </a:extLst>
          </p:cNvPr>
          <p:cNvPicPr>
            <a:picLocks noChangeAspect="1"/>
          </p:cNvPicPr>
          <p:nvPr/>
        </p:nvPicPr>
        <p:blipFill>
          <a:blip r:embed="rId4"/>
          <a:stretch>
            <a:fillRect/>
          </a:stretch>
        </p:blipFill>
        <p:spPr>
          <a:xfrm>
            <a:off x="2646274" y="3689713"/>
            <a:ext cx="6251401" cy="947478"/>
          </a:xfrm>
          <a:prstGeom prst="rect">
            <a:avLst/>
          </a:prstGeom>
        </p:spPr>
      </p:pic>
      <p:pic>
        <p:nvPicPr>
          <p:cNvPr id="15" name="图片 14">
            <a:extLst>
              <a:ext uri="{FF2B5EF4-FFF2-40B4-BE49-F238E27FC236}">
                <a16:creationId xmlns:a16="http://schemas.microsoft.com/office/drawing/2014/main" id="{6A1798F3-1F03-69AA-6E77-04DC6ED6CA6D}"/>
              </a:ext>
            </a:extLst>
          </p:cNvPr>
          <p:cNvPicPr>
            <a:picLocks noChangeAspect="1"/>
          </p:cNvPicPr>
          <p:nvPr/>
        </p:nvPicPr>
        <p:blipFill>
          <a:blip r:embed="rId5"/>
          <a:stretch>
            <a:fillRect/>
          </a:stretch>
        </p:blipFill>
        <p:spPr>
          <a:xfrm>
            <a:off x="294572" y="4797095"/>
            <a:ext cx="11602853" cy="1677926"/>
          </a:xfrm>
          <a:prstGeom prst="rect">
            <a:avLst/>
          </a:prstGeom>
        </p:spPr>
      </p:pic>
    </p:spTree>
    <p:extLst>
      <p:ext uri="{BB962C8B-B14F-4D97-AF65-F5344CB8AC3E}">
        <p14:creationId xmlns:p14="http://schemas.microsoft.com/office/powerpoint/2010/main" val="1102668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451677" y="601620"/>
            <a:ext cx="9288645"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Loss function for Darcy flow</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06F62D55-BAD2-A060-A8D1-908CD8AB76DA}"/>
              </a:ext>
            </a:extLst>
          </p:cNvPr>
          <p:cNvSpPr txBox="1"/>
          <p:nvPr/>
        </p:nvSpPr>
        <p:spPr>
          <a:xfrm>
            <a:off x="1343670" y="1412860"/>
            <a:ext cx="6096000"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Primal residual loss:</a:t>
            </a:r>
            <a:endParaRPr lang="zh-CN" altLang="en-US" sz="2000" dirty="0"/>
          </a:p>
        </p:txBody>
      </p:sp>
      <p:pic>
        <p:nvPicPr>
          <p:cNvPr id="8" name="图片 7">
            <a:extLst>
              <a:ext uri="{FF2B5EF4-FFF2-40B4-BE49-F238E27FC236}">
                <a16:creationId xmlns:a16="http://schemas.microsoft.com/office/drawing/2014/main" id="{DBB5B5C4-99CD-6D87-6C45-75E20ED6E094}"/>
              </a:ext>
            </a:extLst>
          </p:cNvPr>
          <p:cNvPicPr>
            <a:picLocks noChangeAspect="1"/>
          </p:cNvPicPr>
          <p:nvPr/>
        </p:nvPicPr>
        <p:blipFill>
          <a:blip r:embed="rId3"/>
          <a:stretch>
            <a:fillRect/>
          </a:stretch>
        </p:blipFill>
        <p:spPr>
          <a:xfrm>
            <a:off x="2783770" y="2100990"/>
            <a:ext cx="3762375" cy="857250"/>
          </a:xfrm>
          <a:prstGeom prst="rect">
            <a:avLst/>
          </a:prstGeom>
        </p:spPr>
      </p:pic>
      <p:sp>
        <p:nvSpPr>
          <p:cNvPr id="14" name="文本框 13">
            <a:extLst>
              <a:ext uri="{FF2B5EF4-FFF2-40B4-BE49-F238E27FC236}">
                <a16:creationId xmlns:a16="http://schemas.microsoft.com/office/drawing/2014/main" id="{529B1594-A7D4-47D4-DF51-120B0C3BADC2}"/>
              </a:ext>
            </a:extLst>
          </p:cNvPr>
          <p:cNvSpPr txBox="1"/>
          <p:nvPr/>
        </p:nvSpPr>
        <p:spPr>
          <a:xfrm>
            <a:off x="1343670" y="3228945"/>
            <a:ext cx="6096000" cy="400110"/>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Mixed residual loss:</a:t>
            </a:r>
            <a:endParaRPr lang="zh-CN" altLang="en-US" sz="2000" dirty="0"/>
          </a:p>
        </p:txBody>
      </p:sp>
      <p:pic>
        <p:nvPicPr>
          <p:cNvPr id="16" name="图片 15">
            <a:extLst>
              <a:ext uri="{FF2B5EF4-FFF2-40B4-BE49-F238E27FC236}">
                <a16:creationId xmlns:a16="http://schemas.microsoft.com/office/drawing/2014/main" id="{B6D10C93-6D21-1FDA-BC3F-55649055EC83}"/>
              </a:ext>
            </a:extLst>
          </p:cNvPr>
          <p:cNvPicPr>
            <a:picLocks noChangeAspect="1"/>
          </p:cNvPicPr>
          <p:nvPr/>
        </p:nvPicPr>
        <p:blipFill>
          <a:blip r:embed="rId4"/>
          <a:stretch>
            <a:fillRect/>
          </a:stretch>
        </p:blipFill>
        <p:spPr>
          <a:xfrm>
            <a:off x="1107370" y="4073535"/>
            <a:ext cx="5438775" cy="895350"/>
          </a:xfrm>
          <a:prstGeom prst="rect">
            <a:avLst/>
          </a:prstGeom>
        </p:spPr>
      </p:pic>
      <p:sp>
        <p:nvSpPr>
          <p:cNvPr id="18" name="文本框 17">
            <a:extLst>
              <a:ext uri="{FF2B5EF4-FFF2-40B4-BE49-F238E27FC236}">
                <a16:creationId xmlns:a16="http://schemas.microsoft.com/office/drawing/2014/main" id="{21A57E0A-A2C6-D147-8DFE-0499FDB53A60}"/>
              </a:ext>
            </a:extLst>
          </p:cNvPr>
          <p:cNvSpPr txBox="1"/>
          <p:nvPr/>
        </p:nvSpPr>
        <p:spPr>
          <a:xfrm>
            <a:off x="7439670" y="4198044"/>
            <a:ext cx="4211223" cy="646331"/>
          </a:xfrm>
          <a:prstGeom prst="rect">
            <a:avLst/>
          </a:prstGeom>
          <a:noFill/>
        </p:spPr>
        <p:txBody>
          <a:bodyPr wrap="square">
            <a:spAutoFit/>
          </a:bodyPr>
          <a:lstStyle/>
          <a:p>
            <a:r>
              <a:rPr lang="en-US" altLang="zh-CN" dirty="0"/>
              <a:t>Mixed formulation introduces an additional (vector) variable, namely flux τ</a:t>
            </a:r>
            <a:endParaRPr lang="zh-CN" altLang="en-US" dirty="0"/>
          </a:p>
        </p:txBody>
      </p:sp>
      <p:pic>
        <p:nvPicPr>
          <p:cNvPr id="20" name="图片 19">
            <a:extLst>
              <a:ext uri="{FF2B5EF4-FFF2-40B4-BE49-F238E27FC236}">
                <a16:creationId xmlns:a16="http://schemas.microsoft.com/office/drawing/2014/main" id="{5FCC4C89-7576-7180-BA75-14435F429305}"/>
              </a:ext>
            </a:extLst>
          </p:cNvPr>
          <p:cNvPicPr>
            <a:picLocks noChangeAspect="1"/>
          </p:cNvPicPr>
          <p:nvPr/>
        </p:nvPicPr>
        <p:blipFill>
          <a:blip r:embed="rId5"/>
          <a:stretch>
            <a:fillRect/>
          </a:stretch>
        </p:blipFill>
        <p:spPr>
          <a:xfrm>
            <a:off x="7775270" y="5062478"/>
            <a:ext cx="2876550" cy="828675"/>
          </a:xfrm>
          <a:prstGeom prst="rect">
            <a:avLst/>
          </a:prstGeom>
          <a:ln w="25400">
            <a:solidFill>
              <a:srgbClr val="FF0000"/>
            </a:solidFill>
          </a:ln>
        </p:spPr>
      </p:pic>
      <p:pic>
        <p:nvPicPr>
          <p:cNvPr id="5" name="图片 4">
            <a:extLst>
              <a:ext uri="{FF2B5EF4-FFF2-40B4-BE49-F238E27FC236}">
                <a16:creationId xmlns:a16="http://schemas.microsoft.com/office/drawing/2014/main" id="{CD92FCB7-DF25-4A67-CFA8-78196CC2C1C5}"/>
              </a:ext>
            </a:extLst>
          </p:cNvPr>
          <p:cNvPicPr>
            <a:picLocks noChangeAspect="1"/>
          </p:cNvPicPr>
          <p:nvPr/>
        </p:nvPicPr>
        <p:blipFill>
          <a:blip r:embed="rId6"/>
          <a:stretch>
            <a:fillRect/>
          </a:stretch>
        </p:blipFill>
        <p:spPr>
          <a:xfrm>
            <a:off x="918810" y="5367849"/>
            <a:ext cx="6162675" cy="733425"/>
          </a:xfrm>
          <a:prstGeom prst="rect">
            <a:avLst/>
          </a:prstGeom>
        </p:spPr>
      </p:pic>
    </p:spTree>
    <p:extLst>
      <p:ext uri="{BB962C8B-B14F-4D97-AF65-F5344CB8AC3E}">
        <p14:creationId xmlns:p14="http://schemas.microsoft.com/office/powerpoint/2010/main" val="2107149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451677" y="433263"/>
            <a:ext cx="9288645" cy="954107"/>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Dense convolutional encoder-decoder network as the deterministic surrogate</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AA73E669-46B2-6D20-688D-6B3F2E1C9B44}"/>
              </a:ext>
            </a:extLst>
          </p:cNvPr>
          <p:cNvPicPr>
            <a:picLocks noChangeAspect="1"/>
          </p:cNvPicPr>
          <p:nvPr/>
        </p:nvPicPr>
        <p:blipFill>
          <a:blip r:embed="rId3"/>
          <a:stretch>
            <a:fillRect/>
          </a:stretch>
        </p:blipFill>
        <p:spPr>
          <a:xfrm>
            <a:off x="1271665" y="1633052"/>
            <a:ext cx="9173288" cy="3591896"/>
          </a:xfrm>
          <a:prstGeom prst="rect">
            <a:avLst/>
          </a:prstGeom>
        </p:spPr>
      </p:pic>
      <p:pic>
        <p:nvPicPr>
          <p:cNvPr id="7" name="图片 6">
            <a:extLst>
              <a:ext uri="{FF2B5EF4-FFF2-40B4-BE49-F238E27FC236}">
                <a16:creationId xmlns:a16="http://schemas.microsoft.com/office/drawing/2014/main" id="{A6FE1F29-5DBD-7594-F9F4-6051A65960C7}"/>
              </a:ext>
            </a:extLst>
          </p:cNvPr>
          <p:cNvPicPr>
            <a:picLocks noChangeAspect="1"/>
          </p:cNvPicPr>
          <p:nvPr/>
        </p:nvPicPr>
        <p:blipFill>
          <a:blip r:embed="rId4"/>
          <a:stretch>
            <a:fillRect/>
          </a:stretch>
        </p:blipFill>
        <p:spPr>
          <a:xfrm>
            <a:off x="407605" y="5661155"/>
            <a:ext cx="11136350" cy="674443"/>
          </a:xfrm>
          <a:prstGeom prst="rect">
            <a:avLst/>
          </a:prstGeom>
        </p:spPr>
      </p:pic>
    </p:spTree>
    <p:extLst>
      <p:ext uri="{BB962C8B-B14F-4D97-AF65-F5344CB8AC3E}">
        <p14:creationId xmlns:p14="http://schemas.microsoft.com/office/powerpoint/2010/main" val="61043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B549BB9-F598-F2CA-D2CC-BE62DC7BF88F}"/>
              </a:ext>
            </a:extLst>
          </p:cNvPr>
          <p:cNvSpPr>
            <a:spLocks noGrp="1"/>
          </p:cNvSpPr>
          <p:nvPr/>
        </p:nvSpPr>
        <p:spPr>
          <a:xfrm>
            <a:off x="2495751" y="638448"/>
            <a:ext cx="6507975" cy="995838"/>
          </a:xfrm>
          <a:prstGeom prst="rect">
            <a:avLst/>
          </a:prstGeom>
          <a:noFill/>
          <a:ln w="9525">
            <a:noFill/>
          </a:ln>
        </p:spPr>
        <p:txBody>
          <a:bodyPr anchor="ctr" anchorCtr="0"/>
          <a:lstStyle/>
          <a:p>
            <a:pPr algn="ctr"/>
            <a:r>
              <a:rPr lang="en-US" altLang="zh-CN" sz="2800" b="1" dirty="0">
                <a:solidFill>
                  <a:schemeClr val="tx2"/>
                </a:solidFill>
                <a:latin typeface="Times New Roman" panose="02020603050405020304" charset="0"/>
              </a:rPr>
              <a:t>Knowledge Representation Forms</a:t>
            </a:r>
          </a:p>
        </p:txBody>
      </p:sp>
      <p:sp>
        <p:nvSpPr>
          <p:cNvPr id="7" name="文本框 6">
            <a:extLst>
              <a:ext uri="{FF2B5EF4-FFF2-40B4-BE49-F238E27FC236}">
                <a16:creationId xmlns:a16="http://schemas.microsoft.com/office/drawing/2014/main" id="{90F6CA2A-653C-ED0F-1F2D-3E5409947B48}"/>
              </a:ext>
            </a:extLst>
          </p:cNvPr>
          <p:cNvSpPr txBox="1"/>
          <p:nvPr/>
        </p:nvSpPr>
        <p:spPr>
          <a:xfrm>
            <a:off x="2639759" y="1916896"/>
            <a:ext cx="3312230" cy="1883657"/>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Algebraic Equations</a:t>
            </a: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Differential Equations</a:t>
            </a: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Simulation Results</a:t>
            </a: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Spatial Invariances</a:t>
            </a:r>
            <a:endParaRPr lang="en-US" altLang="zh-CN" sz="20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83AF307C-501B-6136-F2B2-4CC24A4968DE}"/>
              </a:ext>
            </a:extLst>
          </p:cNvPr>
          <p:cNvPicPr>
            <a:picLocks noChangeAspect="1"/>
          </p:cNvPicPr>
          <p:nvPr/>
        </p:nvPicPr>
        <p:blipFill>
          <a:blip r:embed="rId2"/>
          <a:stretch>
            <a:fillRect/>
          </a:stretch>
        </p:blipFill>
        <p:spPr>
          <a:xfrm>
            <a:off x="1561484" y="4365065"/>
            <a:ext cx="9357053" cy="1656115"/>
          </a:xfrm>
          <a:prstGeom prst="rect">
            <a:avLst/>
          </a:prstGeom>
        </p:spPr>
      </p:pic>
      <p:sp>
        <p:nvSpPr>
          <p:cNvPr id="3" name="文本框 2">
            <a:extLst>
              <a:ext uri="{FF2B5EF4-FFF2-40B4-BE49-F238E27FC236}">
                <a16:creationId xmlns:a16="http://schemas.microsoft.com/office/drawing/2014/main" id="{477F9879-CA47-01DD-6264-40E7A5920F6D}"/>
              </a:ext>
            </a:extLst>
          </p:cNvPr>
          <p:cNvSpPr txBox="1"/>
          <p:nvPr/>
        </p:nvSpPr>
        <p:spPr>
          <a:xfrm>
            <a:off x="6240011" y="1916896"/>
            <a:ext cx="3312230" cy="1883657"/>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Logic Rules</a:t>
            </a: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Knowledge Graphs</a:t>
            </a: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Probabilistic Relations</a:t>
            </a: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Human Feedback</a:t>
            </a: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561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451677" y="433263"/>
            <a:ext cx="9288645"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Example</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B4866E8C-17E5-64AC-B421-741ABC0811D0}"/>
              </a:ext>
            </a:extLst>
          </p:cNvPr>
          <p:cNvSpPr txBox="1"/>
          <p:nvPr/>
        </p:nvSpPr>
        <p:spPr>
          <a:xfrm>
            <a:off x="1031164" y="1742296"/>
            <a:ext cx="3672236" cy="1015663"/>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Input dataset: The exponential of a Gaussian Random Field (GRF):</a:t>
            </a:r>
            <a:endParaRPr lang="zh-CN" altLang="en-US" sz="2000" dirty="0"/>
          </a:p>
        </p:txBody>
      </p:sp>
      <p:pic>
        <p:nvPicPr>
          <p:cNvPr id="10" name="图片 9">
            <a:extLst>
              <a:ext uri="{FF2B5EF4-FFF2-40B4-BE49-F238E27FC236}">
                <a16:creationId xmlns:a16="http://schemas.microsoft.com/office/drawing/2014/main" id="{084203A3-4D02-8674-FBC1-D1A30141922B}"/>
              </a:ext>
            </a:extLst>
          </p:cNvPr>
          <p:cNvPicPr>
            <a:picLocks noChangeAspect="1"/>
          </p:cNvPicPr>
          <p:nvPr/>
        </p:nvPicPr>
        <p:blipFill>
          <a:blip r:embed="rId3"/>
          <a:stretch>
            <a:fillRect/>
          </a:stretch>
        </p:blipFill>
        <p:spPr>
          <a:xfrm>
            <a:off x="593550" y="3429000"/>
            <a:ext cx="4749511" cy="394903"/>
          </a:xfrm>
          <a:prstGeom prst="rect">
            <a:avLst/>
          </a:prstGeom>
        </p:spPr>
      </p:pic>
      <p:grpSp>
        <p:nvGrpSpPr>
          <p:cNvPr id="2" name="组合 1">
            <a:extLst>
              <a:ext uri="{FF2B5EF4-FFF2-40B4-BE49-F238E27FC236}">
                <a16:creationId xmlns:a16="http://schemas.microsoft.com/office/drawing/2014/main" id="{F5781FD1-0EC6-54F8-3463-435EE1E94DEC}"/>
              </a:ext>
            </a:extLst>
          </p:cNvPr>
          <p:cNvGrpSpPr/>
          <p:nvPr/>
        </p:nvGrpSpPr>
        <p:grpSpPr>
          <a:xfrm>
            <a:off x="982684" y="4474143"/>
            <a:ext cx="3971242" cy="555288"/>
            <a:chOff x="974645" y="3300855"/>
            <a:chExt cx="3971242" cy="555288"/>
          </a:xfrm>
        </p:grpSpPr>
        <p:pic>
          <p:nvPicPr>
            <p:cNvPr id="12" name="图片 11">
              <a:extLst>
                <a:ext uri="{FF2B5EF4-FFF2-40B4-BE49-F238E27FC236}">
                  <a16:creationId xmlns:a16="http://schemas.microsoft.com/office/drawing/2014/main" id="{604F23AF-B808-47A0-040E-EA77F603A4D4}"/>
                </a:ext>
              </a:extLst>
            </p:cNvPr>
            <p:cNvPicPr>
              <a:picLocks noChangeAspect="1"/>
            </p:cNvPicPr>
            <p:nvPr/>
          </p:nvPicPr>
          <p:blipFill>
            <a:blip r:embed="rId4"/>
            <a:stretch>
              <a:fillRect/>
            </a:stretch>
          </p:blipFill>
          <p:spPr>
            <a:xfrm>
              <a:off x="974645" y="3300855"/>
              <a:ext cx="1516884" cy="555288"/>
            </a:xfrm>
            <a:prstGeom prst="rect">
              <a:avLst/>
            </a:prstGeom>
          </p:spPr>
        </p:pic>
        <p:pic>
          <p:nvPicPr>
            <p:cNvPr id="14" name="图片 13">
              <a:extLst>
                <a:ext uri="{FF2B5EF4-FFF2-40B4-BE49-F238E27FC236}">
                  <a16:creationId xmlns:a16="http://schemas.microsoft.com/office/drawing/2014/main" id="{62218DC8-D7C7-5571-A37D-7EFB47DFB3F5}"/>
                </a:ext>
              </a:extLst>
            </p:cNvPr>
            <p:cNvPicPr>
              <a:picLocks noChangeAspect="1"/>
            </p:cNvPicPr>
            <p:nvPr/>
          </p:nvPicPr>
          <p:blipFill>
            <a:blip r:embed="rId5"/>
            <a:stretch>
              <a:fillRect/>
            </a:stretch>
          </p:blipFill>
          <p:spPr>
            <a:xfrm>
              <a:off x="2495750" y="3368568"/>
              <a:ext cx="2450137" cy="478360"/>
            </a:xfrm>
            <a:prstGeom prst="rect">
              <a:avLst/>
            </a:prstGeom>
          </p:spPr>
        </p:pic>
      </p:grpSp>
      <p:pic>
        <p:nvPicPr>
          <p:cNvPr id="16" name="图片 15">
            <a:extLst>
              <a:ext uri="{FF2B5EF4-FFF2-40B4-BE49-F238E27FC236}">
                <a16:creationId xmlns:a16="http://schemas.microsoft.com/office/drawing/2014/main" id="{062E26DD-881C-8FAC-9603-22F19DD1A5D5}"/>
              </a:ext>
            </a:extLst>
          </p:cNvPr>
          <p:cNvPicPr>
            <a:picLocks noChangeAspect="1"/>
          </p:cNvPicPr>
          <p:nvPr/>
        </p:nvPicPr>
        <p:blipFill>
          <a:blip r:embed="rId6"/>
          <a:stretch>
            <a:fillRect/>
          </a:stretch>
        </p:blipFill>
        <p:spPr>
          <a:xfrm>
            <a:off x="5675472" y="1412860"/>
            <a:ext cx="5964913" cy="4824335"/>
          </a:xfrm>
          <a:prstGeom prst="rect">
            <a:avLst/>
          </a:prstGeom>
        </p:spPr>
      </p:pic>
    </p:spTree>
    <p:extLst>
      <p:ext uri="{BB962C8B-B14F-4D97-AF65-F5344CB8AC3E}">
        <p14:creationId xmlns:p14="http://schemas.microsoft.com/office/powerpoint/2010/main" val="682738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803632" y="1505396"/>
            <a:ext cx="10584735" cy="3847207"/>
          </a:xfrm>
          <a:prstGeom prst="rect">
            <a:avLst/>
          </a:prstGeom>
          <a:noFill/>
        </p:spPr>
        <p:txBody>
          <a:bodyPr wrap="square">
            <a:spAutoFit/>
          </a:bodyPr>
          <a:lstStyle/>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The </a:t>
            </a:r>
            <a:r>
              <a:rPr lang="en" altLang="zh-CN" sz="2000" dirty="0">
                <a:solidFill>
                  <a:srgbClr val="FF0000"/>
                </a:solidFill>
                <a:latin typeface="Times New Roman" panose="02020603050405020304" pitchFamily="18" charset="0"/>
                <a:ea typeface="Kaiti SC" panose="02010600040101010101" pitchFamily="2" charset="-122"/>
                <a:cs typeface="Times New Roman" panose="02020603050405020304" pitchFamily="18" charset="0"/>
              </a:rPr>
              <a:t>differential equations contain unknown time-and space-dependent parameters</a:t>
            </a: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 Problems with unknown mappings from input data to quantities are governed by known differential equations, often referred to as system states. </a:t>
            </a:r>
          </a:p>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Neural networks can model the behavior of such parameters, which then leads to hybrid architectures where the functional form of certain components is analytically derived from (partially) solving differential equations.</a:t>
            </a:r>
            <a:endParaRPr lang="en" altLang="zh-CN" sz="2000" baseline="30000" dirty="0">
              <a:latin typeface="Times New Roman" panose="02020603050405020304" pitchFamily="18" charset="0"/>
              <a:ea typeface="Kaiti SC" panose="02010600040101010101" pitchFamily="2" charset="-122"/>
              <a:cs typeface="Times New Roman" panose="02020603050405020304" pitchFamily="18" charset="0"/>
            </a:endParaRPr>
          </a:p>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Neural networks can learn mappings from observed data to system states. </a:t>
            </a:r>
          </a:p>
          <a:p>
            <a:pPr algn="just"/>
            <a:endParaRPr lang="en" altLang="zh-CN" baseline="30000" dirty="0">
              <a:latin typeface="Times New Roman" panose="02020603050405020304" pitchFamily="18" charset="0"/>
              <a:ea typeface="Kaiti SC" panose="02010600040101010101" pitchFamily="2" charset="-122"/>
              <a:cs typeface="Times New Roman" panose="02020603050405020304" pitchFamily="18" charset="0"/>
            </a:endParaRPr>
          </a:p>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Eg.,</a:t>
            </a:r>
          </a:p>
          <a:p>
            <a:pPr marL="457200" indent="-457200" algn="just">
              <a:buFont typeface="+mj-ea"/>
              <a:buAutoNum type="circleNumDbPlain"/>
            </a:pPr>
            <a:r>
              <a:rPr lang="en" altLang="zh-CN" dirty="0">
                <a:latin typeface="Times New Roman" panose="02020603050405020304" pitchFamily="18" charset="0"/>
                <a:ea typeface="Kaiti SC" panose="02010600040101010101" pitchFamily="2" charset="-122"/>
                <a:cs typeface="Times New Roman" panose="02020603050405020304" pitchFamily="18" charset="0"/>
              </a:rPr>
              <a:t>For the sea surface temperature prediction problem, the general background knowledge obtained from physics is used as a guideline for designing efficient deep learning models, and solutions related to differential equations are built.</a:t>
            </a:r>
          </a:p>
          <a:p>
            <a:pPr algn="just"/>
            <a:endParaRPr lang="en" altLang="zh-CN"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2" name="标题 1">
            <a:extLst>
              <a:ext uri="{FF2B5EF4-FFF2-40B4-BE49-F238E27FC236}">
                <a16:creationId xmlns:a16="http://schemas.microsoft.com/office/drawing/2014/main" id="{A3C5DEF6-76F5-8509-326E-E618A8E49FC5}"/>
              </a:ext>
            </a:extLst>
          </p:cNvPr>
          <p:cNvSpPr>
            <a:spLocks noGrp="1"/>
          </p:cNvSpPr>
          <p:nvPr/>
        </p:nvSpPr>
        <p:spPr>
          <a:xfrm>
            <a:off x="1847705" y="260780"/>
            <a:ext cx="8229600" cy="864060"/>
          </a:xfrm>
          <a:prstGeom prst="rect">
            <a:avLst/>
          </a:prstGeom>
          <a:noFill/>
          <a:ln w="9525">
            <a:noFill/>
          </a:ln>
        </p:spPr>
        <p:txBody>
          <a:bodyPr anchor="ctr" anchorCtr="0"/>
          <a:lstStyle/>
          <a:p>
            <a:pPr algn="ctr"/>
            <a:r>
              <a:rPr lang="en-US" altLang="zh-CN" sz="2800" b="1" dirty="0">
                <a:latin typeface="Times New Roman" panose="02020603050405020304" charset="0"/>
              </a:rPr>
              <a:t>Approach 2: Improve the hypothesis set</a:t>
            </a:r>
            <a:endParaRPr lang="en-US" altLang="zh-C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959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127655" y="980830"/>
            <a:ext cx="10008695" cy="2585323"/>
          </a:xfrm>
          <a:prstGeom prst="rect">
            <a:avLst/>
          </a:prstGeom>
          <a:noFill/>
        </p:spPr>
        <p:txBody>
          <a:bodyPr wrap="square">
            <a:spAutoFit/>
          </a:bodyPr>
          <a:lstStyle/>
          <a:p>
            <a:pPr algn="just"/>
            <a:endParaRPr lang="en" altLang="zh-CN" dirty="0">
              <a:latin typeface="Times New Roman" panose="02020603050405020304" pitchFamily="18" charset="0"/>
              <a:ea typeface="Kaiti SC" panose="02010600040101010101" pitchFamily="2" charset="-122"/>
              <a:cs typeface="Times New Roman" panose="02020603050405020304" pitchFamily="18" charset="0"/>
            </a:endParaRPr>
          </a:p>
          <a:p>
            <a:pPr marL="342900" indent="-342900" algn="just">
              <a:buFont typeface="+mj-ea"/>
              <a:buAutoNum type="circleNumDbPlain" startAt="2"/>
            </a:pPr>
            <a:r>
              <a:rPr lang="en" altLang="zh-CN" dirty="0">
                <a:latin typeface="Times New Roman" panose="02020603050405020304" pitchFamily="18" charset="0"/>
                <a:ea typeface="Kaiti SC" panose="02010600040101010101" pitchFamily="2" charset="-122"/>
                <a:cs typeface="Times New Roman" panose="02020603050405020304" pitchFamily="18" charset="0"/>
              </a:rPr>
              <a:t>Deep </a:t>
            </a:r>
            <a:r>
              <a:rPr lang="en" altLang="zh-CN" dirty="0" err="1">
                <a:latin typeface="Times New Roman" panose="02020603050405020304" pitchFamily="18" charset="0"/>
                <a:ea typeface="Kaiti SC" panose="02010600040101010101" pitchFamily="2" charset="-122"/>
                <a:cs typeface="Times New Roman" panose="02020603050405020304" pitchFamily="18" charset="0"/>
              </a:rPr>
              <a:t>Lagrangian</a:t>
            </a:r>
            <a:r>
              <a:rPr lang="en" altLang="zh-CN" dirty="0">
                <a:latin typeface="Times New Roman" panose="02020603050405020304" pitchFamily="18" charset="0"/>
                <a:ea typeface="Kaiti SC" panose="02010600040101010101" pitchFamily="2" charset="-122"/>
                <a:cs typeface="Times New Roman" panose="02020603050405020304" pitchFamily="18" charset="0"/>
              </a:rPr>
              <a:t> networks (</a:t>
            </a:r>
            <a:r>
              <a:rPr lang="en" altLang="zh-CN" dirty="0" err="1">
                <a:latin typeface="Times New Roman" panose="02020603050405020304" pitchFamily="18" charset="0"/>
                <a:ea typeface="Kaiti SC" panose="02010600040101010101" pitchFamily="2" charset="-122"/>
                <a:cs typeface="Times New Roman" panose="02020603050405020304" pitchFamily="18" charset="0"/>
              </a:rPr>
              <a:t>DeLaN</a:t>
            </a:r>
            <a:r>
              <a:rPr lang="en" altLang="zh-CN" dirty="0">
                <a:latin typeface="Times New Roman" panose="02020603050405020304" pitchFamily="18" charset="0"/>
                <a:ea typeface="Kaiti SC" panose="02010600040101010101" pitchFamily="2" charset="-122"/>
                <a:cs typeface="Times New Roman" panose="02020603050405020304" pitchFamily="18" charset="0"/>
              </a:rPr>
              <a:t>) are widely used as a deep network structure for </a:t>
            </a:r>
            <a:r>
              <a:rPr lang="en" altLang="zh-CN" dirty="0" err="1">
                <a:latin typeface="Times New Roman" panose="02020603050405020304" pitchFamily="18" charset="0"/>
                <a:ea typeface="Kaiti SC" panose="02010600040101010101" pitchFamily="2" charset="-122"/>
                <a:cs typeface="Times New Roman" panose="02020603050405020304" pitchFamily="18" charset="0"/>
              </a:rPr>
              <a:t>Lagrangian</a:t>
            </a:r>
            <a:r>
              <a:rPr lang="en" altLang="zh-CN" dirty="0">
                <a:latin typeface="Times New Roman" panose="02020603050405020304" pitchFamily="18" charset="0"/>
                <a:ea typeface="Kaiti SC" panose="02010600040101010101" pitchFamily="2" charset="-122"/>
                <a:cs typeface="Times New Roman" panose="02020603050405020304" pitchFamily="18" charset="0"/>
              </a:rPr>
              <a:t> mechanics.</a:t>
            </a:r>
            <a:r>
              <a:rPr lang="zh-CN" altLang="en-US" dirty="0">
                <a:latin typeface="Times New Roman" panose="02020603050405020304" pitchFamily="18" charset="0"/>
                <a:ea typeface="Kaiti SC" panose="02010600040101010101" pitchFamily="2" charset="-122"/>
                <a:cs typeface="Times New Roman" panose="02020603050405020304" pitchFamily="18" charset="0"/>
              </a:rPr>
              <a:t> </a:t>
            </a:r>
            <a:r>
              <a:rPr lang="en" altLang="zh-CN" dirty="0">
                <a:latin typeface="Times New Roman" panose="02020603050405020304" pitchFamily="18" charset="0"/>
                <a:ea typeface="Kaiti SC" panose="02010600040101010101" pitchFamily="2" charset="-122"/>
                <a:cs typeface="Times New Roman" panose="02020603050405020304" pitchFamily="18" charset="0"/>
              </a:rPr>
              <a:t>DeLaN can efficiently learn the equations of motion of mechanical systems (i.e., system dynamics) through a deep network, while ensuring that the results are physically sound.</a:t>
            </a:r>
          </a:p>
          <a:p>
            <a:pPr marL="342900" indent="-342900" algn="just">
              <a:buFont typeface="+mj-ea"/>
              <a:buAutoNum type="circleNumDbPlain" startAt="2"/>
            </a:pPr>
            <a:r>
              <a:rPr lang="en" altLang="zh-CN" dirty="0">
                <a:latin typeface="Times New Roman" panose="02020603050405020304" pitchFamily="18" charset="0"/>
                <a:ea typeface="Kaiti SC" panose="02010600040101010101" pitchFamily="2" charset="-122"/>
                <a:cs typeface="Times New Roman" panose="02020603050405020304" pitchFamily="18" charset="0"/>
              </a:rPr>
              <a:t>A physical engine is integrated as a module into a deep neural network for end-to-end learning. The backpropagation method is performed analytically by performing exact simulations to match the observations. The system's ability to learn physical parameters from the data effectively matches and simulates the observed visual behavior and is easily controlled through a gradient-based planning approach.</a:t>
            </a:r>
            <a:endParaRPr lang="en-US" altLang="zh-CN" sz="1600" dirty="0">
              <a:latin typeface="Times New Roman" panose="02020603050405020304" pitchFamily="18" charset="0"/>
              <a:ea typeface="Kaiti SC"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548813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8" y="476814"/>
            <a:ext cx="7544981" cy="523220"/>
          </a:xfrm>
          <a:prstGeom prst="rect">
            <a:avLst/>
          </a:prstGeom>
          <a:noFill/>
        </p:spPr>
        <p:txBody>
          <a:bodyPr wrap="square">
            <a:spAutoFit/>
          </a:bodyPr>
          <a:lstStyle/>
          <a:p>
            <a:pPr algn="ctr"/>
            <a:r>
              <a:rPr lang="en" altLang="zh-CN" sz="2800" b="1" dirty="0">
                <a:latin typeface="Times New Roman" panose="02020603050405020304" pitchFamily="18" charset="0"/>
                <a:ea typeface="Kaiti SC" panose="02010600040101010101" pitchFamily="2" charset="-122"/>
                <a:cs typeface="Times New Roman" panose="02020603050405020304" pitchFamily="18" charset="0"/>
              </a:rPr>
              <a:t>Sea surface temperature prediction</a:t>
            </a:r>
          </a:p>
        </p:txBody>
      </p:sp>
      <p:pic>
        <p:nvPicPr>
          <p:cNvPr id="2" name="图片 1">
            <a:extLst>
              <a:ext uri="{FF2B5EF4-FFF2-40B4-BE49-F238E27FC236}">
                <a16:creationId xmlns:a16="http://schemas.microsoft.com/office/drawing/2014/main" id="{84619FD9-3885-C4B7-B5B1-48AFEBF2522F}"/>
              </a:ext>
            </a:extLst>
          </p:cNvPr>
          <p:cNvPicPr>
            <a:picLocks noChangeAspect="1"/>
          </p:cNvPicPr>
          <p:nvPr/>
        </p:nvPicPr>
        <p:blipFill>
          <a:blip r:embed="rId3"/>
          <a:stretch>
            <a:fillRect/>
          </a:stretch>
        </p:blipFill>
        <p:spPr>
          <a:xfrm>
            <a:off x="3928004" y="1684788"/>
            <a:ext cx="2997200" cy="762000"/>
          </a:xfrm>
          <a:prstGeom prst="rect">
            <a:avLst/>
          </a:prstGeom>
        </p:spPr>
      </p:pic>
      <p:sp>
        <p:nvSpPr>
          <p:cNvPr id="5" name="文本框 4">
            <a:extLst>
              <a:ext uri="{FF2B5EF4-FFF2-40B4-BE49-F238E27FC236}">
                <a16:creationId xmlns:a16="http://schemas.microsoft.com/office/drawing/2014/main" id="{EBEC2649-9FC8-5A7D-8410-72DB958A4541}"/>
              </a:ext>
            </a:extLst>
          </p:cNvPr>
          <p:cNvSpPr txBox="1"/>
          <p:nvPr/>
        </p:nvSpPr>
        <p:spPr>
          <a:xfrm>
            <a:off x="695625" y="3104377"/>
            <a:ext cx="5388938" cy="646331"/>
          </a:xfrm>
          <a:prstGeom prst="rect">
            <a:avLst/>
          </a:prstGeom>
          <a:noFill/>
        </p:spPr>
        <p:txBody>
          <a:bodyPr wrap="square">
            <a:spAutoFit/>
          </a:bodyPr>
          <a:lstStyle/>
          <a:p>
            <a:pPr marL="285750" indent="-285750">
              <a:buFont typeface="Wingdings" panose="05000000000000000000" pitchFamily="2" charset="2"/>
              <a:buChar char="l"/>
            </a:pPr>
            <a:r>
              <a:rPr lang="en" altLang="zh-CN" b="1" dirty="0">
                <a:latin typeface="Times New Roman" panose="02020603050405020304" pitchFamily="18" charset="0"/>
                <a:cs typeface="Times New Roman" panose="02020603050405020304" pitchFamily="18" charset="0"/>
              </a:rPr>
              <a:t>Only consider the advection, there is a Brightness Constancy Constraint Equation (BCCE) </a:t>
            </a:r>
          </a:p>
        </p:txBody>
      </p:sp>
      <p:pic>
        <p:nvPicPr>
          <p:cNvPr id="6" name="图片 5">
            <a:extLst>
              <a:ext uri="{FF2B5EF4-FFF2-40B4-BE49-F238E27FC236}">
                <a16:creationId xmlns:a16="http://schemas.microsoft.com/office/drawing/2014/main" id="{BFD4D342-320E-CA7E-0D26-DF4DA141512C}"/>
              </a:ext>
            </a:extLst>
          </p:cNvPr>
          <p:cNvPicPr>
            <a:picLocks noChangeAspect="1"/>
          </p:cNvPicPr>
          <p:nvPr/>
        </p:nvPicPr>
        <p:blipFill>
          <a:blip r:embed="rId4"/>
          <a:stretch>
            <a:fillRect/>
          </a:stretch>
        </p:blipFill>
        <p:spPr>
          <a:xfrm>
            <a:off x="1847705" y="3946605"/>
            <a:ext cx="2273300" cy="977900"/>
          </a:xfrm>
          <a:prstGeom prst="rect">
            <a:avLst/>
          </a:prstGeom>
        </p:spPr>
      </p:pic>
      <p:sp>
        <p:nvSpPr>
          <p:cNvPr id="13" name="文本框 12">
            <a:extLst>
              <a:ext uri="{FF2B5EF4-FFF2-40B4-BE49-F238E27FC236}">
                <a16:creationId xmlns:a16="http://schemas.microsoft.com/office/drawing/2014/main" id="{E222F833-7406-8DD6-C281-5121B292D889}"/>
              </a:ext>
            </a:extLst>
          </p:cNvPr>
          <p:cNvSpPr txBox="1"/>
          <p:nvPr/>
        </p:nvSpPr>
        <p:spPr>
          <a:xfrm>
            <a:off x="1490079" y="1297407"/>
            <a:ext cx="4594484" cy="400110"/>
          </a:xfrm>
          <a:prstGeom prst="rect">
            <a:avLst/>
          </a:prstGeom>
          <a:noFill/>
        </p:spPr>
        <p:txBody>
          <a:bodyPr wrap="square">
            <a:spAutoFit/>
          </a:bodyPr>
          <a:lstStyle/>
          <a:p>
            <a:pPr marL="285750" indent="-285750">
              <a:buFont typeface="Wingdings" panose="05000000000000000000" pitchFamily="2" charset="2"/>
              <a:buChar char="l"/>
            </a:pPr>
            <a:r>
              <a:rPr lang="en" altLang="zh-CN" sz="2000" b="1" dirty="0">
                <a:latin typeface="Times New Roman" panose="02020603050405020304" pitchFamily="18" charset="0"/>
                <a:cs typeface="Times New Roman" panose="02020603050405020304" pitchFamily="18" charset="0"/>
              </a:rPr>
              <a:t>Conservation laws</a:t>
            </a:r>
            <a:r>
              <a:rPr lang="en" altLang="zh-CN" b="1" dirty="0">
                <a:latin typeface="Times New Roman" panose="02020603050405020304" pitchFamily="18" charset="0"/>
                <a:cs typeface="Times New Roman" panose="02020603050405020304" pitchFamily="18" charset="0"/>
              </a:rPr>
              <a:t> </a:t>
            </a:r>
          </a:p>
        </p:txBody>
      </p:sp>
      <p:sp>
        <p:nvSpPr>
          <p:cNvPr id="15" name="文本框 14">
            <a:extLst>
              <a:ext uri="{FF2B5EF4-FFF2-40B4-BE49-F238E27FC236}">
                <a16:creationId xmlns:a16="http://schemas.microsoft.com/office/drawing/2014/main" id="{1803D1F8-880F-1180-EDB7-7DD45E89E478}"/>
              </a:ext>
            </a:extLst>
          </p:cNvPr>
          <p:cNvSpPr txBox="1"/>
          <p:nvPr/>
        </p:nvSpPr>
        <p:spPr>
          <a:xfrm>
            <a:off x="1490078" y="2541248"/>
            <a:ext cx="9430255" cy="369332"/>
          </a:xfrm>
          <a:prstGeom prst="rect">
            <a:avLst/>
          </a:prstGeom>
          <a:noFill/>
        </p:spPr>
        <p:txBody>
          <a:bodyPr wrap="square">
            <a:spAutoFit/>
          </a:bodyPr>
          <a:lstStyle/>
          <a:p>
            <a:r>
              <a:rPr lang="en" altLang="zh-CN" dirty="0">
                <a:latin typeface="Times New Roman" panose="02020603050405020304" pitchFamily="18" charset="0"/>
                <a:cs typeface="Times New Roman" panose="02020603050405020304" pitchFamily="18" charset="0"/>
              </a:rPr>
              <a:t>a fluid transports some conserved quantity or material via bulk motion, i.e. small variations ∆x, ∆t. </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EB5EB0A4-FFD8-0ABF-D59F-1E7AEBE885BE}"/>
                  </a:ext>
                </a:extLst>
              </p:cNvPr>
              <p:cNvSpPr txBox="1"/>
              <p:nvPr/>
            </p:nvSpPr>
            <p:spPr>
              <a:xfrm>
                <a:off x="327754" y="4924505"/>
                <a:ext cx="6488296" cy="1089529"/>
              </a:xfrm>
              <a:prstGeom prst="rect">
                <a:avLst/>
              </a:prstGeom>
              <a:noFill/>
            </p:spPr>
            <p:txBody>
              <a:bodyPr wrap="square">
                <a:spAutoFit/>
              </a:bodyPr>
              <a:lstStyle/>
              <a:p>
                <a:r>
                  <a:rPr lang="en" altLang="zh-CN" dirty="0">
                    <a:latin typeface="Times New Roman" panose="02020603050405020304" pitchFamily="18" charset="0"/>
                    <a:cs typeface="Times New Roman" panose="02020603050405020304" pitchFamily="18" charset="0"/>
                  </a:rPr>
                  <a:t>∇ denotes the gradient operator, and w the motion vector </a:t>
                </a:r>
                <a14:m>
                  <m:oMath xmlns:m="http://schemas.openxmlformats.org/officeDocument/2006/math">
                    <m:f>
                      <m:fPr>
                        <m:ctrlPr>
                          <a:rPr lang="en" altLang="zh-CN" i="1">
                            <a:latin typeface="Cambria Math" panose="02040503050406030204" pitchFamily="18" charset="0"/>
                          </a:rPr>
                        </m:ctrlPr>
                      </m:fPr>
                      <m:num>
                        <m:r>
                          <m:rPr>
                            <m:nor/>
                          </m:rPr>
                          <a:rPr lang="en" altLang="zh-CN" dirty="0">
                            <a:latin typeface="Times New Roman" panose="02020603050405020304" pitchFamily="18" charset="0"/>
                            <a:cs typeface="Times New Roman" panose="02020603050405020304" pitchFamily="18" charset="0"/>
                          </a:rPr>
                          <m:t>∆</m:t>
                        </m:r>
                        <m:r>
                          <m:rPr>
                            <m:nor/>
                          </m:rPr>
                          <a:rPr lang="en" altLang="zh-CN" dirty="0">
                            <a:latin typeface="Times New Roman" panose="02020603050405020304" pitchFamily="18" charset="0"/>
                            <a:cs typeface="Times New Roman" panose="02020603050405020304" pitchFamily="18" charset="0"/>
                          </a:rPr>
                          <m:t>x</m:t>
                        </m:r>
                      </m:num>
                      <m:den>
                        <m:r>
                          <m:rPr>
                            <m:nor/>
                          </m:rPr>
                          <a:rPr lang="en" altLang="zh-CN" dirty="0">
                            <a:latin typeface="Times New Roman" panose="02020603050405020304" pitchFamily="18" charset="0"/>
                            <a:cs typeface="Times New Roman" panose="02020603050405020304" pitchFamily="18" charset="0"/>
                          </a:rPr>
                          <m:t>∆</m:t>
                        </m:r>
                        <m:r>
                          <m:rPr>
                            <m:nor/>
                          </m:rPr>
                          <a:rPr lang="en" altLang="zh-CN" dirty="0">
                            <a:latin typeface="Times New Roman" panose="02020603050405020304" pitchFamily="18" charset="0"/>
                            <a:cs typeface="Times New Roman" panose="02020603050405020304" pitchFamily="18" charset="0"/>
                          </a:rPr>
                          <m:t>t</m:t>
                        </m:r>
                      </m:den>
                    </m:f>
                  </m:oMath>
                </a14:m>
                <a:r>
                  <a:rPr lang="en" altLang="zh-CN" dirty="0">
                    <a:latin typeface="Times New Roman" panose="02020603050405020304" pitchFamily="18" charset="0"/>
                    <a:cs typeface="Times New Roman" panose="02020603050405020304" pitchFamily="18" charset="0"/>
                  </a:rPr>
                  <a:t> . This equation describes the temporal evolution of quantity I for displacement w. </a:t>
                </a:r>
              </a:p>
            </p:txBody>
          </p:sp>
        </mc:Choice>
        <mc:Fallback xmlns="">
          <p:sp>
            <p:nvSpPr>
              <p:cNvPr id="17" name="文本框 16">
                <a:extLst>
                  <a:ext uri="{FF2B5EF4-FFF2-40B4-BE49-F238E27FC236}">
                    <a16:creationId xmlns:a16="http://schemas.microsoft.com/office/drawing/2014/main" id="{EB5EB0A4-FFD8-0ABF-D59F-1E7AEBE885BE}"/>
                  </a:ext>
                </a:extLst>
              </p:cNvPr>
              <p:cNvSpPr txBox="1">
                <a:spLocks noRot="1" noChangeAspect="1" noMove="1" noResize="1" noEditPoints="1" noAdjustHandles="1" noChangeArrowheads="1" noChangeShapeType="1" noTextEdit="1"/>
              </p:cNvSpPr>
              <p:nvPr/>
            </p:nvSpPr>
            <p:spPr>
              <a:xfrm>
                <a:off x="327754" y="4924505"/>
                <a:ext cx="6488296" cy="1089529"/>
              </a:xfrm>
              <a:prstGeom prst="rect">
                <a:avLst/>
              </a:prstGeom>
              <a:blipFill>
                <a:blip r:embed="rId5"/>
                <a:stretch>
                  <a:fillRect l="-846" b="-7821"/>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D542CF5A-D180-0177-DC49-2AA2BEBC2F5E}"/>
              </a:ext>
            </a:extLst>
          </p:cNvPr>
          <p:cNvSpPr txBox="1"/>
          <p:nvPr/>
        </p:nvSpPr>
        <p:spPr>
          <a:xfrm>
            <a:off x="1253579" y="6366863"/>
            <a:ext cx="9648670" cy="307777"/>
          </a:xfrm>
          <a:prstGeom prst="rect">
            <a:avLst/>
          </a:prstGeom>
          <a:noFill/>
        </p:spPr>
        <p:txBody>
          <a:bodyPr wrap="square">
            <a:spAutoFit/>
          </a:bodyPr>
          <a:lstStyle/>
          <a:p>
            <a:pPr algn="ctr"/>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E. de Bezenac et al., “Deep learning for physical processes: Incorporating prior scientific knowledge,” arxiv:1711.07970, 2017. </a:t>
            </a:r>
          </a:p>
        </p:txBody>
      </p:sp>
      <p:pic>
        <p:nvPicPr>
          <p:cNvPr id="7" name="图片 6">
            <a:extLst>
              <a:ext uri="{FF2B5EF4-FFF2-40B4-BE49-F238E27FC236}">
                <a16:creationId xmlns:a16="http://schemas.microsoft.com/office/drawing/2014/main" id="{34A3C421-D844-F09A-8577-0FFCC369B35B}"/>
              </a:ext>
            </a:extLst>
          </p:cNvPr>
          <p:cNvPicPr>
            <a:picLocks noChangeAspect="1"/>
          </p:cNvPicPr>
          <p:nvPr/>
        </p:nvPicPr>
        <p:blipFill>
          <a:blip r:embed="rId6"/>
          <a:stretch>
            <a:fillRect/>
          </a:stretch>
        </p:blipFill>
        <p:spPr>
          <a:xfrm>
            <a:off x="7834393" y="3777068"/>
            <a:ext cx="2787650" cy="1040008"/>
          </a:xfrm>
          <a:prstGeom prst="rect">
            <a:avLst/>
          </a:prstGeom>
        </p:spPr>
      </p:pic>
      <p:sp>
        <p:nvSpPr>
          <p:cNvPr id="8" name="文本框 7">
            <a:extLst>
              <a:ext uri="{FF2B5EF4-FFF2-40B4-BE49-F238E27FC236}">
                <a16:creationId xmlns:a16="http://schemas.microsoft.com/office/drawing/2014/main" id="{21D893D9-037B-2321-F08E-83BB2A9CB113}"/>
              </a:ext>
            </a:extLst>
          </p:cNvPr>
          <p:cNvSpPr txBox="1"/>
          <p:nvPr/>
        </p:nvSpPr>
        <p:spPr>
          <a:xfrm>
            <a:off x="7104070" y="3167704"/>
            <a:ext cx="4248295" cy="646331"/>
          </a:xfrm>
          <a:prstGeom prst="rect">
            <a:avLst/>
          </a:prstGeom>
          <a:noFill/>
        </p:spPr>
        <p:txBody>
          <a:bodyPr wrap="square">
            <a:spAutoFit/>
          </a:bodyPr>
          <a:lstStyle/>
          <a:p>
            <a:pPr marL="285750" indent="-285750">
              <a:buFont typeface="Wingdings" panose="05000000000000000000" pitchFamily="2" charset="2"/>
              <a:buChar char="l"/>
            </a:pPr>
            <a:r>
              <a:rPr lang="en" altLang="zh-CN" b="1" dirty="0">
                <a:latin typeface="Times New Roman" panose="02020603050405020304" pitchFamily="18" charset="0"/>
                <a:cs typeface="Times New Roman" panose="02020603050405020304" pitchFamily="18" charset="0"/>
              </a:rPr>
              <a:t>Both advection and diffusion are considered together. </a:t>
            </a:r>
          </a:p>
        </p:txBody>
      </p:sp>
      <p:sp>
        <p:nvSpPr>
          <p:cNvPr id="9" name="文本框 8">
            <a:extLst>
              <a:ext uri="{FF2B5EF4-FFF2-40B4-BE49-F238E27FC236}">
                <a16:creationId xmlns:a16="http://schemas.microsoft.com/office/drawing/2014/main" id="{7B10C118-D722-0452-95FE-344D01FC8FB3}"/>
              </a:ext>
            </a:extLst>
          </p:cNvPr>
          <p:cNvSpPr txBox="1"/>
          <p:nvPr/>
        </p:nvSpPr>
        <p:spPr>
          <a:xfrm>
            <a:off x="6909433" y="5007604"/>
            <a:ext cx="4837323" cy="923330"/>
          </a:xfrm>
          <a:prstGeom prst="rect">
            <a:avLst/>
          </a:prstGeom>
          <a:noFill/>
        </p:spPr>
        <p:txBody>
          <a:bodyPr wrap="square">
            <a:spAutoFit/>
          </a:bodyPr>
          <a:lstStyle/>
          <a:p>
            <a:r>
              <a:rPr lang="en" altLang="zh-CN" dirty="0">
                <a:latin typeface="Times New Roman" panose="02020603050405020304" pitchFamily="18" charset="0"/>
                <a:cs typeface="Times New Roman" panose="02020603050405020304" pitchFamily="18" charset="0"/>
              </a:rPr>
              <a:t>∇</a:t>
            </a:r>
            <a:r>
              <a:rPr lang="en" altLang="zh-CN" baseline="30000" dirty="0">
                <a:latin typeface="Times New Roman" panose="02020603050405020304" pitchFamily="18" charset="0"/>
                <a:cs typeface="Times New Roman" panose="02020603050405020304" pitchFamily="18" charset="0"/>
              </a:rPr>
              <a:t>2</a:t>
            </a:r>
            <a:r>
              <a:rPr lang="en" altLang="zh-CN" dirty="0">
                <a:latin typeface="Times New Roman" panose="02020603050405020304" pitchFamily="18" charset="0"/>
                <a:cs typeface="Times New Roman" panose="02020603050405020304" pitchFamily="18" charset="0"/>
              </a:rPr>
              <a:t> denotes the Laplacian operator and D the diffusion coefficient. Note that when D → 0, we recover the BCCE.</a:t>
            </a:r>
          </a:p>
        </p:txBody>
      </p:sp>
    </p:spTree>
    <p:extLst>
      <p:ext uri="{BB962C8B-B14F-4D97-AF65-F5344CB8AC3E}">
        <p14:creationId xmlns:p14="http://schemas.microsoft.com/office/powerpoint/2010/main" val="3779809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8" y="332785"/>
            <a:ext cx="7544981" cy="523220"/>
          </a:xfrm>
          <a:prstGeom prst="rect">
            <a:avLst/>
          </a:prstGeom>
          <a:noFill/>
        </p:spPr>
        <p:txBody>
          <a:bodyPr wrap="square">
            <a:spAutoFit/>
          </a:bodyPr>
          <a:lstStyle/>
          <a:p>
            <a:pPr algn="ctr"/>
            <a:r>
              <a:rPr lang="en" altLang="zh-CN" sz="2800" b="1" dirty="0">
                <a:latin typeface="Times New Roman" panose="02020603050405020304" pitchFamily="18" charset="0"/>
                <a:ea typeface="Kaiti SC" panose="02010600040101010101" pitchFamily="2" charset="-122"/>
                <a:cs typeface="Times New Roman" panose="02020603050405020304" pitchFamily="18" charset="0"/>
              </a:rPr>
              <a:t>Prediction Model</a:t>
            </a:r>
          </a:p>
        </p:txBody>
      </p:sp>
      <p:pic>
        <p:nvPicPr>
          <p:cNvPr id="5" name="图片 4">
            <a:extLst>
              <a:ext uri="{FF2B5EF4-FFF2-40B4-BE49-F238E27FC236}">
                <a16:creationId xmlns:a16="http://schemas.microsoft.com/office/drawing/2014/main" id="{F438FB37-6B59-608F-E195-A6D44942A0FA}"/>
              </a:ext>
            </a:extLst>
          </p:cNvPr>
          <p:cNvPicPr>
            <a:picLocks noChangeAspect="1"/>
          </p:cNvPicPr>
          <p:nvPr/>
        </p:nvPicPr>
        <p:blipFill>
          <a:blip r:embed="rId3"/>
          <a:stretch>
            <a:fillRect/>
          </a:stretch>
        </p:blipFill>
        <p:spPr>
          <a:xfrm>
            <a:off x="2423745" y="1268850"/>
            <a:ext cx="6907765" cy="3541323"/>
          </a:xfrm>
          <a:prstGeom prst="rect">
            <a:avLst/>
          </a:prstGeom>
        </p:spPr>
      </p:pic>
      <p:pic>
        <p:nvPicPr>
          <p:cNvPr id="7" name="图片 6">
            <a:extLst>
              <a:ext uri="{FF2B5EF4-FFF2-40B4-BE49-F238E27FC236}">
                <a16:creationId xmlns:a16="http://schemas.microsoft.com/office/drawing/2014/main" id="{89AA65DD-21AC-8DDA-6A99-56F4B81D337A}"/>
              </a:ext>
            </a:extLst>
          </p:cNvPr>
          <p:cNvPicPr>
            <a:picLocks noChangeAspect="1"/>
          </p:cNvPicPr>
          <p:nvPr/>
        </p:nvPicPr>
        <p:blipFill>
          <a:blip r:embed="rId4"/>
          <a:stretch>
            <a:fillRect/>
          </a:stretch>
        </p:blipFill>
        <p:spPr>
          <a:xfrm>
            <a:off x="767630" y="5054074"/>
            <a:ext cx="10368720" cy="1452152"/>
          </a:xfrm>
          <a:prstGeom prst="rect">
            <a:avLst/>
          </a:prstGeom>
        </p:spPr>
      </p:pic>
    </p:spTree>
    <p:extLst>
      <p:ext uri="{BB962C8B-B14F-4D97-AF65-F5344CB8AC3E}">
        <p14:creationId xmlns:p14="http://schemas.microsoft.com/office/powerpoint/2010/main" val="1928449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8" y="332785"/>
            <a:ext cx="7544981"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Warping Schema</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753B7FC9-501B-0AA0-A319-5421163D0F4E}"/>
              </a:ext>
            </a:extLst>
          </p:cNvPr>
          <p:cNvPicPr>
            <a:picLocks noChangeAspect="1"/>
          </p:cNvPicPr>
          <p:nvPr/>
        </p:nvPicPr>
        <p:blipFill>
          <a:blip r:embed="rId3"/>
          <a:stretch>
            <a:fillRect/>
          </a:stretch>
        </p:blipFill>
        <p:spPr>
          <a:xfrm>
            <a:off x="1132295" y="1609357"/>
            <a:ext cx="4148605" cy="2239205"/>
          </a:xfrm>
          <a:prstGeom prst="rect">
            <a:avLst/>
          </a:prstGeom>
        </p:spPr>
      </p:pic>
      <p:pic>
        <p:nvPicPr>
          <p:cNvPr id="11" name="图片 10">
            <a:extLst>
              <a:ext uri="{FF2B5EF4-FFF2-40B4-BE49-F238E27FC236}">
                <a16:creationId xmlns:a16="http://schemas.microsoft.com/office/drawing/2014/main" id="{7C15A850-773A-0744-3A87-A4F734775B68}"/>
              </a:ext>
            </a:extLst>
          </p:cNvPr>
          <p:cNvPicPr>
            <a:picLocks noChangeAspect="1"/>
          </p:cNvPicPr>
          <p:nvPr/>
        </p:nvPicPr>
        <p:blipFill>
          <a:blip r:embed="rId4"/>
          <a:stretch>
            <a:fillRect/>
          </a:stretch>
        </p:blipFill>
        <p:spPr>
          <a:xfrm>
            <a:off x="6306048" y="1762716"/>
            <a:ext cx="4343400" cy="942975"/>
          </a:xfrm>
          <a:prstGeom prst="rect">
            <a:avLst/>
          </a:prstGeom>
        </p:spPr>
      </p:pic>
      <p:pic>
        <p:nvPicPr>
          <p:cNvPr id="8" name="图片 7">
            <a:extLst>
              <a:ext uri="{FF2B5EF4-FFF2-40B4-BE49-F238E27FC236}">
                <a16:creationId xmlns:a16="http://schemas.microsoft.com/office/drawing/2014/main" id="{ACBDA0A5-D100-1971-2079-2D3DBCC782B4}"/>
              </a:ext>
            </a:extLst>
          </p:cNvPr>
          <p:cNvPicPr>
            <a:picLocks noChangeAspect="1"/>
          </p:cNvPicPr>
          <p:nvPr/>
        </p:nvPicPr>
        <p:blipFill>
          <a:blip r:embed="rId5"/>
          <a:stretch>
            <a:fillRect/>
          </a:stretch>
        </p:blipFill>
        <p:spPr>
          <a:xfrm>
            <a:off x="6266352" y="2835949"/>
            <a:ext cx="4667250" cy="457200"/>
          </a:xfrm>
          <a:prstGeom prst="rect">
            <a:avLst/>
          </a:prstGeom>
        </p:spPr>
      </p:pic>
      <p:pic>
        <p:nvPicPr>
          <p:cNvPr id="12" name="图片 11">
            <a:extLst>
              <a:ext uri="{FF2B5EF4-FFF2-40B4-BE49-F238E27FC236}">
                <a16:creationId xmlns:a16="http://schemas.microsoft.com/office/drawing/2014/main" id="{011D901D-6C2F-32E0-448E-2B2588F718E5}"/>
              </a:ext>
            </a:extLst>
          </p:cNvPr>
          <p:cNvPicPr>
            <a:picLocks noChangeAspect="1"/>
          </p:cNvPicPr>
          <p:nvPr/>
        </p:nvPicPr>
        <p:blipFill>
          <a:blip r:embed="rId6"/>
          <a:stretch>
            <a:fillRect/>
          </a:stretch>
        </p:blipFill>
        <p:spPr>
          <a:xfrm>
            <a:off x="937761" y="4006513"/>
            <a:ext cx="10316478" cy="2256729"/>
          </a:xfrm>
          <a:prstGeom prst="rect">
            <a:avLst/>
          </a:prstGeom>
        </p:spPr>
      </p:pic>
    </p:spTree>
    <p:extLst>
      <p:ext uri="{BB962C8B-B14F-4D97-AF65-F5344CB8AC3E}">
        <p14:creationId xmlns:p14="http://schemas.microsoft.com/office/powerpoint/2010/main" val="2441510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8" y="476814"/>
            <a:ext cx="7544981"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Deep </a:t>
            </a:r>
            <a:r>
              <a:rPr lang="en-US" altLang="zh-CN" sz="2800" b="1" dirty="0" err="1">
                <a:latin typeface="Times New Roman" panose="02020603050405020304" pitchFamily="18" charset="0"/>
                <a:ea typeface="Kaiti SC" panose="02010600040101010101" pitchFamily="2" charset="-122"/>
                <a:cs typeface="Times New Roman" panose="02020603050405020304" pitchFamily="18" charset="0"/>
              </a:rPr>
              <a:t>Lagrangian</a:t>
            </a: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 networks (</a:t>
            </a:r>
            <a:r>
              <a:rPr lang="en-US" altLang="zh-CN" sz="2800" b="1" dirty="0" err="1">
                <a:latin typeface="Times New Roman" panose="02020603050405020304" pitchFamily="18" charset="0"/>
                <a:ea typeface="Kaiti SC" panose="02010600040101010101" pitchFamily="2" charset="-122"/>
                <a:cs typeface="Times New Roman" panose="02020603050405020304" pitchFamily="18" charset="0"/>
              </a:rPr>
              <a:t>DeLaN</a:t>
            </a: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7C7520AB-3293-8659-3BDC-98E82937A4D8}"/>
              </a:ext>
            </a:extLst>
          </p:cNvPr>
          <p:cNvSpPr txBox="1"/>
          <p:nvPr/>
        </p:nvSpPr>
        <p:spPr>
          <a:xfrm>
            <a:off x="2244329" y="6227297"/>
            <a:ext cx="7703338" cy="307777"/>
          </a:xfrm>
          <a:prstGeom prst="rect">
            <a:avLst/>
          </a:prstGeom>
          <a:noFill/>
        </p:spPr>
        <p:txBody>
          <a:bodyPr wrap="square">
            <a:spAutoFit/>
          </a:bodyPr>
          <a:lstStyle/>
          <a:p>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Lutter et al, “Deep lagrangian networks: Us- ing physics as model prior for deep learning,”, ICLR 2019</a:t>
            </a:r>
            <a:endParaRPr lang="zh-CN" altLang="en-US" sz="1400"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E9A92C74-6ADD-6902-CB7D-388B8270F914}"/>
              </a:ext>
            </a:extLst>
          </p:cNvPr>
          <p:cNvPicPr>
            <a:picLocks noChangeAspect="1"/>
          </p:cNvPicPr>
          <p:nvPr/>
        </p:nvPicPr>
        <p:blipFill>
          <a:blip r:embed="rId3"/>
          <a:stretch>
            <a:fillRect/>
          </a:stretch>
        </p:blipFill>
        <p:spPr>
          <a:xfrm>
            <a:off x="1487680" y="1361680"/>
            <a:ext cx="9019062" cy="3939450"/>
          </a:xfrm>
          <a:prstGeom prst="rect">
            <a:avLst/>
          </a:prstGeom>
        </p:spPr>
      </p:pic>
      <p:sp>
        <p:nvSpPr>
          <p:cNvPr id="16" name="文本框 15">
            <a:extLst>
              <a:ext uri="{FF2B5EF4-FFF2-40B4-BE49-F238E27FC236}">
                <a16:creationId xmlns:a16="http://schemas.microsoft.com/office/drawing/2014/main" id="{D64FBFC9-0324-8109-483E-05509824761D}"/>
              </a:ext>
            </a:extLst>
          </p:cNvPr>
          <p:cNvSpPr txBox="1"/>
          <p:nvPr/>
        </p:nvSpPr>
        <p:spPr>
          <a:xfrm>
            <a:off x="947640" y="5653255"/>
            <a:ext cx="10296715"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Encode the differential equation governing the physical phenomena in the network topology</a:t>
            </a:r>
            <a:endParaRPr lang="zh-CN" altLang="en-US" sz="2000" dirty="0"/>
          </a:p>
        </p:txBody>
      </p:sp>
    </p:spTree>
    <p:extLst>
      <p:ext uri="{BB962C8B-B14F-4D97-AF65-F5344CB8AC3E}">
        <p14:creationId xmlns:p14="http://schemas.microsoft.com/office/powerpoint/2010/main" val="1503407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8" y="476814"/>
            <a:ext cx="7544981" cy="523220"/>
          </a:xfrm>
          <a:prstGeom prst="rect">
            <a:avLst/>
          </a:prstGeom>
          <a:noFill/>
        </p:spPr>
        <p:txBody>
          <a:bodyPr wrap="square">
            <a:spAutoFit/>
          </a:bodyPr>
          <a:lstStyle/>
          <a:p>
            <a:pPr algn="ctr"/>
            <a:r>
              <a:rPr lang="en-US" altLang="zh-CN" sz="2800" b="1" dirty="0" err="1">
                <a:latin typeface="Times New Roman" panose="02020603050405020304" pitchFamily="18" charset="0"/>
                <a:ea typeface="Kaiti SC" panose="02010600040101010101" pitchFamily="2" charset="-122"/>
                <a:cs typeface="Times New Roman" panose="02020603050405020304" pitchFamily="18" charset="0"/>
              </a:rPr>
              <a:t>Lagrangian</a:t>
            </a: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 Mechanics</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542D4BF0-3315-71CA-49E6-694BA7EC9985}"/>
              </a:ext>
            </a:extLst>
          </p:cNvPr>
          <p:cNvPicPr>
            <a:picLocks noChangeAspect="1"/>
          </p:cNvPicPr>
          <p:nvPr/>
        </p:nvPicPr>
        <p:blipFill>
          <a:blip r:embed="rId3"/>
          <a:stretch>
            <a:fillRect/>
          </a:stretch>
        </p:blipFill>
        <p:spPr>
          <a:xfrm>
            <a:off x="504398" y="1484865"/>
            <a:ext cx="11183199" cy="4341943"/>
          </a:xfrm>
          <a:prstGeom prst="rect">
            <a:avLst/>
          </a:prstGeom>
        </p:spPr>
      </p:pic>
    </p:spTree>
    <p:extLst>
      <p:ext uri="{BB962C8B-B14F-4D97-AF65-F5344CB8AC3E}">
        <p14:creationId xmlns:p14="http://schemas.microsoft.com/office/powerpoint/2010/main" val="3954890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9" y="366873"/>
            <a:ext cx="7544981" cy="523220"/>
          </a:xfrm>
          <a:prstGeom prst="rect">
            <a:avLst/>
          </a:prstGeom>
          <a:noFill/>
        </p:spPr>
        <p:txBody>
          <a:bodyPr wrap="square">
            <a:spAutoFit/>
          </a:bodyPr>
          <a:lstStyle/>
          <a:p>
            <a:pPr algn="ctr"/>
            <a:r>
              <a:rPr lang="en-US" altLang="zh-CN" sz="2800" b="1" dirty="0" err="1">
                <a:latin typeface="Times New Roman" panose="02020603050405020304" pitchFamily="18" charset="0"/>
                <a:ea typeface="Kaiti SC" panose="02010600040101010101" pitchFamily="2" charset="-122"/>
                <a:cs typeface="Times New Roman" panose="02020603050405020304" pitchFamily="18" charset="0"/>
              </a:rPr>
              <a:t>DeLaN</a:t>
            </a: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 Architecture </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DD2A78CD-A117-BAB1-A5DE-A1F1D3CFCD52}"/>
              </a:ext>
            </a:extLst>
          </p:cNvPr>
          <p:cNvPicPr>
            <a:picLocks noChangeAspect="1"/>
          </p:cNvPicPr>
          <p:nvPr/>
        </p:nvPicPr>
        <p:blipFill>
          <a:blip r:embed="rId3"/>
          <a:stretch>
            <a:fillRect/>
          </a:stretch>
        </p:blipFill>
        <p:spPr>
          <a:xfrm>
            <a:off x="1515405" y="4123044"/>
            <a:ext cx="9677901" cy="2474176"/>
          </a:xfrm>
          <a:prstGeom prst="rect">
            <a:avLst/>
          </a:prstGeom>
        </p:spPr>
      </p:pic>
      <p:pic>
        <p:nvPicPr>
          <p:cNvPr id="7" name="图片 6">
            <a:extLst>
              <a:ext uri="{FF2B5EF4-FFF2-40B4-BE49-F238E27FC236}">
                <a16:creationId xmlns:a16="http://schemas.microsoft.com/office/drawing/2014/main" id="{E83FF06A-6B54-9876-4D04-4581C7719295}"/>
              </a:ext>
            </a:extLst>
          </p:cNvPr>
          <p:cNvPicPr>
            <a:picLocks noChangeAspect="1"/>
          </p:cNvPicPr>
          <p:nvPr/>
        </p:nvPicPr>
        <p:blipFill>
          <a:blip r:embed="rId4"/>
          <a:stretch>
            <a:fillRect/>
          </a:stretch>
        </p:blipFill>
        <p:spPr>
          <a:xfrm>
            <a:off x="2660652" y="1133517"/>
            <a:ext cx="7387405" cy="2746103"/>
          </a:xfrm>
          <a:prstGeom prst="rect">
            <a:avLst/>
          </a:prstGeom>
        </p:spPr>
      </p:pic>
    </p:spTree>
    <p:extLst>
      <p:ext uri="{BB962C8B-B14F-4D97-AF65-F5344CB8AC3E}">
        <p14:creationId xmlns:p14="http://schemas.microsoft.com/office/powerpoint/2010/main" val="2647420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122159" y="337157"/>
            <a:ext cx="7544981"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Model Learning</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92436706-94E1-7326-105A-1BD2D50A9154}"/>
              </a:ext>
            </a:extLst>
          </p:cNvPr>
          <p:cNvPicPr>
            <a:picLocks noChangeAspect="1"/>
          </p:cNvPicPr>
          <p:nvPr/>
        </p:nvPicPr>
        <p:blipFill>
          <a:blip r:embed="rId3"/>
          <a:stretch>
            <a:fillRect/>
          </a:stretch>
        </p:blipFill>
        <p:spPr>
          <a:xfrm>
            <a:off x="1559685" y="1052835"/>
            <a:ext cx="8931472" cy="2088145"/>
          </a:xfrm>
          <a:prstGeom prst="rect">
            <a:avLst/>
          </a:prstGeom>
        </p:spPr>
      </p:pic>
      <p:pic>
        <p:nvPicPr>
          <p:cNvPr id="6" name="图片 5">
            <a:extLst>
              <a:ext uri="{FF2B5EF4-FFF2-40B4-BE49-F238E27FC236}">
                <a16:creationId xmlns:a16="http://schemas.microsoft.com/office/drawing/2014/main" id="{4A825D07-C5AD-7CD3-043B-5785F4847D0A}"/>
              </a:ext>
            </a:extLst>
          </p:cNvPr>
          <p:cNvPicPr>
            <a:picLocks noChangeAspect="1"/>
          </p:cNvPicPr>
          <p:nvPr/>
        </p:nvPicPr>
        <p:blipFill>
          <a:blip r:embed="rId4"/>
          <a:stretch>
            <a:fillRect/>
          </a:stretch>
        </p:blipFill>
        <p:spPr>
          <a:xfrm>
            <a:off x="2331718" y="3429000"/>
            <a:ext cx="7387405" cy="2746103"/>
          </a:xfrm>
          <a:prstGeom prst="rect">
            <a:avLst/>
          </a:prstGeom>
        </p:spPr>
      </p:pic>
    </p:spTree>
    <p:extLst>
      <p:ext uri="{BB962C8B-B14F-4D97-AF65-F5344CB8AC3E}">
        <p14:creationId xmlns:p14="http://schemas.microsoft.com/office/powerpoint/2010/main" val="4053854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B549BB9-F598-F2CA-D2CC-BE62DC7BF88F}"/>
              </a:ext>
            </a:extLst>
          </p:cNvPr>
          <p:cNvSpPr>
            <a:spLocks noGrp="1"/>
          </p:cNvSpPr>
          <p:nvPr/>
        </p:nvSpPr>
        <p:spPr>
          <a:xfrm>
            <a:off x="2874200" y="5344736"/>
            <a:ext cx="6507975" cy="648045"/>
          </a:xfrm>
          <a:prstGeom prst="rect">
            <a:avLst/>
          </a:prstGeom>
          <a:noFill/>
          <a:ln w="9525">
            <a:noFill/>
          </a:ln>
        </p:spPr>
        <p:txBody>
          <a:bodyPr anchor="ctr" anchorCtr="0"/>
          <a:lstStyle/>
          <a:p>
            <a:pPr algn="ctr"/>
            <a:r>
              <a:rPr lang="en-US" altLang="zh-CN" sz="2400" b="1" dirty="0">
                <a:solidFill>
                  <a:schemeClr val="tx2"/>
                </a:solidFill>
                <a:latin typeface="Times New Roman" panose="02020603050405020304" charset="0"/>
              </a:rPr>
              <a:t>Key Elements in Learning</a:t>
            </a:r>
          </a:p>
        </p:txBody>
      </p:sp>
      <p:sp>
        <p:nvSpPr>
          <p:cNvPr id="7" name="文本框 6">
            <a:extLst>
              <a:ext uri="{FF2B5EF4-FFF2-40B4-BE49-F238E27FC236}">
                <a16:creationId xmlns:a16="http://schemas.microsoft.com/office/drawing/2014/main" id="{90F6CA2A-653C-ED0F-1F2D-3E5409947B48}"/>
              </a:ext>
            </a:extLst>
          </p:cNvPr>
          <p:cNvSpPr txBox="1"/>
          <p:nvPr/>
        </p:nvSpPr>
        <p:spPr>
          <a:xfrm>
            <a:off x="1775700" y="4408835"/>
            <a:ext cx="2108040" cy="49866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Hypothesis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Set</a:t>
            </a:r>
          </a:p>
        </p:txBody>
      </p:sp>
      <p:sp>
        <p:nvSpPr>
          <p:cNvPr id="5" name="文本框 4">
            <a:extLst>
              <a:ext uri="{FF2B5EF4-FFF2-40B4-BE49-F238E27FC236}">
                <a16:creationId xmlns:a16="http://schemas.microsoft.com/office/drawing/2014/main" id="{D2FC1D41-0F1D-A8D3-5E60-62A94B779470}"/>
              </a:ext>
            </a:extLst>
          </p:cNvPr>
          <p:cNvSpPr txBox="1"/>
          <p:nvPr/>
        </p:nvSpPr>
        <p:spPr>
          <a:xfrm>
            <a:off x="4079860" y="4408835"/>
            <a:ext cx="3312230" cy="49866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Objectiveness</a:t>
            </a:r>
          </a:p>
        </p:txBody>
      </p:sp>
      <p:sp>
        <p:nvSpPr>
          <p:cNvPr id="6" name="文本框 5">
            <a:extLst>
              <a:ext uri="{FF2B5EF4-FFF2-40B4-BE49-F238E27FC236}">
                <a16:creationId xmlns:a16="http://schemas.microsoft.com/office/drawing/2014/main" id="{113CA5FB-366D-8C4A-5820-8EE212750A25}"/>
              </a:ext>
            </a:extLst>
          </p:cNvPr>
          <p:cNvSpPr txBox="1"/>
          <p:nvPr/>
        </p:nvSpPr>
        <p:spPr>
          <a:xfrm>
            <a:off x="6204008" y="4408835"/>
            <a:ext cx="3312230" cy="49866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Optimization</a:t>
            </a:r>
          </a:p>
        </p:txBody>
      </p:sp>
      <p:sp>
        <p:nvSpPr>
          <p:cNvPr id="8" name="文本框 7">
            <a:extLst>
              <a:ext uri="{FF2B5EF4-FFF2-40B4-BE49-F238E27FC236}">
                <a16:creationId xmlns:a16="http://schemas.microsoft.com/office/drawing/2014/main" id="{7057A0C9-F438-BC25-E794-1BD433E01E1D}"/>
              </a:ext>
            </a:extLst>
          </p:cNvPr>
          <p:cNvSpPr txBox="1"/>
          <p:nvPr/>
        </p:nvSpPr>
        <p:spPr>
          <a:xfrm>
            <a:off x="8328155" y="4408835"/>
            <a:ext cx="2108040" cy="49866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Training Data</a:t>
            </a:r>
          </a:p>
        </p:txBody>
      </p:sp>
      <p:sp>
        <p:nvSpPr>
          <p:cNvPr id="9" name="标题 1">
            <a:extLst>
              <a:ext uri="{FF2B5EF4-FFF2-40B4-BE49-F238E27FC236}">
                <a16:creationId xmlns:a16="http://schemas.microsoft.com/office/drawing/2014/main" id="{F7510517-5867-8044-E96E-728EC7A8F7C9}"/>
              </a:ext>
            </a:extLst>
          </p:cNvPr>
          <p:cNvSpPr>
            <a:spLocks noGrp="1"/>
          </p:cNvSpPr>
          <p:nvPr/>
        </p:nvSpPr>
        <p:spPr>
          <a:xfrm>
            <a:off x="2495751" y="638448"/>
            <a:ext cx="6507975" cy="995838"/>
          </a:xfrm>
          <a:prstGeom prst="rect">
            <a:avLst/>
          </a:prstGeom>
          <a:noFill/>
          <a:ln w="9525">
            <a:noFill/>
          </a:ln>
        </p:spPr>
        <p:txBody>
          <a:bodyPr anchor="ctr" anchorCtr="0"/>
          <a:lstStyle/>
          <a:p>
            <a:pPr algn="ctr"/>
            <a:r>
              <a:rPr lang="en-US" altLang="zh-CN" sz="2800" b="1" dirty="0">
                <a:solidFill>
                  <a:schemeClr val="tx2"/>
                </a:solidFill>
                <a:latin typeface="Times New Roman" panose="02020603050405020304" charset="0"/>
              </a:rPr>
              <a:t>How to Think?</a:t>
            </a:r>
          </a:p>
        </p:txBody>
      </p:sp>
      <p:pic>
        <p:nvPicPr>
          <p:cNvPr id="10" name="图片 9">
            <a:extLst>
              <a:ext uri="{FF2B5EF4-FFF2-40B4-BE49-F238E27FC236}">
                <a16:creationId xmlns:a16="http://schemas.microsoft.com/office/drawing/2014/main" id="{2B3F559E-85FF-9A42-D5AD-7582E4775782}"/>
              </a:ext>
            </a:extLst>
          </p:cNvPr>
          <p:cNvPicPr>
            <a:picLocks noChangeAspect="1"/>
          </p:cNvPicPr>
          <p:nvPr/>
        </p:nvPicPr>
        <p:blipFill>
          <a:blip r:embed="rId2"/>
          <a:stretch>
            <a:fillRect/>
          </a:stretch>
        </p:blipFill>
        <p:spPr>
          <a:xfrm>
            <a:off x="2094465" y="1976924"/>
            <a:ext cx="8003070" cy="1416472"/>
          </a:xfrm>
          <a:prstGeom prst="rect">
            <a:avLst/>
          </a:prstGeom>
        </p:spPr>
      </p:pic>
      <p:cxnSp>
        <p:nvCxnSpPr>
          <p:cNvPr id="12" name="直接箭头连接符 11">
            <a:extLst>
              <a:ext uri="{FF2B5EF4-FFF2-40B4-BE49-F238E27FC236}">
                <a16:creationId xmlns:a16="http://schemas.microsoft.com/office/drawing/2014/main" id="{86D40A07-2414-2776-32D9-E9F1FD364E50}"/>
              </a:ext>
            </a:extLst>
          </p:cNvPr>
          <p:cNvCxnSpPr>
            <a:stCxn id="10" idx="2"/>
          </p:cNvCxnSpPr>
          <p:nvPr/>
        </p:nvCxnSpPr>
        <p:spPr>
          <a:xfrm flipH="1">
            <a:off x="3085552" y="3393396"/>
            <a:ext cx="3010448" cy="10154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4D17AEDC-42DC-B3A1-FCD1-E949ABE55BC0}"/>
              </a:ext>
            </a:extLst>
          </p:cNvPr>
          <p:cNvCxnSpPr>
            <a:stCxn id="10" idx="2"/>
          </p:cNvCxnSpPr>
          <p:nvPr/>
        </p:nvCxnSpPr>
        <p:spPr>
          <a:xfrm flipH="1">
            <a:off x="5447956" y="3393396"/>
            <a:ext cx="648045" cy="10154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6B152C1D-56D8-4CDE-1454-291DCF3F24ED}"/>
              </a:ext>
            </a:extLst>
          </p:cNvPr>
          <p:cNvCxnSpPr>
            <a:stCxn id="10" idx="2"/>
          </p:cNvCxnSpPr>
          <p:nvPr/>
        </p:nvCxnSpPr>
        <p:spPr>
          <a:xfrm>
            <a:off x="6096000" y="3393397"/>
            <a:ext cx="1008070" cy="9716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11309D3D-905C-B98B-74E9-ECB2FC763F34}"/>
              </a:ext>
            </a:extLst>
          </p:cNvPr>
          <p:cNvCxnSpPr>
            <a:stCxn id="10" idx="2"/>
            <a:endCxn id="8" idx="0"/>
          </p:cNvCxnSpPr>
          <p:nvPr/>
        </p:nvCxnSpPr>
        <p:spPr>
          <a:xfrm>
            <a:off x="6096000" y="3393396"/>
            <a:ext cx="3286175" cy="101543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33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122159" y="337157"/>
            <a:ext cx="7544981"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Achieving Real-Time Control</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F43AA4A4-DB91-430A-4275-A7F7CAF0831A}"/>
              </a:ext>
            </a:extLst>
          </p:cNvPr>
          <p:cNvPicPr>
            <a:picLocks noChangeAspect="1"/>
          </p:cNvPicPr>
          <p:nvPr/>
        </p:nvPicPr>
        <p:blipFill>
          <a:blip r:embed="rId3"/>
          <a:stretch>
            <a:fillRect/>
          </a:stretch>
        </p:blipFill>
        <p:spPr>
          <a:xfrm>
            <a:off x="767630" y="1339128"/>
            <a:ext cx="10858500" cy="1323975"/>
          </a:xfrm>
          <a:prstGeom prst="rect">
            <a:avLst/>
          </a:prstGeom>
        </p:spPr>
      </p:pic>
      <p:pic>
        <p:nvPicPr>
          <p:cNvPr id="8" name="图片 7">
            <a:extLst>
              <a:ext uri="{FF2B5EF4-FFF2-40B4-BE49-F238E27FC236}">
                <a16:creationId xmlns:a16="http://schemas.microsoft.com/office/drawing/2014/main" id="{8E643BED-DA79-1807-BCB9-2A2A0F39E8AC}"/>
              </a:ext>
            </a:extLst>
          </p:cNvPr>
          <p:cNvPicPr>
            <a:picLocks noChangeAspect="1"/>
          </p:cNvPicPr>
          <p:nvPr/>
        </p:nvPicPr>
        <p:blipFill>
          <a:blip r:embed="rId4"/>
          <a:stretch>
            <a:fillRect/>
          </a:stretch>
        </p:blipFill>
        <p:spPr>
          <a:xfrm>
            <a:off x="1291509" y="2996970"/>
            <a:ext cx="9206280" cy="3169115"/>
          </a:xfrm>
          <a:prstGeom prst="rect">
            <a:avLst/>
          </a:prstGeom>
        </p:spPr>
      </p:pic>
    </p:spTree>
    <p:extLst>
      <p:ext uri="{BB962C8B-B14F-4D97-AF65-F5344CB8AC3E}">
        <p14:creationId xmlns:p14="http://schemas.microsoft.com/office/powerpoint/2010/main" val="1649622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323508" y="476814"/>
            <a:ext cx="7544981" cy="523220"/>
          </a:xfrm>
          <a:prstGeom prst="rect">
            <a:avLst/>
          </a:prstGeom>
          <a:noFill/>
        </p:spPr>
        <p:txBody>
          <a:bodyPr wrap="square">
            <a:spAutoFit/>
          </a:bodyPr>
          <a:lstStyle/>
          <a:p>
            <a:pPr algn="ct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Differentiable Physics Engine (DPE)</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2" name="文本框 1">
            <a:extLst>
              <a:ext uri="{FF2B5EF4-FFF2-40B4-BE49-F238E27FC236}">
                <a16:creationId xmlns:a16="http://schemas.microsoft.com/office/drawing/2014/main" id="{0199BE91-D822-D951-E891-E65B93BED366}"/>
              </a:ext>
            </a:extLst>
          </p:cNvPr>
          <p:cNvSpPr txBox="1"/>
          <p:nvPr/>
        </p:nvSpPr>
        <p:spPr>
          <a:xfrm>
            <a:off x="1703695" y="5877170"/>
            <a:ext cx="8568595" cy="307777"/>
          </a:xfrm>
          <a:prstGeom prst="rect">
            <a:avLst/>
          </a:prstGeom>
          <a:noFill/>
        </p:spPr>
        <p:txBody>
          <a:bodyPr wrap="square">
            <a:spAutoFit/>
          </a:bodyPr>
          <a:lstStyle/>
          <a:p>
            <a:pPr algn="ctr"/>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de Avila Belbute-Peres F et al. End-to-end differentiable physics for learning and control, NIPS 2018.</a:t>
            </a:r>
            <a:endParaRPr lang="zh-CN" altLang="en-US" sz="1400" dirty="0">
              <a:latin typeface="Times New Roman" panose="02020603050405020304" pitchFamily="18" charset="0"/>
              <a:ea typeface="Kaiti SC"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A39AE34A-46AE-D0E7-6E88-4D54E644EC60}"/>
              </a:ext>
            </a:extLst>
          </p:cNvPr>
          <p:cNvSpPr txBox="1"/>
          <p:nvPr/>
        </p:nvSpPr>
        <p:spPr>
          <a:xfrm>
            <a:off x="1127655" y="1412860"/>
            <a:ext cx="9936690" cy="1323439"/>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b="1" dirty="0"/>
              <a:t>Simulates rigid body dynamics via a linear complementarity problem (LCP)</a:t>
            </a:r>
            <a:r>
              <a:rPr lang="en-US" altLang="zh-CN" sz="2000" dirty="0"/>
              <a:t>: Rigid body dynamics are commonly formulated as a linear complementarity problem, with the different constraints on the movement of bodies (such as joints, interpenetrations, friction, etc.) represented as equality and inequality constraints.</a:t>
            </a:r>
            <a:endParaRPr lang="zh-CN" altLang="en-US" sz="2000" dirty="0"/>
          </a:p>
        </p:txBody>
      </p:sp>
      <p:pic>
        <p:nvPicPr>
          <p:cNvPr id="9" name="图片 8">
            <a:extLst>
              <a:ext uri="{FF2B5EF4-FFF2-40B4-BE49-F238E27FC236}">
                <a16:creationId xmlns:a16="http://schemas.microsoft.com/office/drawing/2014/main" id="{9E3B68D3-0D58-766B-2394-A6A306AF9D88}"/>
              </a:ext>
            </a:extLst>
          </p:cNvPr>
          <p:cNvPicPr>
            <a:picLocks noChangeAspect="1"/>
          </p:cNvPicPr>
          <p:nvPr/>
        </p:nvPicPr>
        <p:blipFill>
          <a:blip r:embed="rId3"/>
          <a:stretch>
            <a:fillRect/>
          </a:stretch>
        </p:blipFill>
        <p:spPr>
          <a:xfrm>
            <a:off x="335600" y="3429537"/>
            <a:ext cx="5184360" cy="1422809"/>
          </a:xfrm>
          <a:prstGeom prst="rect">
            <a:avLst/>
          </a:prstGeom>
        </p:spPr>
      </p:pic>
      <p:pic>
        <p:nvPicPr>
          <p:cNvPr id="13" name="图片 12">
            <a:extLst>
              <a:ext uri="{FF2B5EF4-FFF2-40B4-BE49-F238E27FC236}">
                <a16:creationId xmlns:a16="http://schemas.microsoft.com/office/drawing/2014/main" id="{16000D0C-2094-9746-4C30-1F97D4B15218}"/>
              </a:ext>
            </a:extLst>
          </p:cNvPr>
          <p:cNvPicPr>
            <a:picLocks noChangeAspect="1"/>
          </p:cNvPicPr>
          <p:nvPr/>
        </p:nvPicPr>
        <p:blipFill>
          <a:blip r:embed="rId4"/>
          <a:stretch>
            <a:fillRect/>
          </a:stretch>
        </p:blipFill>
        <p:spPr>
          <a:xfrm>
            <a:off x="6080744" y="3226791"/>
            <a:ext cx="1998297" cy="1761857"/>
          </a:xfrm>
          <a:prstGeom prst="rect">
            <a:avLst/>
          </a:prstGeom>
        </p:spPr>
      </p:pic>
      <p:pic>
        <p:nvPicPr>
          <p:cNvPr id="15" name="图片 14">
            <a:extLst>
              <a:ext uri="{FF2B5EF4-FFF2-40B4-BE49-F238E27FC236}">
                <a16:creationId xmlns:a16="http://schemas.microsoft.com/office/drawing/2014/main" id="{F95AD6D9-EBD7-02E6-2BC7-0CBAF373E13A}"/>
              </a:ext>
            </a:extLst>
          </p:cNvPr>
          <p:cNvPicPr>
            <a:picLocks noChangeAspect="1"/>
          </p:cNvPicPr>
          <p:nvPr/>
        </p:nvPicPr>
        <p:blipFill>
          <a:blip r:embed="rId5"/>
          <a:stretch>
            <a:fillRect/>
          </a:stretch>
        </p:blipFill>
        <p:spPr>
          <a:xfrm>
            <a:off x="8544170" y="3226791"/>
            <a:ext cx="2843759" cy="1669660"/>
          </a:xfrm>
          <a:prstGeom prst="rect">
            <a:avLst/>
          </a:prstGeom>
        </p:spPr>
      </p:pic>
    </p:spTree>
    <p:extLst>
      <p:ext uri="{BB962C8B-B14F-4D97-AF65-F5344CB8AC3E}">
        <p14:creationId xmlns:p14="http://schemas.microsoft.com/office/powerpoint/2010/main" val="1079805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343670" y="476814"/>
            <a:ext cx="9360650" cy="523220"/>
          </a:xfrm>
          <a:prstGeom prst="rect">
            <a:avLst/>
          </a:prstGeom>
          <a:noFill/>
        </p:spPr>
        <p:txBody>
          <a:bodyPr wrap="square">
            <a:spAutoFit/>
          </a:bodyPr>
          <a:lstStyle/>
          <a:p>
            <a:pPr algn="ctr"/>
            <a:r>
              <a:rPr lang="en-US" altLang="zh-CN" sz="2800" b="1" dirty="0" err="1">
                <a:latin typeface="Times New Roman" panose="02020603050405020304" pitchFamily="18" charset="0"/>
                <a:ea typeface="Kaiti SC" panose="02010600040101010101" pitchFamily="2" charset="-122"/>
                <a:cs typeface="Times New Roman" panose="02020603050405020304" pitchFamily="18" charset="0"/>
              </a:rPr>
              <a:t>AutoEncoder</a:t>
            </a:r>
            <a:r>
              <a:rPr lang="en-US" altLang="zh-CN" sz="2800" b="1" dirty="0">
                <a:latin typeface="Times New Roman" panose="02020603050405020304" pitchFamily="18" charset="0"/>
                <a:ea typeface="Kaiti SC" panose="02010600040101010101" pitchFamily="2" charset="-122"/>
                <a:cs typeface="Times New Roman" panose="02020603050405020304" pitchFamily="18" charset="0"/>
              </a:rPr>
              <a:t> integrating DPE for visual physical prediction  </a:t>
            </a:r>
            <a:endParaRPr lang="en" altLang="zh-CN" sz="2800" b="1" dirty="0">
              <a:latin typeface="Times New Roman" panose="02020603050405020304" pitchFamily="18" charset="0"/>
              <a:ea typeface="Kaiti SC"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49746A5E-645A-9B8C-C3E3-8371C91BCE00}"/>
              </a:ext>
            </a:extLst>
          </p:cNvPr>
          <p:cNvPicPr>
            <a:picLocks noChangeAspect="1"/>
          </p:cNvPicPr>
          <p:nvPr/>
        </p:nvPicPr>
        <p:blipFill>
          <a:blip r:embed="rId3"/>
          <a:stretch>
            <a:fillRect/>
          </a:stretch>
        </p:blipFill>
        <p:spPr>
          <a:xfrm>
            <a:off x="461960" y="1628875"/>
            <a:ext cx="11268075" cy="4286250"/>
          </a:xfrm>
          <a:prstGeom prst="rect">
            <a:avLst/>
          </a:prstGeom>
        </p:spPr>
      </p:pic>
    </p:spTree>
    <p:extLst>
      <p:ext uri="{BB962C8B-B14F-4D97-AF65-F5344CB8AC3E}">
        <p14:creationId xmlns:p14="http://schemas.microsoft.com/office/powerpoint/2010/main" val="4095860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343670" y="2492935"/>
            <a:ext cx="9093660" cy="1143000"/>
          </a:xfrm>
          <a:prstGeom prst="rect">
            <a:avLst/>
          </a:prstGeom>
          <a:noFill/>
          <a:ln w="9525">
            <a:noFill/>
          </a:ln>
        </p:spPr>
        <p:txBody>
          <a:bodyPr anchor="ctr" anchorCtr="0"/>
          <a:lstStyle/>
          <a:p>
            <a:pPr algn="ctr"/>
            <a:r>
              <a:rPr lang="zh-CN" altLang="en-US" sz="4000" b="1" dirty="0">
                <a:latin typeface="Times New Roman" panose="02020603050405020304" charset="0"/>
              </a:rPr>
              <a:t>Simulation Results </a:t>
            </a:r>
            <a:r>
              <a:rPr lang="en-US" altLang="zh-CN" sz="4000" b="1" dirty="0">
                <a:latin typeface="Times New Roman" panose="02020603050405020304" charset="0"/>
              </a:rPr>
              <a:t>based Approaches</a:t>
            </a:r>
            <a:endParaRPr lang="en-US" altLang="zh-C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8145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631690" y="548800"/>
            <a:ext cx="8229600"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Simulation Results</a:t>
            </a:r>
            <a:endParaRPr lang="en-US" altLang="zh-CN" sz="40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091652" y="2276920"/>
            <a:ext cx="10008695" cy="1938992"/>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charset="0"/>
              </a:rPr>
              <a:t>Simulation results describe </a:t>
            </a:r>
            <a:r>
              <a:rPr lang="zh-CN" altLang="en-US" sz="2000" dirty="0">
                <a:solidFill>
                  <a:srgbClr val="FF0000"/>
                </a:solidFill>
                <a:latin typeface="Times New Roman" panose="02020603050405020304" charset="0"/>
              </a:rPr>
              <a:t>the numerical outcome of a computer simulation</a:t>
            </a:r>
            <a:r>
              <a:rPr lang="zh-CN" altLang="en-US" sz="2000" dirty="0">
                <a:latin typeface="Times New Roman" panose="02020603050405020304" charset="0"/>
              </a:rPr>
              <a:t>, which is an approximate imitation of the behavior of a real-world process.</a:t>
            </a:r>
            <a:endParaRPr lang="en-US" altLang="zh-CN" sz="2000" dirty="0">
              <a:latin typeface="Times New Roman" panose="02020603050405020304" charset="0"/>
            </a:endParaRPr>
          </a:p>
          <a:p>
            <a:pPr marL="342900" indent="-342900" algn="just">
              <a:buFont typeface="Wingdings" panose="05000000000000000000" pitchFamily="2" charset="2"/>
              <a:buChar char="l"/>
            </a:pPr>
            <a:r>
              <a:rPr lang="zh-CN" altLang="en-US" sz="2000" dirty="0">
                <a:latin typeface="Times New Roman" panose="02020603050405020304" charset="0"/>
              </a:rPr>
              <a:t>A simulation engine typically solves a mathematical model using numerical methods and produces results for situation-specific parameters. Its numerical outcome is the simulation result that we describe here as the final knowledge representation. </a:t>
            </a:r>
            <a:endParaRPr lang="en-US" altLang="zh-CN" sz="2000" dirty="0">
              <a:latin typeface="Times New Roman" panose="02020603050405020304" charset="0"/>
            </a:endParaRPr>
          </a:p>
          <a:p>
            <a:pPr marL="342900" indent="-342900" algn="just">
              <a:buFont typeface="Wingdings" panose="05000000000000000000" pitchFamily="2" charset="2"/>
              <a:buChar char="l"/>
            </a:pPr>
            <a:r>
              <a:rPr lang="zh-CN" altLang="en-US" sz="2000" dirty="0">
                <a:latin typeface="Times New Roman" panose="02020603050405020304" charset="0"/>
              </a:rPr>
              <a:t>Examples are the flow field of a simulated fluid or pictures of simulated traffic scenes.</a:t>
            </a: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8218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981200" y="476795"/>
            <a:ext cx="8229600" cy="1143000"/>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Approach 1: Improve the training data </a:t>
            </a:r>
            <a:endParaRPr lang="en-US" altLang="zh-CN" sz="2800" b="1" u="sng"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271665" y="1882434"/>
            <a:ext cx="9936690" cy="707886"/>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charset="0"/>
              </a:rPr>
              <a:t>The integration of simulation results into training data depends on how the simulated, i.e. synthetic, data is combined with the real-world measurements:</a:t>
            </a:r>
          </a:p>
        </p:txBody>
      </p:sp>
      <p:sp>
        <p:nvSpPr>
          <p:cNvPr id="5" name="文本框 4">
            <a:extLst>
              <a:ext uri="{FF2B5EF4-FFF2-40B4-BE49-F238E27FC236}">
                <a16:creationId xmlns:a16="http://schemas.microsoft.com/office/drawing/2014/main" id="{7FD5A1E6-256D-6D0B-E4E6-F27FFE140D88}"/>
              </a:ext>
            </a:extLst>
          </p:cNvPr>
          <p:cNvSpPr txBox="1"/>
          <p:nvPr/>
        </p:nvSpPr>
        <p:spPr>
          <a:xfrm>
            <a:off x="1559685" y="2852960"/>
            <a:ext cx="9072630" cy="1938992"/>
          </a:xfrm>
          <a:prstGeom prst="rect">
            <a:avLst/>
          </a:prstGeom>
          <a:noFill/>
        </p:spPr>
        <p:txBody>
          <a:bodyPr wrap="square">
            <a:spAutoFit/>
          </a:bodyPr>
          <a:lstStyle/>
          <a:p>
            <a:pPr marL="457200" indent="-457200" algn="just">
              <a:buAutoNum type="arabicParenR"/>
            </a:pPr>
            <a:r>
              <a:rPr lang="en-US" altLang="zh-CN" sz="2000" dirty="0">
                <a:latin typeface="Times New Roman" panose="02020603050405020304" charset="0"/>
              </a:rPr>
              <a:t>additional input features are simulated and, </a:t>
            </a:r>
            <a:r>
              <a:rPr lang="en-US" altLang="zh-CN" sz="2000" dirty="0">
                <a:solidFill>
                  <a:srgbClr val="FF0000"/>
                </a:solidFill>
                <a:latin typeface="Times New Roman" panose="02020603050405020304" charset="0"/>
              </a:rPr>
              <a:t>together with real data</a:t>
            </a:r>
            <a:r>
              <a:rPr lang="en-US" altLang="zh-CN" sz="2000" dirty="0">
                <a:latin typeface="Times New Roman" panose="02020603050405020304" charset="0"/>
              </a:rPr>
              <a:t>, form input features.</a:t>
            </a:r>
          </a:p>
          <a:p>
            <a:pPr marL="457200" indent="-457200" algn="just">
              <a:buAutoNum type="arabicParenR"/>
            </a:pPr>
            <a:r>
              <a:rPr lang="en-US" altLang="zh-CN" sz="2000" dirty="0">
                <a:latin typeface="Times New Roman" panose="02020603050405020304" charset="0"/>
              </a:rPr>
              <a:t>additional target variables are simulated and added to the real data </a:t>
            </a:r>
            <a:r>
              <a:rPr lang="en-US" altLang="zh-CN" sz="2000" dirty="0">
                <a:solidFill>
                  <a:srgbClr val="FF0000"/>
                </a:solidFill>
                <a:latin typeface="Times New Roman" panose="02020603050405020304" charset="0"/>
              </a:rPr>
              <a:t>as another feature</a:t>
            </a:r>
            <a:r>
              <a:rPr lang="en-US" altLang="zh-CN" sz="2000" dirty="0">
                <a:latin typeface="Times New Roman" panose="02020603050405020304" charset="0"/>
              </a:rPr>
              <a:t>. </a:t>
            </a:r>
          </a:p>
          <a:p>
            <a:pPr marL="457200" indent="-457200" algn="just">
              <a:buAutoNum type="arabicParenR"/>
            </a:pPr>
            <a:r>
              <a:rPr lang="en-US" altLang="zh-CN" sz="2000" dirty="0">
                <a:latin typeface="Times New Roman" panose="02020603050405020304" charset="0"/>
              </a:rPr>
              <a:t>additional target variables are simulated and used </a:t>
            </a:r>
            <a:r>
              <a:rPr lang="en-US" altLang="zh-CN" sz="2000" dirty="0">
                <a:solidFill>
                  <a:srgbClr val="FF0000"/>
                </a:solidFill>
                <a:latin typeface="Times New Roman" panose="02020603050405020304" charset="0"/>
              </a:rPr>
              <a:t>as synthetic labels</a:t>
            </a:r>
            <a:r>
              <a:rPr lang="en-US" altLang="zh-CN" sz="2000" dirty="0">
                <a:latin typeface="Times New Roman" panose="02020603050405020304" charset="0"/>
              </a:rPr>
              <a:t>, which is of particular use when the original experiments are very expensive</a:t>
            </a:r>
          </a:p>
        </p:txBody>
      </p:sp>
    </p:spTree>
    <p:extLst>
      <p:ext uri="{BB962C8B-B14F-4D97-AF65-F5344CB8AC3E}">
        <p14:creationId xmlns:p14="http://schemas.microsoft.com/office/powerpoint/2010/main" val="1965354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966261" y="329258"/>
            <a:ext cx="8019556" cy="461665"/>
          </a:xfrm>
          <a:prstGeom prst="rect">
            <a:avLst/>
          </a:prstGeom>
          <a:noFill/>
        </p:spPr>
        <p:txBody>
          <a:bodyPr wrap="square">
            <a:spAutoFit/>
          </a:bodyPr>
          <a:lstStyle/>
          <a:p>
            <a:pPr algn="l"/>
            <a:r>
              <a:rPr lang="en-US" altLang="zh-CN" sz="2400" b="1" dirty="0">
                <a:latin typeface="Times New Roman" panose="02020603050405020304" charset="0"/>
              </a:rPr>
              <a:t>SPIGAN: Privileged Adversarial Learning from Simulation</a:t>
            </a:r>
            <a:endParaRPr lang="zh-CN" altLang="en-US" sz="2400" b="1" dirty="0">
              <a:latin typeface="Times New Roman" panose="02020603050405020304" charset="0"/>
            </a:endParaRPr>
          </a:p>
        </p:txBody>
      </p:sp>
      <p:sp>
        <p:nvSpPr>
          <p:cNvPr id="4" name="文本框 3">
            <a:extLst>
              <a:ext uri="{FF2B5EF4-FFF2-40B4-BE49-F238E27FC236}">
                <a16:creationId xmlns:a16="http://schemas.microsoft.com/office/drawing/2014/main" id="{7C37C6A6-02CF-4276-8354-686BFD613E0F}"/>
              </a:ext>
            </a:extLst>
          </p:cNvPr>
          <p:cNvSpPr txBox="1"/>
          <p:nvPr/>
        </p:nvSpPr>
        <p:spPr>
          <a:xfrm>
            <a:off x="1163657" y="1016396"/>
            <a:ext cx="9864686" cy="1015663"/>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pitchFamily="18" charset="0"/>
              </a:rPr>
              <a:t>The </a:t>
            </a:r>
            <a:r>
              <a:rPr lang="en-US" altLang="zh-CN" sz="2000" b="1" dirty="0">
                <a:latin typeface="Times New Roman" panose="02020603050405020304" pitchFamily="18" charset="0"/>
              </a:rPr>
              <a:t>SPIGAN</a:t>
            </a:r>
            <a:r>
              <a:rPr lang="en-US" altLang="zh-CN" sz="2000" dirty="0">
                <a:latin typeface="Times New Roman" panose="02020603050405020304" pitchFamily="18" charset="0"/>
              </a:rPr>
              <a:t> framework uses additional, </a:t>
            </a:r>
            <a:r>
              <a:rPr lang="en-US" altLang="zh-CN" sz="2000" dirty="0">
                <a:solidFill>
                  <a:srgbClr val="FF0000"/>
                </a:solidFill>
                <a:latin typeface="Times New Roman" panose="02020603050405020304" pitchFamily="18" charset="0"/>
              </a:rPr>
              <a:t>privileged information</a:t>
            </a:r>
            <a:r>
              <a:rPr lang="en-US" altLang="zh-CN" sz="2000" dirty="0">
                <a:latin typeface="Times New Roman" panose="02020603050405020304" pitchFamily="18" charset="0"/>
              </a:rPr>
              <a:t> (PI) (such as depth, optical flow, or physical properties) from internal data structures of the simulation in order to foster unsupervised domain adaption of deep networks.</a:t>
            </a:r>
            <a:endParaRPr lang="zh-CN" altLang="en-US" sz="2000" dirty="0">
              <a:latin typeface="Times New Roman" panose="02020603050405020304" pitchFamily="18" charset="0"/>
            </a:endParaRPr>
          </a:p>
        </p:txBody>
      </p:sp>
      <p:sp>
        <p:nvSpPr>
          <p:cNvPr id="6" name="文本框 5">
            <a:extLst>
              <a:ext uri="{FF2B5EF4-FFF2-40B4-BE49-F238E27FC236}">
                <a16:creationId xmlns:a16="http://schemas.microsoft.com/office/drawing/2014/main" id="{D677B8B3-CF68-471D-875F-625AFCFDDC89}"/>
              </a:ext>
            </a:extLst>
          </p:cNvPr>
          <p:cNvSpPr txBox="1"/>
          <p:nvPr/>
        </p:nvSpPr>
        <p:spPr>
          <a:xfrm>
            <a:off x="2086223" y="6165190"/>
            <a:ext cx="8019555" cy="307777"/>
          </a:xfrm>
          <a:prstGeom prst="rect">
            <a:avLst/>
          </a:prstGeom>
          <a:noFill/>
        </p:spPr>
        <p:txBody>
          <a:bodyPr wrap="square">
            <a:spAutoFit/>
          </a:bodyPr>
          <a:lstStyle/>
          <a:p>
            <a:pPr algn="ctr"/>
            <a:r>
              <a:rPr lang="en-US" altLang="zh-CN" sz="1400" dirty="0">
                <a:latin typeface="Times New Roman" panose="02020603050405020304" pitchFamily="18" charset="0"/>
              </a:rPr>
              <a:t>Lee et al. SPIGAN: Privileged Adversarial Learning from Simulation. ICLR, 2018.</a:t>
            </a:r>
            <a:endParaRPr lang="zh-CN" altLang="en-US" sz="1400" dirty="0">
              <a:latin typeface="Times New Roman" panose="02020603050405020304" pitchFamily="18" charset="0"/>
            </a:endParaRPr>
          </a:p>
        </p:txBody>
      </p:sp>
      <p:pic>
        <p:nvPicPr>
          <p:cNvPr id="3" name="图片 2">
            <a:extLst>
              <a:ext uri="{FF2B5EF4-FFF2-40B4-BE49-F238E27FC236}">
                <a16:creationId xmlns:a16="http://schemas.microsoft.com/office/drawing/2014/main" id="{DCDF557F-7D34-5AE3-D122-6C39C386C7B2}"/>
              </a:ext>
            </a:extLst>
          </p:cNvPr>
          <p:cNvPicPr>
            <a:picLocks noChangeAspect="1"/>
          </p:cNvPicPr>
          <p:nvPr/>
        </p:nvPicPr>
        <p:blipFill>
          <a:blip r:embed="rId3"/>
          <a:stretch>
            <a:fillRect/>
          </a:stretch>
        </p:blipFill>
        <p:spPr>
          <a:xfrm>
            <a:off x="1127655" y="2190386"/>
            <a:ext cx="6840475" cy="3827077"/>
          </a:xfrm>
          <a:prstGeom prst="rect">
            <a:avLst/>
          </a:prstGeom>
        </p:spPr>
      </p:pic>
      <p:sp>
        <p:nvSpPr>
          <p:cNvPr id="7" name="文本框 6">
            <a:extLst>
              <a:ext uri="{FF2B5EF4-FFF2-40B4-BE49-F238E27FC236}">
                <a16:creationId xmlns:a16="http://schemas.microsoft.com/office/drawing/2014/main" id="{A740B602-AEAD-35B5-AB5D-4574F484A9B1}"/>
              </a:ext>
            </a:extLst>
          </p:cNvPr>
          <p:cNvSpPr txBox="1"/>
          <p:nvPr/>
        </p:nvSpPr>
        <p:spPr>
          <a:xfrm>
            <a:off x="8612547" y="3134428"/>
            <a:ext cx="2746539" cy="1938992"/>
          </a:xfrm>
          <a:prstGeom prst="rect">
            <a:avLst/>
          </a:prstGeom>
          <a:noFill/>
        </p:spPr>
        <p:txBody>
          <a:bodyPr wrap="square">
            <a:spAutoFit/>
          </a:bodyPr>
          <a:lstStyle/>
          <a:p>
            <a:r>
              <a:rPr lang="en-US" altLang="zh-CN" sz="2000" dirty="0"/>
              <a:t>a privileged network P trained on both synthetic images x and adapted ones G(x) to predict their associated privileged information z. </a:t>
            </a:r>
            <a:endParaRPr lang="zh-CN" altLang="en-US" sz="2000" dirty="0"/>
          </a:p>
        </p:txBody>
      </p:sp>
    </p:spTree>
    <p:extLst>
      <p:ext uri="{BB962C8B-B14F-4D97-AF65-F5344CB8AC3E}">
        <p14:creationId xmlns:p14="http://schemas.microsoft.com/office/powerpoint/2010/main" val="1859975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F47F63B-779D-91F6-EA77-C704B191BDD3}"/>
              </a:ext>
            </a:extLst>
          </p:cNvPr>
          <p:cNvPicPr>
            <a:picLocks noChangeAspect="1"/>
          </p:cNvPicPr>
          <p:nvPr/>
        </p:nvPicPr>
        <p:blipFill>
          <a:blip r:embed="rId3"/>
          <a:stretch>
            <a:fillRect/>
          </a:stretch>
        </p:blipFill>
        <p:spPr>
          <a:xfrm>
            <a:off x="2075452" y="3213137"/>
            <a:ext cx="7862944" cy="1008070"/>
          </a:xfrm>
          <a:prstGeom prst="rect">
            <a:avLst/>
          </a:prstGeom>
        </p:spPr>
      </p:pic>
      <p:pic>
        <p:nvPicPr>
          <p:cNvPr id="10" name="图片 9">
            <a:extLst>
              <a:ext uri="{FF2B5EF4-FFF2-40B4-BE49-F238E27FC236}">
                <a16:creationId xmlns:a16="http://schemas.microsoft.com/office/drawing/2014/main" id="{C34379D4-E87B-5542-24E1-9851C1C1C440}"/>
              </a:ext>
            </a:extLst>
          </p:cNvPr>
          <p:cNvPicPr>
            <a:picLocks noChangeAspect="1"/>
          </p:cNvPicPr>
          <p:nvPr/>
        </p:nvPicPr>
        <p:blipFill>
          <a:blip r:embed="rId4"/>
          <a:stretch>
            <a:fillRect/>
          </a:stretch>
        </p:blipFill>
        <p:spPr>
          <a:xfrm>
            <a:off x="2207730" y="404790"/>
            <a:ext cx="7598389" cy="2808347"/>
          </a:xfrm>
          <a:prstGeom prst="rect">
            <a:avLst/>
          </a:prstGeom>
        </p:spPr>
      </p:pic>
      <p:pic>
        <p:nvPicPr>
          <p:cNvPr id="5" name="图片 4">
            <a:extLst>
              <a:ext uri="{FF2B5EF4-FFF2-40B4-BE49-F238E27FC236}">
                <a16:creationId xmlns:a16="http://schemas.microsoft.com/office/drawing/2014/main" id="{64B03EDB-2DB7-8A2F-8066-1E3BFFD5B76A}"/>
              </a:ext>
            </a:extLst>
          </p:cNvPr>
          <p:cNvPicPr>
            <a:picLocks noChangeAspect="1"/>
          </p:cNvPicPr>
          <p:nvPr/>
        </p:nvPicPr>
        <p:blipFill>
          <a:blip r:embed="rId5"/>
          <a:stretch>
            <a:fillRect/>
          </a:stretch>
        </p:blipFill>
        <p:spPr>
          <a:xfrm>
            <a:off x="1837474" y="4617563"/>
            <a:ext cx="4032280" cy="683567"/>
          </a:xfrm>
          <a:prstGeom prst="rect">
            <a:avLst/>
          </a:prstGeom>
        </p:spPr>
      </p:pic>
      <p:pic>
        <p:nvPicPr>
          <p:cNvPr id="7" name="图片 6">
            <a:extLst>
              <a:ext uri="{FF2B5EF4-FFF2-40B4-BE49-F238E27FC236}">
                <a16:creationId xmlns:a16="http://schemas.microsoft.com/office/drawing/2014/main" id="{820B09D0-3C9A-1D5A-6ED4-ECA43BB6276A}"/>
              </a:ext>
            </a:extLst>
          </p:cNvPr>
          <p:cNvPicPr>
            <a:picLocks noChangeAspect="1"/>
          </p:cNvPicPr>
          <p:nvPr/>
        </p:nvPicPr>
        <p:blipFill rotWithShape="1">
          <a:blip r:embed="rId6"/>
          <a:srcRect b="9438"/>
          <a:stretch/>
        </p:blipFill>
        <p:spPr>
          <a:xfrm>
            <a:off x="1653904" y="5804261"/>
            <a:ext cx="4399419" cy="431852"/>
          </a:xfrm>
          <a:prstGeom prst="rect">
            <a:avLst/>
          </a:prstGeom>
        </p:spPr>
      </p:pic>
      <p:pic>
        <p:nvPicPr>
          <p:cNvPr id="9" name="图片 8">
            <a:extLst>
              <a:ext uri="{FF2B5EF4-FFF2-40B4-BE49-F238E27FC236}">
                <a16:creationId xmlns:a16="http://schemas.microsoft.com/office/drawing/2014/main" id="{8910440F-3BE3-3ED7-14A6-EF0DA70E382A}"/>
              </a:ext>
            </a:extLst>
          </p:cNvPr>
          <p:cNvPicPr>
            <a:picLocks noChangeAspect="1"/>
          </p:cNvPicPr>
          <p:nvPr/>
        </p:nvPicPr>
        <p:blipFill>
          <a:blip r:embed="rId7"/>
          <a:stretch>
            <a:fillRect/>
          </a:stretch>
        </p:blipFill>
        <p:spPr>
          <a:xfrm>
            <a:off x="6563737" y="4573181"/>
            <a:ext cx="3761800" cy="655944"/>
          </a:xfrm>
          <a:prstGeom prst="rect">
            <a:avLst/>
          </a:prstGeom>
        </p:spPr>
      </p:pic>
      <p:pic>
        <p:nvPicPr>
          <p:cNvPr id="12" name="图片 11">
            <a:extLst>
              <a:ext uri="{FF2B5EF4-FFF2-40B4-BE49-F238E27FC236}">
                <a16:creationId xmlns:a16="http://schemas.microsoft.com/office/drawing/2014/main" id="{B32F4C8D-7EAE-5213-4CC8-84D066E67E38}"/>
              </a:ext>
            </a:extLst>
          </p:cNvPr>
          <p:cNvPicPr>
            <a:picLocks noChangeAspect="1"/>
          </p:cNvPicPr>
          <p:nvPr/>
        </p:nvPicPr>
        <p:blipFill>
          <a:blip r:embed="rId8"/>
          <a:stretch>
            <a:fillRect/>
          </a:stretch>
        </p:blipFill>
        <p:spPr>
          <a:xfrm>
            <a:off x="6449848" y="5770838"/>
            <a:ext cx="3989578" cy="498697"/>
          </a:xfrm>
          <a:prstGeom prst="rect">
            <a:avLst/>
          </a:prstGeom>
        </p:spPr>
      </p:pic>
      <p:sp>
        <p:nvSpPr>
          <p:cNvPr id="14" name="文本框 13">
            <a:extLst>
              <a:ext uri="{FF2B5EF4-FFF2-40B4-BE49-F238E27FC236}">
                <a16:creationId xmlns:a16="http://schemas.microsoft.com/office/drawing/2014/main" id="{226445D1-17B9-0C17-5700-3FE3A2401419}"/>
              </a:ext>
            </a:extLst>
          </p:cNvPr>
          <p:cNvSpPr txBox="1"/>
          <p:nvPr/>
        </p:nvSpPr>
        <p:spPr>
          <a:xfrm>
            <a:off x="274786" y="4644095"/>
            <a:ext cx="1283665" cy="646331"/>
          </a:xfrm>
          <a:prstGeom prst="rect">
            <a:avLst/>
          </a:prstGeom>
          <a:noFill/>
        </p:spPr>
        <p:txBody>
          <a:bodyPr wrap="square">
            <a:spAutoFit/>
          </a:bodyPr>
          <a:lstStyle/>
          <a:p>
            <a:r>
              <a:rPr lang="en-US" altLang="zh-CN" dirty="0"/>
              <a:t>Adversarial loss</a:t>
            </a:r>
            <a:endParaRPr lang="zh-CN" altLang="en-US" dirty="0"/>
          </a:p>
        </p:txBody>
      </p:sp>
      <p:sp>
        <p:nvSpPr>
          <p:cNvPr id="16" name="文本框 15">
            <a:extLst>
              <a:ext uri="{FF2B5EF4-FFF2-40B4-BE49-F238E27FC236}">
                <a16:creationId xmlns:a16="http://schemas.microsoft.com/office/drawing/2014/main" id="{C8170F8C-F30E-D6E1-B478-9F8530487B54}"/>
              </a:ext>
            </a:extLst>
          </p:cNvPr>
          <p:cNvSpPr txBox="1"/>
          <p:nvPr/>
        </p:nvSpPr>
        <p:spPr>
          <a:xfrm>
            <a:off x="295689" y="5559818"/>
            <a:ext cx="1336001" cy="923330"/>
          </a:xfrm>
          <a:prstGeom prst="rect">
            <a:avLst/>
          </a:prstGeom>
          <a:noFill/>
        </p:spPr>
        <p:txBody>
          <a:bodyPr wrap="square">
            <a:spAutoFit/>
          </a:bodyPr>
          <a:lstStyle/>
          <a:p>
            <a:r>
              <a:rPr lang="en-US" altLang="zh-CN" dirty="0"/>
              <a:t>Task prediction loss</a:t>
            </a:r>
            <a:endParaRPr lang="zh-CN" altLang="en-US" dirty="0"/>
          </a:p>
        </p:txBody>
      </p:sp>
      <p:sp>
        <p:nvSpPr>
          <p:cNvPr id="18" name="文本框 17">
            <a:extLst>
              <a:ext uri="{FF2B5EF4-FFF2-40B4-BE49-F238E27FC236}">
                <a16:creationId xmlns:a16="http://schemas.microsoft.com/office/drawing/2014/main" id="{E005ACCC-1519-F4C5-EEE8-B1EE36D518FA}"/>
              </a:ext>
            </a:extLst>
          </p:cNvPr>
          <p:cNvSpPr txBox="1"/>
          <p:nvPr/>
        </p:nvSpPr>
        <p:spPr>
          <a:xfrm>
            <a:off x="10517608" y="4510789"/>
            <a:ext cx="1474241" cy="646331"/>
          </a:xfrm>
          <a:prstGeom prst="rect">
            <a:avLst/>
          </a:prstGeom>
          <a:noFill/>
        </p:spPr>
        <p:txBody>
          <a:bodyPr wrap="square">
            <a:spAutoFit/>
          </a:bodyPr>
          <a:lstStyle/>
          <a:p>
            <a:r>
              <a:rPr lang="en-US" altLang="zh-CN" dirty="0"/>
              <a:t>PI regularization</a:t>
            </a:r>
            <a:endParaRPr lang="zh-CN" altLang="en-US" dirty="0"/>
          </a:p>
        </p:txBody>
      </p:sp>
      <p:sp>
        <p:nvSpPr>
          <p:cNvPr id="20" name="文本框 19">
            <a:extLst>
              <a:ext uri="{FF2B5EF4-FFF2-40B4-BE49-F238E27FC236}">
                <a16:creationId xmlns:a16="http://schemas.microsoft.com/office/drawing/2014/main" id="{504E6965-849F-9C95-33FB-48CA2C7DA28C}"/>
              </a:ext>
            </a:extLst>
          </p:cNvPr>
          <p:cNvSpPr txBox="1"/>
          <p:nvPr/>
        </p:nvSpPr>
        <p:spPr>
          <a:xfrm>
            <a:off x="10587496" y="5630298"/>
            <a:ext cx="1474241" cy="646331"/>
          </a:xfrm>
          <a:prstGeom prst="rect">
            <a:avLst/>
          </a:prstGeom>
          <a:noFill/>
        </p:spPr>
        <p:txBody>
          <a:bodyPr wrap="square">
            <a:spAutoFit/>
          </a:bodyPr>
          <a:lstStyle/>
          <a:p>
            <a:r>
              <a:rPr lang="en-US" altLang="zh-CN" dirty="0"/>
              <a:t>Perceptual regularization</a:t>
            </a:r>
            <a:endParaRPr lang="zh-CN" altLang="en-US" dirty="0"/>
          </a:p>
        </p:txBody>
      </p:sp>
    </p:spTree>
    <p:extLst>
      <p:ext uri="{BB962C8B-B14F-4D97-AF65-F5344CB8AC3E}">
        <p14:creationId xmlns:p14="http://schemas.microsoft.com/office/powerpoint/2010/main" val="889675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847705" y="548800"/>
            <a:ext cx="8229600"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Approach 2: Improve the learning</a:t>
            </a:r>
            <a:endParaRPr lang="en-US" altLang="zh-CN" sz="4000" b="1" u="sng"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019647" y="2348925"/>
            <a:ext cx="10152705" cy="1938992"/>
          </a:xfrm>
          <a:prstGeom prst="rect">
            <a:avLst/>
          </a:prstGeom>
          <a:noFill/>
        </p:spPr>
        <p:txBody>
          <a:bodyPr wrap="square">
            <a:spAutoFit/>
          </a:bodyPr>
          <a:lstStyle/>
          <a:p>
            <a:pPr marL="342900" indent="-342900" algn="l">
              <a:buFont typeface="Wingdings" panose="05000000000000000000" pitchFamily="2" charset="2"/>
              <a:buChar char="l"/>
            </a:pPr>
            <a:r>
              <a:rPr lang="en-US" altLang="zh-CN" sz="2000" dirty="0">
                <a:latin typeface="Times New Roman" panose="02020603050405020304" charset="0"/>
              </a:rPr>
              <a:t>A simulation can directly be integrated into iterations of a learning algorithm. </a:t>
            </a:r>
          </a:p>
          <a:p>
            <a:pPr marL="342900" indent="-342900" algn="l">
              <a:buFont typeface="Wingdings" panose="05000000000000000000" pitchFamily="2" charset="2"/>
              <a:buChar char="l"/>
            </a:pPr>
            <a:r>
              <a:rPr lang="en-US" altLang="zh-CN" sz="2000" dirty="0">
                <a:latin typeface="Times New Roman" panose="02020603050405020304" charset="0"/>
              </a:rPr>
              <a:t>Simulations can </a:t>
            </a:r>
            <a:r>
              <a:rPr lang="en-US" altLang="zh-CN" sz="2000" dirty="0">
                <a:solidFill>
                  <a:srgbClr val="FF0000"/>
                </a:solidFill>
                <a:latin typeface="Times New Roman" panose="02020603050405020304" charset="0"/>
              </a:rPr>
              <a:t>validate results</a:t>
            </a:r>
            <a:r>
              <a:rPr lang="en-US" altLang="zh-CN" sz="2000" dirty="0">
                <a:latin typeface="Times New Roman" panose="02020603050405020304" charset="0"/>
              </a:rPr>
              <a:t> of a trained model.</a:t>
            </a:r>
          </a:p>
          <a:p>
            <a:pPr marL="342900" indent="-342900" algn="l">
              <a:buFont typeface="Wingdings" panose="05000000000000000000" pitchFamily="2" charset="2"/>
              <a:buChar char="l"/>
            </a:pPr>
            <a:endParaRPr lang="en-US" altLang="zh-CN" sz="2000" dirty="0">
              <a:latin typeface="Times New Roman" panose="02020603050405020304" charset="0"/>
            </a:endParaRPr>
          </a:p>
          <a:p>
            <a:pPr marL="342900" indent="-342900" algn="l">
              <a:buFont typeface="Wingdings" panose="05000000000000000000" pitchFamily="2" charset="2"/>
              <a:buChar char="l"/>
            </a:pPr>
            <a:r>
              <a:rPr lang="en-US" altLang="zh-CN" sz="2000" dirty="0">
                <a:latin typeface="Times New Roman" panose="02020603050405020304" charset="0"/>
              </a:rPr>
              <a:t>For example, a realistic positioning of objects in a 3D scene can be improved by incorporating feedback from a solid body simulation into learning. By means of reinforcement learning, this is even feasible if there are no gradients available from the simulation.</a:t>
            </a:r>
          </a:p>
        </p:txBody>
      </p:sp>
    </p:spTree>
    <p:extLst>
      <p:ext uri="{BB962C8B-B14F-4D97-AF65-F5344CB8AC3E}">
        <p14:creationId xmlns:p14="http://schemas.microsoft.com/office/powerpoint/2010/main" val="3689568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847704" y="579053"/>
            <a:ext cx="8019556" cy="523220"/>
          </a:xfrm>
          <a:prstGeom prst="rect">
            <a:avLst/>
          </a:prstGeom>
          <a:noFill/>
        </p:spPr>
        <p:txBody>
          <a:bodyPr wrap="square">
            <a:spAutoFit/>
          </a:bodyPr>
          <a:lstStyle/>
          <a:p>
            <a:pPr algn="ctr"/>
            <a:r>
              <a:rPr lang="en-US" altLang="zh-CN" sz="2800" b="1" dirty="0">
                <a:latin typeface="Times New Roman" panose="02020603050405020304" charset="0"/>
              </a:rPr>
              <a:t>Learning to exploit stability for 3d scene parsing</a:t>
            </a:r>
            <a:endParaRPr lang="zh-CN" altLang="en-US" sz="2800" b="1" dirty="0">
              <a:latin typeface="Times New Roman" panose="02020603050405020304" charset="0"/>
            </a:endParaRPr>
          </a:p>
        </p:txBody>
      </p:sp>
      <p:pic>
        <p:nvPicPr>
          <p:cNvPr id="10" name="图片 9">
            <a:extLst>
              <a:ext uri="{FF2B5EF4-FFF2-40B4-BE49-F238E27FC236}">
                <a16:creationId xmlns:a16="http://schemas.microsoft.com/office/drawing/2014/main" id="{15E4210C-FE50-CD26-02C1-6B127D16FAD4}"/>
              </a:ext>
            </a:extLst>
          </p:cNvPr>
          <p:cNvPicPr>
            <a:picLocks noChangeAspect="1"/>
          </p:cNvPicPr>
          <p:nvPr/>
        </p:nvPicPr>
        <p:blipFill>
          <a:blip r:embed="rId3"/>
          <a:stretch>
            <a:fillRect/>
          </a:stretch>
        </p:blipFill>
        <p:spPr>
          <a:xfrm>
            <a:off x="1962119" y="1629905"/>
            <a:ext cx="7790727" cy="3024210"/>
          </a:xfrm>
          <a:prstGeom prst="rect">
            <a:avLst/>
          </a:prstGeom>
        </p:spPr>
      </p:pic>
      <p:sp>
        <p:nvSpPr>
          <p:cNvPr id="4" name="文本框 3">
            <a:extLst>
              <a:ext uri="{FF2B5EF4-FFF2-40B4-BE49-F238E27FC236}">
                <a16:creationId xmlns:a16="http://schemas.microsoft.com/office/drawing/2014/main" id="{4556F129-C52C-2731-30D8-8DBD386D0E41}"/>
              </a:ext>
            </a:extLst>
          </p:cNvPr>
          <p:cNvSpPr txBox="1"/>
          <p:nvPr/>
        </p:nvSpPr>
        <p:spPr>
          <a:xfrm>
            <a:off x="2351740" y="5228095"/>
            <a:ext cx="6480450" cy="369332"/>
          </a:xfrm>
          <a:prstGeom prst="rect">
            <a:avLst/>
          </a:prstGeom>
          <a:noFill/>
        </p:spPr>
        <p:txBody>
          <a:bodyPr wrap="square">
            <a:spAutoFit/>
          </a:bodyPr>
          <a:lstStyle/>
          <a:p>
            <a:pPr marL="285750" indent="-285750">
              <a:buFont typeface="Wingdings" panose="05000000000000000000" pitchFamily="2" charset="2"/>
              <a:buChar char="l"/>
            </a:pPr>
            <a:r>
              <a:rPr lang="en-US" altLang="zh-CN" dirty="0"/>
              <a:t>Integrate the physical cue of stability into the learning process</a:t>
            </a:r>
            <a:endParaRPr lang="zh-CN" altLang="en-US" dirty="0"/>
          </a:p>
        </p:txBody>
      </p:sp>
      <p:sp>
        <p:nvSpPr>
          <p:cNvPr id="5" name="文本框 4">
            <a:extLst>
              <a:ext uri="{FF2B5EF4-FFF2-40B4-BE49-F238E27FC236}">
                <a16:creationId xmlns:a16="http://schemas.microsoft.com/office/drawing/2014/main" id="{795FB6CF-C453-EA5C-0F86-14831297C25A}"/>
              </a:ext>
            </a:extLst>
          </p:cNvPr>
          <p:cNvSpPr txBox="1"/>
          <p:nvPr/>
        </p:nvSpPr>
        <p:spPr>
          <a:xfrm>
            <a:off x="1582187" y="6171407"/>
            <a:ext cx="8019555" cy="307777"/>
          </a:xfrm>
          <a:prstGeom prst="rect">
            <a:avLst/>
          </a:prstGeom>
          <a:noFill/>
        </p:spPr>
        <p:txBody>
          <a:bodyPr wrap="square">
            <a:spAutoFit/>
          </a:bodyPr>
          <a:lstStyle/>
          <a:p>
            <a:pPr algn="ctr"/>
            <a:r>
              <a:rPr lang="en-US" altLang="zh-CN" sz="1400" dirty="0">
                <a:latin typeface="Times New Roman" panose="02020603050405020304" pitchFamily="18" charset="0"/>
              </a:rPr>
              <a:t>Du et al. Learning to exploit stability for 3d scene parsing. </a:t>
            </a:r>
            <a:r>
              <a:rPr lang="en-US" altLang="zh-CN" sz="1400" dirty="0" err="1"/>
              <a:t>NeurIPS</a:t>
            </a:r>
            <a:r>
              <a:rPr lang="en-US" altLang="zh-CN" sz="1400" dirty="0"/>
              <a:t> 2018</a:t>
            </a:r>
            <a:endParaRPr lang="zh-CN" altLang="en-US" sz="1400" dirty="0">
              <a:latin typeface="Times New Roman" panose="02020603050405020304" pitchFamily="18" charset="0"/>
            </a:endParaRPr>
          </a:p>
        </p:txBody>
      </p:sp>
    </p:spTree>
    <p:extLst>
      <p:ext uri="{BB962C8B-B14F-4D97-AF65-F5344CB8AC3E}">
        <p14:creationId xmlns:p14="http://schemas.microsoft.com/office/powerpoint/2010/main" val="268518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559685" y="2780955"/>
            <a:ext cx="9165665" cy="1143000"/>
          </a:xfrm>
          <a:prstGeom prst="rect">
            <a:avLst/>
          </a:prstGeom>
          <a:noFill/>
          <a:ln w="9525">
            <a:noFill/>
          </a:ln>
        </p:spPr>
        <p:txBody>
          <a:bodyPr anchor="ctr" anchorCtr="0"/>
          <a:lstStyle/>
          <a:p>
            <a:pPr algn="ctr"/>
            <a:r>
              <a:rPr lang="zh-CN" altLang="en-US" sz="4000" b="1" dirty="0">
                <a:latin typeface="Times New Roman" panose="02020603050405020304" charset="0"/>
              </a:rPr>
              <a:t>Algebraic Equations </a:t>
            </a:r>
            <a:r>
              <a:rPr lang="en-US" altLang="zh-CN" sz="4000" b="1" dirty="0">
                <a:latin typeface="Times New Roman" panose="02020603050405020304" charset="0"/>
              </a:rPr>
              <a:t>based Approaches</a:t>
            </a:r>
            <a:endParaRPr lang="en-US" altLang="zh-C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7273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847705" y="476795"/>
            <a:ext cx="8019556" cy="523220"/>
          </a:xfrm>
          <a:prstGeom prst="rect">
            <a:avLst/>
          </a:prstGeom>
          <a:noFill/>
        </p:spPr>
        <p:txBody>
          <a:bodyPr wrap="square">
            <a:spAutoFit/>
          </a:bodyPr>
          <a:lstStyle/>
          <a:p>
            <a:pPr algn="ctr"/>
            <a:r>
              <a:rPr lang="en-US" altLang="zh-CN" sz="2800" b="1" dirty="0">
                <a:latin typeface="Times New Roman" panose="02020603050405020304" charset="0"/>
              </a:rPr>
              <a:t>Learning to exploit stability for 3d scene parsing</a:t>
            </a:r>
            <a:endParaRPr lang="zh-CN" altLang="en-US" sz="2800" b="1" dirty="0">
              <a:latin typeface="Times New Roman" panose="02020603050405020304" charset="0"/>
            </a:endParaRPr>
          </a:p>
        </p:txBody>
      </p:sp>
      <p:pic>
        <p:nvPicPr>
          <p:cNvPr id="12" name="图片 11">
            <a:extLst>
              <a:ext uri="{FF2B5EF4-FFF2-40B4-BE49-F238E27FC236}">
                <a16:creationId xmlns:a16="http://schemas.microsoft.com/office/drawing/2014/main" id="{FF5969E1-C143-9B07-B6D0-AF643A3D0520}"/>
              </a:ext>
            </a:extLst>
          </p:cNvPr>
          <p:cNvPicPr>
            <a:picLocks noChangeAspect="1"/>
          </p:cNvPicPr>
          <p:nvPr/>
        </p:nvPicPr>
        <p:blipFill rotWithShape="1">
          <a:blip r:embed="rId3"/>
          <a:srcRect t="4372"/>
          <a:stretch/>
        </p:blipFill>
        <p:spPr>
          <a:xfrm>
            <a:off x="479610" y="1340855"/>
            <a:ext cx="8684339" cy="4752330"/>
          </a:xfrm>
          <a:prstGeom prst="rect">
            <a:avLst/>
          </a:prstGeom>
        </p:spPr>
      </p:pic>
      <p:sp>
        <p:nvSpPr>
          <p:cNvPr id="4" name="文本框 3">
            <a:extLst>
              <a:ext uri="{FF2B5EF4-FFF2-40B4-BE49-F238E27FC236}">
                <a16:creationId xmlns:a16="http://schemas.microsoft.com/office/drawing/2014/main" id="{41D8D004-CBF5-B463-7D47-1155BFA78BA1}"/>
              </a:ext>
            </a:extLst>
          </p:cNvPr>
          <p:cNvSpPr txBox="1"/>
          <p:nvPr/>
        </p:nvSpPr>
        <p:spPr>
          <a:xfrm>
            <a:off x="9408230" y="3429000"/>
            <a:ext cx="2604089" cy="1323439"/>
          </a:xfrm>
          <a:prstGeom prst="rect">
            <a:avLst/>
          </a:prstGeom>
          <a:noFill/>
        </p:spPr>
        <p:txBody>
          <a:bodyPr wrap="square">
            <a:spAutoFit/>
          </a:bodyPr>
          <a:lstStyle/>
          <a:p>
            <a:r>
              <a:rPr lang="en-US" altLang="zh-CN" sz="2000" dirty="0"/>
              <a:t>Use a rigid body physics simulator, for estimating 3D object stability</a:t>
            </a:r>
            <a:endParaRPr lang="zh-CN" altLang="en-US" sz="2000" dirty="0"/>
          </a:p>
        </p:txBody>
      </p:sp>
    </p:spTree>
    <p:extLst>
      <p:ext uri="{BB962C8B-B14F-4D97-AF65-F5344CB8AC3E}">
        <p14:creationId xmlns:p14="http://schemas.microsoft.com/office/powerpoint/2010/main" val="763849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926722" y="549386"/>
            <a:ext cx="8019556" cy="523220"/>
          </a:xfrm>
          <a:prstGeom prst="rect">
            <a:avLst/>
          </a:prstGeom>
          <a:noFill/>
        </p:spPr>
        <p:txBody>
          <a:bodyPr wrap="square">
            <a:spAutoFit/>
          </a:bodyPr>
          <a:lstStyle/>
          <a:p>
            <a:pPr algn="ctr"/>
            <a:r>
              <a:rPr lang="en-US" altLang="zh-CN" sz="2800" b="1" dirty="0">
                <a:latin typeface="Times New Roman" panose="02020603050405020304" charset="0"/>
              </a:rPr>
              <a:t>Physics Stability Module</a:t>
            </a:r>
            <a:endParaRPr lang="zh-CN" altLang="en-US" sz="2800" b="1" dirty="0">
              <a:latin typeface="Times New Roman" panose="02020603050405020304" charset="0"/>
            </a:endParaRPr>
          </a:p>
        </p:txBody>
      </p:sp>
      <p:sp>
        <p:nvSpPr>
          <p:cNvPr id="6" name="文本框 5">
            <a:extLst>
              <a:ext uri="{FF2B5EF4-FFF2-40B4-BE49-F238E27FC236}">
                <a16:creationId xmlns:a16="http://schemas.microsoft.com/office/drawing/2014/main" id="{D4D70260-E93B-484B-DFB3-9669BF4F3B7B}"/>
              </a:ext>
            </a:extLst>
          </p:cNvPr>
          <p:cNvSpPr txBox="1"/>
          <p:nvPr/>
        </p:nvSpPr>
        <p:spPr>
          <a:xfrm>
            <a:off x="1343669" y="1628875"/>
            <a:ext cx="9451861" cy="1015663"/>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charset="0"/>
              </a:rPr>
              <a:t>W</a:t>
            </a:r>
            <a:r>
              <a:rPr lang="zh-CN" altLang="en-US" sz="2000" dirty="0">
                <a:latin typeface="Times New Roman" panose="02020603050405020304" charset="0"/>
              </a:rPr>
              <a:t>e use a rigid body physics simulator, Bullet, for estimating 3D object stability. Since the simulator is not differentiable, we train both layout prediction and primitive prediction modules jointly using a stability signal from multi-sample </a:t>
            </a:r>
            <a:r>
              <a:rPr lang="zh-CN" altLang="en-US" sz="2000" dirty="0">
                <a:solidFill>
                  <a:srgbClr val="FF0000"/>
                </a:solidFill>
                <a:latin typeface="Times New Roman" panose="02020603050405020304" charset="0"/>
              </a:rPr>
              <a:t>REINFORCE</a:t>
            </a:r>
            <a:r>
              <a:rPr lang="zh-CN" altLang="en-US" sz="2000" dirty="0">
                <a:latin typeface="Times New Roman" panose="02020603050405020304" charset="0"/>
              </a:rPr>
              <a:t>. </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732609A2-8D8D-3AD1-E81F-323FB05BCE63}"/>
                  </a:ext>
                </a:extLst>
              </p:cNvPr>
              <p:cNvSpPr txBox="1"/>
              <p:nvPr/>
            </p:nvSpPr>
            <p:spPr>
              <a:xfrm>
                <a:off x="1710707" y="3274348"/>
                <a:ext cx="9084824" cy="2386807"/>
              </a:xfrm>
              <a:prstGeom prst="rect">
                <a:avLst/>
              </a:prstGeom>
              <a:noFill/>
            </p:spPr>
            <p:txBody>
              <a:bodyPr wrap="square">
                <a:spAutoFit/>
              </a:bodyPr>
              <a:lstStyle/>
              <a:p>
                <a:r>
                  <a:rPr lang="zh-CN" altLang="en-US" sz="2000" dirty="0">
                    <a:latin typeface="Times New Roman" panose="02020603050405020304" charset="0"/>
                  </a:rPr>
                  <a:t>Given sampled values for primitives and layouts in a configuration </a:t>
                </a:r>
                <a14:m>
                  <m:oMath xmlns:m="http://schemas.openxmlformats.org/officeDocument/2006/math">
                    <m:r>
                      <a:rPr lang="zh-CN" altLang="en-US" sz="2000" i="1" dirty="0">
                        <a:latin typeface="Cambria Math" panose="02040503050406030204" pitchFamily="18" charset="0"/>
                      </a:rPr>
                      <m:t>𝑐</m:t>
                    </m:r>
                  </m:oMath>
                </a14:m>
                <a:r>
                  <a:rPr lang="zh-CN" altLang="en-US" sz="2000" dirty="0">
                    <a:latin typeface="Times New Roman" panose="02020603050405020304" charset="0"/>
                  </a:rPr>
                  <a:t>, we compute the overall probability of the configuration </a:t>
                </a:r>
                <a14:m>
                  <m:oMath xmlns:m="http://schemas.openxmlformats.org/officeDocument/2006/math">
                    <m:r>
                      <a:rPr lang="zh-CN" altLang="en-US" sz="2000" i="1" dirty="0">
                        <a:latin typeface="Cambria Math" panose="02040503050406030204" pitchFamily="18" charset="0"/>
                      </a:rPr>
                      <m:t>𝑃</m:t>
                    </m:r>
                    <m:r>
                      <a:rPr lang="zh-CN" altLang="en-US" sz="2000" i="1" dirty="0">
                        <a:latin typeface="Cambria Math" panose="02040503050406030204" pitchFamily="18" charset="0"/>
                      </a:rPr>
                      <m:t>(</m:t>
                    </m:r>
                    <m:r>
                      <a:rPr lang="zh-CN" altLang="en-US" sz="2000" i="1" dirty="0">
                        <a:latin typeface="Cambria Math" panose="02040503050406030204" pitchFamily="18" charset="0"/>
                      </a:rPr>
                      <m:t>𝑐</m:t>
                    </m:r>
                    <m:r>
                      <a:rPr lang="zh-CN" altLang="en-US" sz="2000" i="1" dirty="0">
                        <a:latin typeface="Cambria Math" panose="02040503050406030204" pitchFamily="18" charset="0"/>
                      </a:rPr>
                      <m:t>)</m:t>
                    </m:r>
                  </m:oMath>
                </a14:m>
                <a:r>
                  <a:rPr lang="zh-CN" altLang="en-US" sz="2000" dirty="0">
                    <a:latin typeface="Times New Roman" panose="02020603050405020304" charset="0"/>
                  </a:rPr>
                  <a:t> as well as the corresponding stability score </a:t>
                </a:r>
                <a14:m>
                  <m:oMath xmlns:m="http://schemas.openxmlformats.org/officeDocument/2006/math">
                    <m:r>
                      <a:rPr lang="zh-CN" altLang="en-US" sz="2000" i="1" dirty="0">
                        <a:latin typeface="Cambria Math" panose="02040503050406030204" pitchFamily="18" charset="0"/>
                      </a:rPr>
                      <m:t>𝑆</m:t>
                    </m:r>
                    <m:r>
                      <a:rPr lang="zh-CN" altLang="en-US" sz="2000" i="1" dirty="0">
                        <a:latin typeface="Cambria Math" panose="02040503050406030204" pitchFamily="18" charset="0"/>
                      </a:rPr>
                      <m:t>(</m:t>
                    </m:r>
                    <m:r>
                      <a:rPr lang="zh-CN" altLang="en-US" sz="2000" i="1" dirty="0">
                        <a:latin typeface="Cambria Math" panose="02040503050406030204" pitchFamily="18" charset="0"/>
                      </a:rPr>
                      <m:t>𝑐</m:t>
                    </m:r>
                    <m:r>
                      <a:rPr lang="zh-CN" altLang="en-US" sz="2000" i="1" dirty="0">
                        <a:latin typeface="Cambria Math" panose="02040503050406030204" pitchFamily="18" charset="0"/>
                      </a:rPr>
                      <m:t>)</m:t>
                    </m:r>
                  </m:oMath>
                </a14:m>
                <a:r>
                  <a:rPr lang="zh-CN" altLang="en-US" sz="2000" dirty="0">
                    <a:latin typeface="Times New Roman" panose="02020603050405020304" charset="0"/>
                  </a:rPr>
                  <a:t>. Our overall loss for reinforce is then </a:t>
                </a:r>
                <a:endParaRPr lang="en-US" altLang="zh-CN" sz="2000" dirty="0">
                  <a:latin typeface="Times New Roman" panose="02020603050405020304" charset="0"/>
                </a:endParaRPr>
              </a:p>
              <a:p>
                <a:pPr/>
                <a14:m>
                  <m:oMathPara xmlns:m="http://schemas.openxmlformats.org/officeDocument/2006/math">
                    <m:oMathParaPr>
                      <m:jc m:val="centerGroup"/>
                    </m:oMathParaPr>
                    <m:oMath xmlns:m="http://schemas.openxmlformats.org/officeDocument/2006/math">
                      <m:sSub>
                        <m:sSubPr>
                          <m:ctrlPr>
                            <a:rPr lang="en-US" altLang="zh-CN" sz="2000" i="1" dirty="0">
                              <a:latin typeface="Cambria Math" panose="02040503050406030204" pitchFamily="18" charset="0"/>
                            </a:rPr>
                          </m:ctrlPr>
                        </m:sSubPr>
                        <m:e>
                          <m:r>
                            <a:rPr lang="zh-CN" altLang="en-US" sz="2000" i="1" dirty="0">
                              <a:latin typeface="Cambria Math" panose="02040503050406030204" pitchFamily="18" charset="0"/>
                            </a:rPr>
                            <m:t>𝐿</m:t>
                          </m:r>
                        </m:e>
                        <m:sub>
                          <m:r>
                            <a:rPr lang="zh-CN" altLang="en-US" sz="2000" i="1" dirty="0">
                              <a:latin typeface="Cambria Math" panose="02040503050406030204" pitchFamily="18" charset="0"/>
                            </a:rPr>
                            <m:t>𝑠</m:t>
                          </m:r>
                          <m:r>
                            <a:rPr lang="en-US" altLang="zh-CN" sz="2000" i="1" dirty="0">
                              <a:latin typeface="Cambria Math" panose="02040503050406030204" pitchFamily="18" charset="0"/>
                            </a:rPr>
                            <m:t>𝑡𝑎𝑏</m:t>
                          </m:r>
                        </m:sub>
                      </m:sSub>
                      <m:r>
                        <a:rPr lang="zh-CN" altLang="en-US" sz="2000" i="1" dirty="0">
                          <a:latin typeface="Cambria Math" panose="02040503050406030204" pitchFamily="18" charset="0"/>
                        </a:rPr>
                        <m:t> = −</m:t>
                      </m:r>
                      <m:nary>
                        <m:naryPr>
                          <m:chr m:val="∑"/>
                          <m:supHide m:val="on"/>
                          <m:ctrlPr>
                            <a:rPr lang="en-US" altLang="zh-CN" sz="2000" i="1" dirty="0">
                              <a:latin typeface="Cambria Math" panose="02040503050406030204" pitchFamily="18" charset="0"/>
                            </a:rPr>
                          </m:ctrlPr>
                        </m:naryPr>
                        <m:sub>
                          <m:r>
                            <a:rPr lang="zh-CN" altLang="en-US" sz="2000" i="1" dirty="0">
                              <a:latin typeface="Cambria Math" panose="02040503050406030204" pitchFamily="18" charset="0"/>
                            </a:rPr>
                            <m:t>𝑐</m:t>
                          </m:r>
                        </m:sub>
                        <m:sup/>
                        <m:e>
                          <m:func>
                            <m:funcPr>
                              <m:ctrlPr>
                                <a:rPr lang="zh-CN" altLang="en-US" sz="2000" i="1" dirty="0">
                                  <a:latin typeface="Cambria Math" panose="02040503050406030204" pitchFamily="18" charset="0"/>
                                </a:rPr>
                              </m:ctrlPr>
                            </m:funcPr>
                            <m:fName>
                              <m:r>
                                <m:rPr>
                                  <m:sty m:val="p"/>
                                </m:rPr>
                                <a:rPr lang="zh-CN" altLang="en-US" sz="2000" dirty="0">
                                  <a:latin typeface="Cambria Math" panose="02040503050406030204" pitchFamily="18" charset="0"/>
                                </a:rPr>
                                <m:t>log</m:t>
                              </m:r>
                            </m:fName>
                            <m:e>
                              <m:d>
                                <m:dPr>
                                  <m:ctrlPr>
                                    <a:rPr lang="zh-CN" altLang="en-US" sz="2000" i="1" dirty="0">
                                      <a:latin typeface="Cambria Math" panose="02040503050406030204" pitchFamily="18" charset="0"/>
                                    </a:rPr>
                                  </m:ctrlPr>
                                </m:dPr>
                                <m:e>
                                  <m:r>
                                    <a:rPr lang="zh-CN" altLang="en-US" sz="2000" i="1" dirty="0">
                                      <a:latin typeface="Cambria Math" panose="02040503050406030204" pitchFamily="18" charset="0"/>
                                    </a:rPr>
                                    <m:t>𝑃</m:t>
                                  </m:r>
                                  <m:r>
                                    <a:rPr lang="zh-CN" altLang="en-US" sz="2000" i="1" dirty="0">
                                      <a:latin typeface="Cambria Math" panose="02040503050406030204" pitchFamily="18" charset="0"/>
                                    </a:rPr>
                                    <m:t> </m:t>
                                  </m:r>
                                  <m:d>
                                    <m:dPr>
                                      <m:ctrlPr>
                                        <a:rPr lang="zh-CN" altLang="en-US" sz="2000" i="1" dirty="0">
                                          <a:latin typeface="Cambria Math" panose="02040503050406030204" pitchFamily="18" charset="0"/>
                                        </a:rPr>
                                      </m:ctrlPr>
                                    </m:dPr>
                                    <m:e>
                                      <m:r>
                                        <a:rPr lang="zh-CN" altLang="en-US" sz="2000" i="1" dirty="0">
                                          <a:latin typeface="Cambria Math" panose="02040503050406030204" pitchFamily="18" charset="0"/>
                                        </a:rPr>
                                        <m:t>𝑐</m:t>
                                      </m:r>
                                    </m:e>
                                  </m:d>
                                </m:e>
                              </m:d>
                            </m:e>
                          </m:func>
                          <m:d>
                            <m:dPr>
                              <m:ctrlPr>
                                <a:rPr lang="en-US" altLang="zh-CN" sz="2000" i="1" dirty="0">
                                  <a:latin typeface="Cambria Math" panose="02040503050406030204" pitchFamily="18" charset="0"/>
                                </a:rPr>
                              </m:ctrlPr>
                            </m:dPr>
                            <m:e>
                              <m:r>
                                <a:rPr lang="zh-CN" altLang="en-US" sz="2000" i="1" dirty="0">
                                  <a:latin typeface="Cambria Math" panose="02040503050406030204" pitchFamily="18" charset="0"/>
                                </a:rPr>
                                <m:t>𝑆</m:t>
                              </m:r>
                              <m:d>
                                <m:dPr>
                                  <m:ctrlPr>
                                    <a:rPr lang="zh-CN" altLang="en-US" sz="2000" i="1" dirty="0">
                                      <a:latin typeface="Cambria Math" panose="02040503050406030204" pitchFamily="18" charset="0"/>
                                    </a:rPr>
                                  </m:ctrlPr>
                                </m:dPr>
                                <m:e>
                                  <m:r>
                                    <a:rPr lang="zh-CN" altLang="en-US" sz="2000" i="1" dirty="0">
                                      <a:latin typeface="Cambria Math" panose="02040503050406030204" pitchFamily="18" charset="0"/>
                                    </a:rPr>
                                    <m:t>𝑐</m:t>
                                  </m:r>
                                </m:e>
                              </m:d>
                              <m:r>
                                <a:rPr lang="zh-CN" altLang="en-US" sz="2000" i="1" dirty="0">
                                  <a:latin typeface="Cambria Math" panose="02040503050406030204" pitchFamily="18" charset="0"/>
                                </a:rPr>
                                <m:t>−</m:t>
                              </m:r>
                              <m:acc>
                                <m:accPr>
                                  <m:chr m:val="̅"/>
                                  <m:ctrlPr>
                                    <a:rPr lang="zh-CN" altLang="en-US" sz="2000" i="1" dirty="0">
                                      <a:latin typeface="Cambria Math" panose="02040503050406030204" pitchFamily="18" charset="0"/>
                                    </a:rPr>
                                  </m:ctrlPr>
                                </m:accPr>
                                <m:e>
                                  <m:r>
                                    <a:rPr lang="zh-CN" altLang="en-US" sz="2000" i="1" dirty="0">
                                      <a:latin typeface="Cambria Math" panose="02040503050406030204" pitchFamily="18" charset="0"/>
                                    </a:rPr>
                                    <m:t>𝑆</m:t>
                                  </m:r>
                                  <m:d>
                                    <m:dPr>
                                      <m:ctrlPr>
                                        <a:rPr lang="zh-CN" altLang="en-US" sz="2000" i="1" dirty="0">
                                          <a:latin typeface="Cambria Math" panose="02040503050406030204" pitchFamily="18" charset="0"/>
                                        </a:rPr>
                                      </m:ctrlPr>
                                    </m:dPr>
                                    <m:e>
                                      <m:r>
                                        <a:rPr lang="zh-CN" altLang="en-US" sz="2000" i="1" dirty="0">
                                          <a:latin typeface="Cambria Math" panose="02040503050406030204" pitchFamily="18" charset="0"/>
                                        </a:rPr>
                                        <m:t>𝐶</m:t>
                                      </m:r>
                                    </m:e>
                                  </m:d>
                                </m:e>
                              </m:acc>
                            </m:e>
                          </m:d>
                        </m:e>
                      </m:nary>
                      <m:r>
                        <a:rPr lang="en-US" altLang="zh-CN" sz="2000" i="1" dirty="0">
                          <a:latin typeface="Cambria Math" panose="02040503050406030204" pitchFamily="18" charset="0"/>
                        </a:rPr>
                        <m:t>,</m:t>
                      </m:r>
                    </m:oMath>
                  </m:oMathPara>
                </a14:m>
                <a:endParaRPr lang="en-US" altLang="zh-CN" sz="2000" dirty="0">
                  <a:latin typeface="Times New Roman" panose="02020603050405020304" charset="0"/>
                </a:endParaRPr>
              </a:p>
              <a:p>
                <a:r>
                  <a:rPr lang="zh-CN" altLang="en-US" sz="2000" dirty="0">
                    <a:latin typeface="Times New Roman" panose="02020603050405020304" charset="0"/>
                  </a:rPr>
                  <a:t>where we subtract the average stability </a:t>
                </a:r>
                <a14:m>
                  <m:oMath xmlns:m="http://schemas.openxmlformats.org/officeDocument/2006/math">
                    <m:acc>
                      <m:accPr>
                        <m:chr m:val="̅"/>
                        <m:ctrlPr>
                          <a:rPr lang="zh-CN" altLang="en-US" sz="2000" i="1" dirty="0">
                            <a:latin typeface="Cambria Math" panose="02040503050406030204" pitchFamily="18" charset="0"/>
                          </a:rPr>
                        </m:ctrlPr>
                      </m:accPr>
                      <m:e>
                        <m:r>
                          <a:rPr lang="zh-CN" altLang="en-US" sz="2000" i="1" dirty="0">
                            <a:latin typeface="Cambria Math" panose="02040503050406030204" pitchFamily="18" charset="0"/>
                          </a:rPr>
                          <m:t>𝑆</m:t>
                        </m:r>
                        <m:r>
                          <a:rPr lang="zh-CN" altLang="en-US" sz="2000" i="1" dirty="0">
                            <a:latin typeface="Cambria Math" panose="02040503050406030204" pitchFamily="18" charset="0"/>
                          </a:rPr>
                          <m:t>(</m:t>
                        </m:r>
                        <m:r>
                          <a:rPr lang="zh-CN" altLang="en-US" sz="2000" i="1" dirty="0">
                            <a:latin typeface="Cambria Math" panose="02040503050406030204" pitchFamily="18" charset="0"/>
                          </a:rPr>
                          <m:t>𝐶</m:t>
                        </m:r>
                        <m:r>
                          <a:rPr lang="zh-CN" altLang="en-US" sz="2000" i="1" dirty="0">
                            <a:latin typeface="Cambria Math" panose="02040503050406030204" pitchFamily="18" charset="0"/>
                          </a:rPr>
                          <m:t>)</m:t>
                        </m:r>
                      </m:e>
                    </m:acc>
                  </m:oMath>
                </a14:m>
                <a:r>
                  <a:rPr lang="zh-CN" altLang="en-US" sz="2000" dirty="0">
                    <a:latin typeface="Times New Roman" panose="02020603050405020304" charset="0"/>
                  </a:rPr>
                  <a:t> across different sampled configurations from each individual calculated stability score.</a:t>
                </a:r>
              </a:p>
            </p:txBody>
          </p:sp>
        </mc:Choice>
        <mc:Fallback xmlns="">
          <p:sp>
            <p:nvSpPr>
              <p:cNvPr id="8" name="文本框 7">
                <a:extLst>
                  <a:ext uri="{FF2B5EF4-FFF2-40B4-BE49-F238E27FC236}">
                    <a16:creationId xmlns:a16="http://schemas.microsoft.com/office/drawing/2014/main" id="{732609A2-8D8D-3AD1-E81F-323FB05BCE63}"/>
                  </a:ext>
                </a:extLst>
              </p:cNvPr>
              <p:cNvSpPr txBox="1">
                <a:spLocks noRot="1" noChangeAspect="1" noMove="1" noResize="1" noEditPoints="1" noAdjustHandles="1" noChangeArrowheads="1" noChangeShapeType="1" noTextEdit="1"/>
              </p:cNvSpPr>
              <p:nvPr/>
            </p:nvSpPr>
            <p:spPr>
              <a:xfrm>
                <a:off x="1710707" y="3274348"/>
                <a:ext cx="9084824" cy="2386807"/>
              </a:xfrm>
              <a:prstGeom prst="rect">
                <a:avLst/>
              </a:prstGeom>
              <a:blipFill>
                <a:blip r:embed="rId3"/>
                <a:stretch>
                  <a:fillRect l="-738" t="-1276" b="-3571"/>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9786C999-7578-D5C0-D85E-8B9EBBF93655}"/>
              </a:ext>
            </a:extLst>
          </p:cNvPr>
          <p:cNvPicPr>
            <a:picLocks noChangeAspect="1"/>
          </p:cNvPicPr>
          <p:nvPr/>
        </p:nvPicPr>
        <p:blipFill>
          <a:blip r:embed="rId4"/>
          <a:stretch>
            <a:fillRect/>
          </a:stretch>
        </p:blipFill>
        <p:spPr>
          <a:xfrm>
            <a:off x="1366248" y="3356995"/>
            <a:ext cx="361950" cy="352425"/>
          </a:xfrm>
          <a:prstGeom prst="rect">
            <a:avLst/>
          </a:prstGeom>
        </p:spPr>
      </p:pic>
    </p:spTree>
    <p:extLst>
      <p:ext uri="{BB962C8B-B14F-4D97-AF65-F5344CB8AC3E}">
        <p14:creationId xmlns:p14="http://schemas.microsoft.com/office/powerpoint/2010/main" val="3459784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487680" y="2492935"/>
            <a:ext cx="9021655" cy="1143000"/>
          </a:xfrm>
          <a:prstGeom prst="rect">
            <a:avLst/>
          </a:prstGeom>
          <a:noFill/>
          <a:ln w="9525">
            <a:noFill/>
          </a:ln>
        </p:spPr>
        <p:txBody>
          <a:bodyPr anchor="ctr" anchorCtr="0"/>
          <a:lstStyle/>
          <a:p>
            <a:pPr algn="ctr"/>
            <a:r>
              <a:rPr lang="zh-CN" altLang="en-US" sz="4000" b="1" dirty="0">
                <a:latin typeface="Times New Roman" panose="02020603050405020304" charset="0"/>
              </a:rPr>
              <a:t>Spatial Invariances </a:t>
            </a:r>
            <a:r>
              <a:rPr lang="en-US" altLang="zh-CN" sz="4000" b="1" dirty="0">
                <a:latin typeface="Times New Roman" panose="02020603050405020304" charset="0"/>
              </a:rPr>
              <a:t>based Approaches</a:t>
            </a:r>
            <a:endParaRPr lang="en-US" altLang="zh-C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115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703695" y="307823"/>
            <a:ext cx="8229600" cy="792055"/>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a:t>
            </a:r>
            <a:r>
              <a:rPr lang="zh-CN" altLang="en-US" sz="2800" b="1" dirty="0">
                <a:latin typeface="Times New Roman" panose="02020603050405020304" charset="0"/>
              </a:rPr>
              <a:t>Spatial Invariances</a:t>
            </a:r>
            <a:endParaRPr lang="en-US" altLang="zh-CN" sz="28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983645" y="1602857"/>
            <a:ext cx="10080700" cy="1631216"/>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charset="0"/>
              </a:rPr>
              <a:t>Spatial invariances describe </a:t>
            </a:r>
            <a:r>
              <a:rPr lang="zh-CN" altLang="en-US" sz="2000" dirty="0">
                <a:solidFill>
                  <a:srgbClr val="FF0000"/>
                </a:solidFill>
                <a:latin typeface="Times New Roman" panose="02020603050405020304" charset="0"/>
              </a:rPr>
              <a:t>properties that do not change under mathematical transformations</a:t>
            </a:r>
            <a:r>
              <a:rPr lang="zh-CN" altLang="en-US" sz="2000" dirty="0">
                <a:latin typeface="Times New Roman" panose="02020603050405020304" charset="0"/>
              </a:rPr>
              <a:t> such as translations and rotations. If a geometric object is invariant under such transformations, it has a symmetry (for example,a rotationally symmetric triangle). A function can be called invariant, if it has the same result for a symmetric transformation of its argument. Connected to invariance is the property of equivariance.</a:t>
            </a:r>
            <a:endParaRPr lang="en-US" altLang="zh-CN" sz="20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62CE1F21-2A5F-377C-8E8E-D30F73D22A49}"/>
              </a:ext>
            </a:extLst>
          </p:cNvPr>
          <p:cNvSpPr txBox="1"/>
          <p:nvPr/>
        </p:nvSpPr>
        <p:spPr>
          <a:xfrm>
            <a:off x="911640" y="3737052"/>
            <a:ext cx="10080700" cy="1015663"/>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b="1" dirty="0">
                <a:latin typeface="Times New Roman" panose="02020603050405020304" charset="0"/>
              </a:rPr>
              <a:t>Spatial invariances </a:t>
            </a:r>
            <a:r>
              <a:rPr lang="en-US" altLang="zh-CN" sz="2000" dirty="0">
                <a:latin typeface="Times New Roman" panose="02020603050405020304" charset="0"/>
              </a:rPr>
              <a:t>include Translation Invariance, Rotation/Viewpoint Invariance, Size Invariance, Illumination Invariance, et. al. For example, for image recognition tasks, no matter where a “dog” appears in the image, it should be recognized as that a “dog”.</a:t>
            </a: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023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981200" y="351971"/>
            <a:ext cx="8229600" cy="648045"/>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Approach 1: Improve the training data</a:t>
            </a:r>
            <a:endParaRPr lang="en-US" altLang="zh-CN" sz="2800" b="1" u="sng"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199659" y="1468921"/>
            <a:ext cx="9864685" cy="1015663"/>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charset="0"/>
              </a:rPr>
              <a:t>It has been shown that </a:t>
            </a:r>
            <a:r>
              <a:rPr lang="en-US" altLang="zh-CN" sz="2000" dirty="0">
                <a:solidFill>
                  <a:srgbClr val="FF0000"/>
                </a:solidFill>
                <a:latin typeface="Times New Roman" panose="02020603050405020304" charset="0"/>
              </a:rPr>
              <a:t>data augmentation </a:t>
            </a:r>
            <a:r>
              <a:rPr lang="en-US" altLang="zh-CN" sz="2000" dirty="0">
                <a:latin typeface="Times New Roman" panose="02020603050405020304" charset="0"/>
              </a:rPr>
              <a:t>through virtual examples is mathematically equivalent to incorporating</a:t>
            </a:r>
            <a:r>
              <a:rPr lang="en-US" altLang="zh-CN" sz="2000" dirty="0">
                <a:solidFill>
                  <a:srgbClr val="FF0000"/>
                </a:solidFill>
                <a:latin typeface="Times New Roman" panose="02020603050405020304" charset="0"/>
              </a:rPr>
              <a:t> prior knowledge</a:t>
            </a:r>
            <a:r>
              <a:rPr lang="en-US" altLang="zh-CN" sz="2000" dirty="0">
                <a:latin typeface="Times New Roman" panose="02020603050405020304" charset="0"/>
              </a:rPr>
              <a:t> via a </a:t>
            </a:r>
            <a:r>
              <a:rPr lang="en-US" altLang="zh-CN" sz="2000" dirty="0" err="1">
                <a:latin typeface="Times New Roman" panose="02020603050405020304" charset="0"/>
              </a:rPr>
              <a:t>regularizer</a:t>
            </a:r>
            <a:r>
              <a:rPr lang="en-US" altLang="zh-CN" sz="2000" dirty="0">
                <a:latin typeface="Times New Roman" panose="02020603050405020304" charset="0"/>
              </a:rPr>
              <a:t>. </a:t>
            </a:r>
          </a:p>
          <a:p>
            <a:pPr marL="342900" indent="-342900" algn="just">
              <a:buFont typeface="Wingdings" panose="05000000000000000000" pitchFamily="2" charset="2"/>
              <a:buChar char="l"/>
            </a:pPr>
            <a:r>
              <a:rPr lang="en-US" altLang="zh-CN" sz="2000" dirty="0">
                <a:latin typeface="Times New Roman" panose="02020603050405020304" charset="0"/>
              </a:rPr>
              <a:t>A similar approach is the creation of meta-features.</a:t>
            </a:r>
          </a:p>
        </p:txBody>
      </p:sp>
      <p:sp>
        <p:nvSpPr>
          <p:cNvPr id="7" name="文本框 6">
            <a:extLst>
              <a:ext uri="{FF2B5EF4-FFF2-40B4-BE49-F238E27FC236}">
                <a16:creationId xmlns:a16="http://schemas.microsoft.com/office/drawing/2014/main" id="{B1CB4B77-8BAE-FC1B-E820-F0A952BE3AE3}"/>
              </a:ext>
            </a:extLst>
          </p:cNvPr>
          <p:cNvSpPr txBox="1"/>
          <p:nvPr/>
        </p:nvSpPr>
        <p:spPr>
          <a:xfrm>
            <a:off x="1199659" y="2953488"/>
            <a:ext cx="9864684" cy="1631216"/>
          </a:xfrm>
          <a:prstGeom prst="rect">
            <a:avLst/>
          </a:prstGeom>
          <a:noFill/>
        </p:spPr>
        <p:txBody>
          <a:bodyPr wrap="square">
            <a:spAutoFit/>
          </a:bodyPr>
          <a:lstStyle/>
          <a:p>
            <a:pPr algn="just"/>
            <a:r>
              <a:rPr lang="en-US" altLang="zh-CN" sz="2000" b="1" dirty="0">
                <a:latin typeface="Times New Roman" panose="02020603050405020304" charset="0"/>
              </a:rPr>
              <a:t>Example Issue: </a:t>
            </a:r>
            <a:r>
              <a:rPr lang="en-US" altLang="zh-CN" sz="2000" dirty="0">
                <a:latin typeface="Times New Roman" panose="02020603050405020304" charset="0"/>
              </a:rPr>
              <a:t>Consider the images with the </a:t>
            </a:r>
            <a:r>
              <a:rPr lang="en-US" altLang="zh-CN" sz="2000" dirty="0">
                <a:solidFill>
                  <a:srgbClr val="FF0000"/>
                </a:solidFill>
                <a:latin typeface="Times New Roman" panose="02020603050405020304" charset="0"/>
              </a:rPr>
              <a:t>grayscale inverted</a:t>
            </a:r>
            <a:r>
              <a:rPr lang="en-US" altLang="zh-CN" sz="2000" dirty="0">
                <a:latin typeface="Times New Roman" panose="02020603050405020304" charset="0"/>
              </a:rPr>
              <a:t>, such that the digits are now roughly white on a black background. The inverted images still represent the same digits - the grayscale inversion transformation is therefore a symmetry of the problem. For the sake of simplicity, we will assume that our images are comprised of pixels with grayscale values scaled to the range [−1, +1]</a:t>
            </a:r>
            <a:endParaRPr lang="en-US" altLang="zh-CN" sz="2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261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0AEFEF7-F754-C5E7-0700-7F2B988F9B13}"/>
              </a:ext>
            </a:extLst>
          </p:cNvPr>
          <p:cNvSpPr txBox="1"/>
          <p:nvPr/>
        </p:nvSpPr>
        <p:spPr>
          <a:xfrm>
            <a:off x="911640" y="1340854"/>
            <a:ext cx="10512730" cy="2554545"/>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charset="0"/>
              </a:rPr>
              <a:t>Symmetry, a central concept in understanding the laws of nature.</a:t>
            </a:r>
          </a:p>
          <a:p>
            <a:pPr marL="342900" indent="-342900" algn="just">
              <a:buFont typeface="Wingdings" panose="05000000000000000000" pitchFamily="2" charset="2"/>
              <a:buChar char="l"/>
            </a:pPr>
            <a:r>
              <a:rPr lang="en-US" altLang="zh-CN" sz="2000" dirty="0">
                <a:latin typeface="Times New Roman" panose="02020603050405020304" charset="0"/>
              </a:rPr>
              <a:t>Incorporating symmetry into the model reduces over-fitting, while at the same time reducing complexity, ultimately requiring less training data, and taking less time and resources to train.</a:t>
            </a:r>
          </a:p>
          <a:p>
            <a:pPr marL="342900" indent="-342900" algn="just">
              <a:buFont typeface="Wingdings" panose="05000000000000000000" pitchFamily="2" charset="2"/>
              <a:buChar char="l"/>
            </a:pPr>
            <a:r>
              <a:rPr lang="en-US" altLang="zh-CN" sz="2000" dirty="0">
                <a:latin typeface="Times New Roman" panose="02020603050405020304" charset="0"/>
              </a:rPr>
              <a:t>If inputs are transformed into features that are invariant under the full symmetry group, then the model outputs will automatically be invariant as well.</a:t>
            </a:r>
          </a:p>
          <a:p>
            <a:pPr marL="342900" indent="-342900" algn="just">
              <a:buFont typeface="Wingdings" panose="05000000000000000000" pitchFamily="2" charset="2"/>
              <a:buChar char="l"/>
            </a:pPr>
            <a:endParaRPr lang="en-US" altLang="zh-CN" sz="2000" dirty="0">
              <a:latin typeface="Times New Roman" panose="02020603050405020304" charset="0"/>
            </a:endParaRPr>
          </a:p>
          <a:p>
            <a:pPr marL="342900" indent="-342900" algn="just">
              <a:buFont typeface="Wingdings" panose="05000000000000000000" pitchFamily="2" charset="2"/>
              <a:buChar char="l"/>
            </a:pPr>
            <a:r>
              <a:rPr lang="en-US" altLang="zh-CN" sz="2000" dirty="0">
                <a:latin typeface="Times New Roman" panose="02020603050405020304" charset="0"/>
              </a:rPr>
              <a:t>Apply to Neural Network</a:t>
            </a:r>
          </a:p>
          <a:p>
            <a:pPr marL="342900" indent="-342900" algn="just">
              <a:buFont typeface="Wingdings" panose="05000000000000000000" pitchFamily="2" charset="2"/>
              <a:buChar char="l"/>
            </a:pPr>
            <a:endParaRPr lang="en-US" altLang="zh-CN" sz="2000" dirty="0">
              <a:latin typeface="Times New Roman" panose="02020603050405020304" charset="0"/>
            </a:endParaRPr>
          </a:p>
        </p:txBody>
      </p:sp>
      <p:sp>
        <p:nvSpPr>
          <p:cNvPr id="2" name="标题 1">
            <a:extLst>
              <a:ext uri="{FF2B5EF4-FFF2-40B4-BE49-F238E27FC236}">
                <a16:creationId xmlns:a16="http://schemas.microsoft.com/office/drawing/2014/main" id="{90239CD3-8532-7A43-A81E-661165AA1C90}"/>
              </a:ext>
            </a:extLst>
          </p:cNvPr>
          <p:cNvSpPr>
            <a:spLocks noGrp="1"/>
          </p:cNvSpPr>
          <p:nvPr/>
        </p:nvSpPr>
        <p:spPr>
          <a:xfrm>
            <a:off x="1981200" y="351971"/>
            <a:ext cx="8229600" cy="648045"/>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Symmetry constrained machine learning</a:t>
            </a:r>
          </a:p>
        </p:txBody>
      </p:sp>
      <p:sp>
        <p:nvSpPr>
          <p:cNvPr id="4" name="文本框 3">
            <a:extLst>
              <a:ext uri="{FF2B5EF4-FFF2-40B4-BE49-F238E27FC236}">
                <a16:creationId xmlns:a16="http://schemas.microsoft.com/office/drawing/2014/main" id="{E98F4AF3-7C78-48CE-D4E6-00A8D9F6D78F}"/>
              </a:ext>
            </a:extLst>
          </p:cNvPr>
          <p:cNvSpPr txBox="1"/>
          <p:nvPr/>
        </p:nvSpPr>
        <p:spPr>
          <a:xfrm>
            <a:off x="1235663" y="6155396"/>
            <a:ext cx="9864684" cy="307777"/>
          </a:xfrm>
          <a:prstGeom prst="rect">
            <a:avLst/>
          </a:prstGeom>
          <a:noFill/>
        </p:spPr>
        <p:txBody>
          <a:bodyPr wrap="square">
            <a:spAutoFit/>
          </a:bodyPr>
          <a:lstStyle/>
          <a:p>
            <a:pPr algn="ctr"/>
            <a:r>
              <a:rPr lang="en-US" altLang="zh-CN" sz="1400" dirty="0">
                <a:latin typeface="Times New Roman" panose="02020603050405020304" pitchFamily="18" charset="0"/>
              </a:rPr>
              <a:t>Bergman. Symmetry constrained machine learning, Proceedings of SAI Intelligent Systems Conference, 2019.</a:t>
            </a:r>
            <a:endParaRPr lang="zh-CN" altLang="en-US" sz="1400" dirty="0">
              <a:latin typeface="Times New Roman" panose="02020603050405020304" pitchFamily="18" charset="0"/>
            </a:endParaRPr>
          </a:p>
        </p:txBody>
      </p:sp>
      <p:pic>
        <p:nvPicPr>
          <p:cNvPr id="7" name="图片 6">
            <a:extLst>
              <a:ext uri="{FF2B5EF4-FFF2-40B4-BE49-F238E27FC236}">
                <a16:creationId xmlns:a16="http://schemas.microsoft.com/office/drawing/2014/main" id="{8071B796-D997-2C0C-9432-5054FB1D7498}"/>
              </a:ext>
            </a:extLst>
          </p:cNvPr>
          <p:cNvPicPr>
            <a:picLocks noChangeAspect="1"/>
          </p:cNvPicPr>
          <p:nvPr/>
        </p:nvPicPr>
        <p:blipFill>
          <a:blip r:embed="rId3"/>
          <a:stretch>
            <a:fillRect/>
          </a:stretch>
        </p:blipFill>
        <p:spPr>
          <a:xfrm>
            <a:off x="1631690" y="4366648"/>
            <a:ext cx="4181475" cy="1476375"/>
          </a:xfrm>
          <a:prstGeom prst="rect">
            <a:avLst/>
          </a:prstGeom>
        </p:spPr>
      </p:pic>
      <p:pic>
        <p:nvPicPr>
          <p:cNvPr id="9" name="图片 8">
            <a:extLst>
              <a:ext uri="{FF2B5EF4-FFF2-40B4-BE49-F238E27FC236}">
                <a16:creationId xmlns:a16="http://schemas.microsoft.com/office/drawing/2014/main" id="{B2221E2F-EEFD-41D6-0D50-30C7F1874E32}"/>
              </a:ext>
            </a:extLst>
          </p:cNvPr>
          <p:cNvPicPr>
            <a:picLocks noChangeAspect="1"/>
          </p:cNvPicPr>
          <p:nvPr/>
        </p:nvPicPr>
        <p:blipFill>
          <a:blip r:embed="rId4"/>
          <a:stretch>
            <a:fillRect/>
          </a:stretch>
        </p:blipFill>
        <p:spPr>
          <a:xfrm>
            <a:off x="1631690" y="3820356"/>
            <a:ext cx="1209675" cy="514350"/>
          </a:xfrm>
          <a:prstGeom prst="rect">
            <a:avLst/>
          </a:prstGeom>
        </p:spPr>
      </p:pic>
      <p:pic>
        <p:nvPicPr>
          <p:cNvPr id="11" name="图片 10">
            <a:extLst>
              <a:ext uri="{FF2B5EF4-FFF2-40B4-BE49-F238E27FC236}">
                <a16:creationId xmlns:a16="http://schemas.microsoft.com/office/drawing/2014/main" id="{BFB07A17-FCA8-39D6-411C-7DB9364B036C}"/>
              </a:ext>
            </a:extLst>
          </p:cNvPr>
          <p:cNvPicPr>
            <a:picLocks noChangeAspect="1"/>
          </p:cNvPicPr>
          <p:nvPr/>
        </p:nvPicPr>
        <p:blipFill>
          <a:blip r:embed="rId5"/>
          <a:stretch>
            <a:fillRect/>
          </a:stretch>
        </p:blipFill>
        <p:spPr>
          <a:xfrm>
            <a:off x="7536100" y="4901425"/>
            <a:ext cx="2143125" cy="1047750"/>
          </a:xfrm>
          <a:prstGeom prst="rect">
            <a:avLst/>
          </a:prstGeom>
        </p:spPr>
      </p:pic>
      <p:pic>
        <p:nvPicPr>
          <p:cNvPr id="13" name="图片 12">
            <a:extLst>
              <a:ext uri="{FF2B5EF4-FFF2-40B4-BE49-F238E27FC236}">
                <a16:creationId xmlns:a16="http://schemas.microsoft.com/office/drawing/2014/main" id="{EFD49780-5071-BB95-0A1F-4C516DCAD0BE}"/>
              </a:ext>
            </a:extLst>
          </p:cNvPr>
          <p:cNvPicPr>
            <a:picLocks noChangeAspect="1"/>
          </p:cNvPicPr>
          <p:nvPr/>
        </p:nvPicPr>
        <p:blipFill>
          <a:blip r:embed="rId6"/>
          <a:stretch>
            <a:fillRect/>
          </a:stretch>
        </p:blipFill>
        <p:spPr>
          <a:xfrm>
            <a:off x="6335606" y="3763417"/>
            <a:ext cx="5323660" cy="889668"/>
          </a:xfrm>
          <a:prstGeom prst="rect">
            <a:avLst/>
          </a:prstGeom>
        </p:spPr>
      </p:pic>
    </p:spTree>
    <p:extLst>
      <p:ext uri="{BB962C8B-B14F-4D97-AF65-F5344CB8AC3E}">
        <p14:creationId xmlns:p14="http://schemas.microsoft.com/office/powerpoint/2010/main" val="1376369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239CD3-8532-7A43-A81E-661165AA1C90}"/>
              </a:ext>
            </a:extLst>
          </p:cNvPr>
          <p:cNvSpPr>
            <a:spLocks noGrp="1"/>
          </p:cNvSpPr>
          <p:nvPr/>
        </p:nvSpPr>
        <p:spPr>
          <a:xfrm>
            <a:off x="1981200" y="351971"/>
            <a:ext cx="8229600" cy="648045"/>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Symmetry constrained machine learning</a:t>
            </a:r>
          </a:p>
        </p:txBody>
      </p:sp>
      <p:sp>
        <p:nvSpPr>
          <p:cNvPr id="9" name="文本框 8">
            <a:extLst>
              <a:ext uri="{FF2B5EF4-FFF2-40B4-BE49-F238E27FC236}">
                <a16:creationId xmlns:a16="http://schemas.microsoft.com/office/drawing/2014/main" id="{3CF15262-0C67-0302-748C-77FA2CCFA2B3}"/>
              </a:ext>
            </a:extLst>
          </p:cNvPr>
          <p:cNvSpPr txBox="1"/>
          <p:nvPr/>
        </p:nvSpPr>
        <p:spPr>
          <a:xfrm>
            <a:off x="695625" y="1412860"/>
            <a:ext cx="6096000"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Under the grayscale inversion symmetry, xi → −xi ,</a:t>
            </a:r>
            <a:endParaRPr lang="zh-CN" altLang="en-US" sz="2000" dirty="0"/>
          </a:p>
        </p:txBody>
      </p:sp>
      <p:pic>
        <p:nvPicPr>
          <p:cNvPr id="15" name="图片 14">
            <a:extLst>
              <a:ext uri="{FF2B5EF4-FFF2-40B4-BE49-F238E27FC236}">
                <a16:creationId xmlns:a16="http://schemas.microsoft.com/office/drawing/2014/main" id="{D500E0E0-FB77-7490-EADE-67F619BBA6A3}"/>
              </a:ext>
            </a:extLst>
          </p:cNvPr>
          <p:cNvPicPr>
            <a:picLocks noChangeAspect="1"/>
          </p:cNvPicPr>
          <p:nvPr/>
        </p:nvPicPr>
        <p:blipFill>
          <a:blip r:embed="rId3"/>
          <a:stretch>
            <a:fillRect/>
          </a:stretch>
        </p:blipFill>
        <p:spPr>
          <a:xfrm>
            <a:off x="3128939" y="1974097"/>
            <a:ext cx="5648325" cy="1228725"/>
          </a:xfrm>
          <a:prstGeom prst="rect">
            <a:avLst/>
          </a:prstGeom>
        </p:spPr>
      </p:pic>
      <p:pic>
        <p:nvPicPr>
          <p:cNvPr id="17" name="图片 16">
            <a:extLst>
              <a:ext uri="{FF2B5EF4-FFF2-40B4-BE49-F238E27FC236}">
                <a16:creationId xmlns:a16="http://schemas.microsoft.com/office/drawing/2014/main" id="{5C6D4747-AC09-DFA8-E7B2-612541976D74}"/>
              </a:ext>
            </a:extLst>
          </p:cNvPr>
          <p:cNvPicPr>
            <a:picLocks noChangeAspect="1"/>
          </p:cNvPicPr>
          <p:nvPr/>
        </p:nvPicPr>
        <p:blipFill>
          <a:blip r:embed="rId4"/>
          <a:stretch>
            <a:fillRect/>
          </a:stretch>
        </p:blipFill>
        <p:spPr>
          <a:xfrm>
            <a:off x="6456025" y="1341338"/>
            <a:ext cx="1818928" cy="512374"/>
          </a:xfrm>
          <a:prstGeom prst="rect">
            <a:avLst/>
          </a:prstGeom>
        </p:spPr>
      </p:pic>
      <p:sp>
        <p:nvSpPr>
          <p:cNvPr id="19" name="文本框 18">
            <a:extLst>
              <a:ext uri="{FF2B5EF4-FFF2-40B4-BE49-F238E27FC236}">
                <a16:creationId xmlns:a16="http://schemas.microsoft.com/office/drawing/2014/main" id="{24D98F13-3979-C146-D6A9-86C7D75113E4}"/>
              </a:ext>
            </a:extLst>
          </p:cNvPr>
          <p:cNvSpPr txBox="1"/>
          <p:nvPr/>
        </p:nvSpPr>
        <p:spPr>
          <a:xfrm>
            <a:off x="1136180" y="3363949"/>
            <a:ext cx="10360195" cy="707886"/>
          </a:xfrm>
          <a:prstGeom prst="rect">
            <a:avLst/>
          </a:prstGeom>
          <a:noFill/>
        </p:spPr>
        <p:txBody>
          <a:bodyPr wrap="square">
            <a:spAutoFit/>
          </a:bodyPr>
          <a:lstStyle/>
          <a:p>
            <a:r>
              <a:rPr lang="en-US" altLang="zh-CN" sz="2000" dirty="0"/>
              <a:t>the digit the model thinks has the highest probability to match the image, is also the digit with the lowest probability to match the inverted image</a:t>
            </a:r>
            <a:endParaRPr lang="zh-CN" altLang="en-US" sz="2000" dirty="0"/>
          </a:p>
        </p:txBody>
      </p:sp>
      <p:sp>
        <p:nvSpPr>
          <p:cNvPr id="20" name="文本框 19">
            <a:extLst>
              <a:ext uri="{FF2B5EF4-FFF2-40B4-BE49-F238E27FC236}">
                <a16:creationId xmlns:a16="http://schemas.microsoft.com/office/drawing/2014/main" id="{D5413721-D3DD-8F15-8C39-1BD00AD45E85}"/>
              </a:ext>
            </a:extLst>
          </p:cNvPr>
          <p:cNvSpPr txBox="1"/>
          <p:nvPr/>
        </p:nvSpPr>
        <p:spPr>
          <a:xfrm>
            <a:off x="839634" y="5617904"/>
            <a:ext cx="3807740" cy="400110"/>
          </a:xfrm>
          <a:prstGeom prst="rect">
            <a:avLst/>
          </a:prstGeom>
          <a:noFill/>
        </p:spPr>
        <p:txBody>
          <a:bodyPr wrap="square">
            <a:spAutoFit/>
          </a:bodyPr>
          <a:lstStyle/>
          <a:p>
            <a:r>
              <a:rPr lang="en-US" altLang="zh-CN" sz="2000" dirty="0"/>
              <a:t>The accuracy rate over the dataset</a:t>
            </a:r>
            <a:endParaRPr lang="zh-CN" altLang="en-US" sz="2000" dirty="0"/>
          </a:p>
        </p:txBody>
      </p:sp>
      <p:pic>
        <p:nvPicPr>
          <p:cNvPr id="21" name="图片 20">
            <a:extLst>
              <a:ext uri="{FF2B5EF4-FFF2-40B4-BE49-F238E27FC236}">
                <a16:creationId xmlns:a16="http://schemas.microsoft.com/office/drawing/2014/main" id="{A970C5DE-4D3D-DC50-A36A-4265FFDFD459}"/>
              </a:ext>
            </a:extLst>
          </p:cNvPr>
          <p:cNvPicPr>
            <a:picLocks noChangeAspect="1"/>
          </p:cNvPicPr>
          <p:nvPr/>
        </p:nvPicPr>
        <p:blipFill>
          <a:blip r:embed="rId5"/>
          <a:stretch>
            <a:fillRect/>
          </a:stretch>
        </p:blipFill>
        <p:spPr>
          <a:xfrm>
            <a:off x="1693179" y="4641669"/>
            <a:ext cx="1848763" cy="803471"/>
          </a:xfrm>
          <a:prstGeom prst="rect">
            <a:avLst/>
          </a:prstGeom>
        </p:spPr>
      </p:pic>
      <p:pic>
        <p:nvPicPr>
          <p:cNvPr id="22" name="图片 21">
            <a:extLst>
              <a:ext uri="{FF2B5EF4-FFF2-40B4-BE49-F238E27FC236}">
                <a16:creationId xmlns:a16="http://schemas.microsoft.com/office/drawing/2014/main" id="{DC37BED0-AA57-28CB-771C-B2F30406443E}"/>
              </a:ext>
            </a:extLst>
          </p:cNvPr>
          <p:cNvPicPr>
            <a:picLocks noChangeAspect="1"/>
          </p:cNvPicPr>
          <p:nvPr/>
        </p:nvPicPr>
        <p:blipFill>
          <a:blip r:embed="rId6"/>
          <a:stretch>
            <a:fillRect/>
          </a:stretch>
        </p:blipFill>
        <p:spPr>
          <a:xfrm>
            <a:off x="5015925" y="4574838"/>
            <a:ext cx="4608320" cy="870302"/>
          </a:xfrm>
          <a:prstGeom prst="rect">
            <a:avLst/>
          </a:prstGeom>
        </p:spPr>
      </p:pic>
      <p:sp>
        <p:nvSpPr>
          <p:cNvPr id="23" name="文本框 22">
            <a:extLst>
              <a:ext uri="{FF2B5EF4-FFF2-40B4-BE49-F238E27FC236}">
                <a16:creationId xmlns:a16="http://schemas.microsoft.com/office/drawing/2014/main" id="{1EB3AD55-D357-EF99-E1A7-F2485397DB09}"/>
              </a:ext>
            </a:extLst>
          </p:cNvPr>
          <p:cNvSpPr txBox="1"/>
          <p:nvPr/>
        </p:nvSpPr>
        <p:spPr>
          <a:xfrm>
            <a:off x="5807979" y="5657535"/>
            <a:ext cx="4793890" cy="400110"/>
          </a:xfrm>
          <a:prstGeom prst="rect">
            <a:avLst/>
          </a:prstGeom>
          <a:noFill/>
        </p:spPr>
        <p:txBody>
          <a:bodyPr wrap="square">
            <a:spAutoFit/>
          </a:bodyPr>
          <a:lstStyle/>
          <a:p>
            <a:r>
              <a:rPr lang="en-US" altLang="zh-CN" sz="2000" dirty="0"/>
              <a:t>The accuracy rate over the inverted dataset</a:t>
            </a:r>
            <a:endParaRPr lang="zh-CN" altLang="en-US" sz="2000" dirty="0"/>
          </a:p>
        </p:txBody>
      </p:sp>
      <p:pic>
        <p:nvPicPr>
          <p:cNvPr id="24" name="图片 23">
            <a:extLst>
              <a:ext uri="{FF2B5EF4-FFF2-40B4-BE49-F238E27FC236}">
                <a16:creationId xmlns:a16="http://schemas.microsoft.com/office/drawing/2014/main" id="{00FC2E66-587A-DD93-FE1A-D568C753705B}"/>
              </a:ext>
            </a:extLst>
          </p:cNvPr>
          <p:cNvPicPr>
            <a:picLocks noChangeAspect="1"/>
          </p:cNvPicPr>
          <p:nvPr/>
        </p:nvPicPr>
        <p:blipFill>
          <a:blip r:embed="rId7"/>
          <a:stretch>
            <a:fillRect/>
          </a:stretch>
        </p:blipFill>
        <p:spPr>
          <a:xfrm>
            <a:off x="9922779" y="4762733"/>
            <a:ext cx="1341545" cy="400110"/>
          </a:xfrm>
          <a:prstGeom prst="rect">
            <a:avLst/>
          </a:prstGeom>
        </p:spPr>
      </p:pic>
    </p:spTree>
    <p:extLst>
      <p:ext uri="{BB962C8B-B14F-4D97-AF65-F5344CB8AC3E}">
        <p14:creationId xmlns:p14="http://schemas.microsoft.com/office/powerpoint/2010/main" val="3602737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239CD3-8532-7A43-A81E-661165AA1C90}"/>
              </a:ext>
            </a:extLst>
          </p:cNvPr>
          <p:cNvSpPr>
            <a:spLocks noGrp="1"/>
          </p:cNvSpPr>
          <p:nvPr/>
        </p:nvSpPr>
        <p:spPr>
          <a:xfrm>
            <a:off x="1981200" y="351971"/>
            <a:ext cx="8229600" cy="648045"/>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Symmetry constrained machine learning</a:t>
            </a:r>
          </a:p>
        </p:txBody>
      </p:sp>
      <p:sp>
        <p:nvSpPr>
          <p:cNvPr id="16" name="文本框 15">
            <a:extLst>
              <a:ext uri="{FF2B5EF4-FFF2-40B4-BE49-F238E27FC236}">
                <a16:creationId xmlns:a16="http://schemas.microsoft.com/office/drawing/2014/main" id="{C788CEF2-A588-1D4C-51AC-FE56C2B1E7BA}"/>
              </a:ext>
            </a:extLst>
          </p:cNvPr>
          <p:cNvSpPr txBox="1"/>
          <p:nvPr/>
        </p:nvSpPr>
        <p:spPr>
          <a:xfrm>
            <a:off x="1091652" y="1412860"/>
            <a:ext cx="10008696" cy="707886"/>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Map the inputs (the pixels of the image) xi onto features that are invariant under the inversion symmetry</a:t>
            </a:r>
            <a:endParaRPr lang="zh-CN" altLang="en-US" sz="2000" dirty="0"/>
          </a:p>
        </p:txBody>
      </p:sp>
      <p:pic>
        <p:nvPicPr>
          <p:cNvPr id="22" name="图片 21">
            <a:extLst>
              <a:ext uri="{FF2B5EF4-FFF2-40B4-BE49-F238E27FC236}">
                <a16:creationId xmlns:a16="http://schemas.microsoft.com/office/drawing/2014/main" id="{3507F012-38EF-78ED-3B2C-962C54ED7265}"/>
              </a:ext>
            </a:extLst>
          </p:cNvPr>
          <p:cNvPicPr>
            <a:picLocks noChangeAspect="1"/>
          </p:cNvPicPr>
          <p:nvPr/>
        </p:nvPicPr>
        <p:blipFill>
          <a:blip r:embed="rId3"/>
          <a:stretch>
            <a:fillRect/>
          </a:stretch>
        </p:blipFill>
        <p:spPr>
          <a:xfrm>
            <a:off x="2854543" y="2401622"/>
            <a:ext cx="7713348" cy="933408"/>
          </a:xfrm>
          <a:prstGeom prst="rect">
            <a:avLst/>
          </a:prstGeom>
        </p:spPr>
      </p:pic>
      <p:sp>
        <p:nvSpPr>
          <p:cNvPr id="24" name="文本框 23">
            <a:extLst>
              <a:ext uri="{FF2B5EF4-FFF2-40B4-BE49-F238E27FC236}">
                <a16:creationId xmlns:a16="http://schemas.microsoft.com/office/drawing/2014/main" id="{5D8875CB-A95F-2DE2-CDA4-04625C2B19EB}"/>
              </a:ext>
            </a:extLst>
          </p:cNvPr>
          <p:cNvSpPr txBox="1"/>
          <p:nvPr/>
        </p:nvSpPr>
        <p:spPr>
          <a:xfrm>
            <a:off x="731628" y="2571166"/>
            <a:ext cx="1823915" cy="369332"/>
          </a:xfrm>
          <a:prstGeom prst="rect">
            <a:avLst/>
          </a:prstGeom>
          <a:noFill/>
        </p:spPr>
        <p:txBody>
          <a:bodyPr wrap="square">
            <a:spAutoFit/>
          </a:bodyPr>
          <a:lstStyle/>
          <a:p>
            <a:r>
              <a:rPr lang="en-US" altLang="zh-CN" dirty="0"/>
              <a:t>Taylor Expansion:</a:t>
            </a:r>
            <a:endParaRPr lang="zh-CN" altLang="en-US" dirty="0"/>
          </a:p>
        </p:txBody>
      </p:sp>
      <p:sp>
        <p:nvSpPr>
          <p:cNvPr id="26" name="文本框 25">
            <a:extLst>
              <a:ext uri="{FF2B5EF4-FFF2-40B4-BE49-F238E27FC236}">
                <a16:creationId xmlns:a16="http://schemas.microsoft.com/office/drawing/2014/main" id="{B9640AB4-C255-53EC-63D6-9F5AA7A646C9}"/>
              </a:ext>
            </a:extLst>
          </p:cNvPr>
          <p:cNvSpPr txBox="1"/>
          <p:nvPr/>
        </p:nvSpPr>
        <p:spPr>
          <a:xfrm>
            <a:off x="4043858" y="3615906"/>
            <a:ext cx="4176290" cy="400110"/>
          </a:xfrm>
          <a:prstGeom prst="rect">
            <a:avLst/>
          </a:prstGeom>
          <a:noFill/>
        </p:spPr>
        <p:txBody>
          <a:bodyPr wrap="square">
            <a:spAutoFit/>
          </a:bodyPr>
          <a:lstStyle/>
          <a:p>
            <a:pPr algn="ctr"/>
            <a:r>
              <a:rPr lang="en-US" altLang="zh-CN" sz="2000" dirty="0"/>
              <a:t>inversion symmetry invariant features</a:t>
            </a:r>
            <a:endParaRPr lang="zh-CN" altLang="en-US" sz="2000" dirty="0"/>
          </a:p>
        </p:txBody>
      </p:sp>
      <p:cxnSp>
        <p:nvCxnSpPr>
          <p:cNvPr id="28" name="直接箭头连接符 27">
            <a:extLst>
              <a:ext uri="{FF2B5EF4-FFF2-40B4-BE49-F238E27FC236}">
                <a16:creationId xmlns:a16="http://schemas.microsoft.com/office/drawing/2014/main" id="{9AA1AC7F-6A61-1C6F-14A8-23D47FF426D1}"/>
              </a:ext>
            </a:extLst>
          </p:cNvPr>
          <p:cNvCxnSpPr>
            <a:cxnSpLocks/>
            <a:stCxn id="26" idx="0"/>
          </p:cNvCxnSpPr>
          <p:nvPr/>
        </p:nvCxnSpPr>
        <p:spPr>
          <a:xfrm flipH="1" flipV="1">
            <a:off x="6108054" y="2940498"/>
            <a:ext cx="23949" cy="67540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70794111-A4EB-0633-0BE3-AB57076BC320}"/>
              </a:ext>
            </a:extLst>
          </p:cNvPr>
          <p:cNvPicPr>
            <a:picLocks noChangeAspect="1"/>
          </p:cNvPicPr>
          <p:nvPr/>
        </p:nvPicPr>
        <p:blipFill rotWithShape="1">
          <a:blip r:embed="rId4"/>
          <a:srcRect l="12539" t="3945" r="11519" b="36877"/>
          <a:stretch/>
        </p:blipFill>
        <p:spPr>
          <a:xfrm>
            <a:off x="479610" y="4296892"/>
            <a:ext cx="5184360" cy="1808498"/>
          </a:xfrm>
          <a:prstGeom prst="rect">
            <a:avLst/>
          </a:prstGeom>
        </p:spPr>
      </p:pic>
      <p:sp>
        <p:nvSpPr>
          <p:cNvPr id="36" name="文本框 35">
            <a:extLst>
              <a:ext uri="{FF2B5EF4-FFF2-40B4-BE49-F238E27FC236}">
                <a16:creationId xmlns:a16="http://schemas.microsoft.com/office/drawing/2014/main" id="{2270816E-77A2-028E-54AC-1CD44D139A6B}"/>
              </a:ext>
            </a:extLst>
          </p:cNvPr>
          <p:cNvSpPr txBox="1"/>
          <p:nvPr/>
        </p:nvSpPr>
        <p:spPr>
          <a:xfrm>
            <a:off x="5760400" y="4600976"/>
            <a:ext cx="6096000" cy="1200329"/>
          </a:xfrm>
          <a:prstGeom prst="rect">
            <a:avLst/>
          </a:prstGeom>
          <a:noFill/>
        </p:spPr>
        <p:txBody>
          <a:bodyPr wrap="square">
            <a:spAutoFit/>
          </a:bodyPr>
          <a:lstStyle/>
          <a:p>
            <a:r>
              <a:rPr lang="en-US" altLang="zh-CN" dirty="0"/>
              <a:t>A sample image (handwritten figure 6) from the dataset (left), the image after the inversion transformation (middle), and the gradient-like                      feature image symmetric under the inversion transformation (right). </a:t>
            </a:r>
            <a:endParaRPr lang="zh-CN" altLang="en-US" dirty="0"/>
          </a:p>
        </p:txBody>
      </p:sp>
      <p:pic>
        <p:nvPicPr>
          <p:cNvPr id="37" name="图片 36">
            <a:extLst>
              <a:ext uri="{FF2B5EF4-FFF2-40B4-BE49-F238E27FC236}">
                <a16:creationId xmlns:a16="http://schemas.microsoft.com/office/drawing/2014/main" id="{120AD130-AFCD-EB57-D779-A94C5283ADA4}"/>
              </a:ext>
            </a:extLst>
          </p:cNvPr>
          <p:cNvPicPr>
            <a:picLocks noChangeAspect="1"/>
          </p:cNvPicPr>
          <p:nvPr/>
        </p:nvPicPr>
        <p:blipFill>
          <a:blip r:embed="rId5"/>
          <a:stretch>
            <a:fillRect/>
          </a:stretch>
        </p:blipFill>
        <p:spPr>
          <a:xfrm>
            <a:off x="7104070" y="5201365"/>
            <a:ext cx="1022580" cy="341012"/>
          </a:xfrm>
          <a:prstGeom prst="rect">
            <a:avLst/>
          </a:prstGeom>
        </p:spPr>
      </p:pic>
    </p:spTree>
    <p:extLst>
      <p:ext uri="{BB962C8B-B14F-4D97-AF65-F5344CB8AC3E}">
        <p14:creationId xmlns:p14="http://schemas.microsoft.com/office/powerpoint/2010/main" val="3574825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981200" y="289151"/>
            <a:ext cx="8229600" cy="523220"/>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Approach 2: Improve the hypothesis Set</a:t>
            </a:r>
            <a:endParaRPr lang="en-US" altLang="zh-CN" sz="2800" b="1" u="sng"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127655" y="1150664"/>
            <a:ext cx="9936690" cy="400110"/>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charset="0"/>
              </a:rPr>
              <a:t>Learns representations that are equivariant to rotation transformations: </a:t>
            </a:r>
            <a:endParaRPr lang="en-US" altLang="zh-CN" sz="20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B70790C3-CAA3-4471-AC5F-4BBE53AB1587}"/>
              </a:ext>
            </a:extLst>
          </p:cNvPr>
          <p:cNvSpPr txBox="1"/>
          <p:nvPr/>
        </p:nvSpPr>
        <p:spPr>
          <a:xfrm>
            <a:off x="2192855" y="6065225"/>
            <a:ext cx="7791415" cy="307777"/>
          </a:xfrm>
          <a:prstGeom prst="rect">
            <a:avLst/>
          </a:prstGeom>
          <a:noFill/>
        </p:spPr>
        <p:txBody>
          <a:bodyPr wrap="square">
            <a:spAutoFit/>
          </a:bodyPr>
          <a:lstStyle/>
          <a:p>
            <a:pPr algn="ctr"/>
            <a:r>
              <a:rPr lang="en-US" altLang="zh-CN" sz="1400" dirty="0">
                <a:latin typeface="Times New Roman" panose="02020603050405020304" pitchFamily="18" charset="0"/>
              </a:rPr>
              <a:t>Li et al. Deep rotation equivariant network. Neurocomputing, 2018</a:t>
            </a:r>
            <a:endParaRPr lang="zh-CN" altLang="en-US" sz="1400" dirty="0">
              <a:latin typeface="Times New Roman" panose="02020603050405020304" pitchFamily="18" charset="0"/>
            </a:endParaRPr>
          </a:p>
        </p:txBody>
      </p:sp>
      <p:pic>
        <p:nvPicPr>
          <p:cNvPr id="7" name="图片 6">
            <a:extLst>
              <a:ext uri="{FF2B5EF4-FFF2-40B4-BE49-F238E27FC236}">
                <a16:creationId xmlns:a16="http://schemas.microsoft.com/office/drawing/2014/main" id="{6052CB63-D9B2-999D-59D3-CAEE57C517B7}"/>
              </a:ext>
            </a:extLst>
          </p:cNvPr>
          <p:cNvPicPr>
            <a:picLocks noChangeAspect="1"/>
          </p:cNvPicPr>
          <p:nvPr/>
        </p:nvPicPr>
        <p:blipFill>
          <a:blip r:embed="rId3"/>
          <a:stretch>
            <a:fillRect/>
          </a:stretch>
        </p:blipFill>
        <p:spPr>
          <a:xfrm>
            <a:off x="4943920" y="1913499"/>
            <a:ext cx="2304160" cy="476279"/>
          </a:xfrm>
          <a:prstGeom prst="rect">
            <a:avLst/>
          </a:prstGeom>
        </p:spPr>
      </p:pic>
      <p:pic>
        <p:nvPicPr>
          <p:cNvPr id="9" name="图片 8">
            <a:extLst>
              <a:ext uri="{FF2B5EF4-FFF2-40B4-BE49-F238E27FC236}">
                <a16:creationId xmlns:a16="http://schemas.microsoft.com/office/drawing/2014/main" id="{A38C0C11-5826-EC9F-EBB8-A9FE43623179}"/>
              </a:ext>
            </a:extLst>
          </p:cNvPr>
          <p:cNvPicPr>
            <a:picLocks noChangeAspect="1"/>
          </p:cNvPicPr>
          <p:nvPr/>
        </p:nvPicPr>
        <p:blipFill>
          <a:blip r:embed="rId4"/>
          <a:stretch>
            <a:fillRect/>
          </a:stretch>
        </p:blipFill>
        <p:spPr>
          <a:xfrm>
            <a:off x="911640" y="2930337"/>
            <a:ext cx="4968345" cy="2576179"/>
          </a:xfrm>
          <a:prstGeom prst="rect">
            <a:avLst/>
          </a:prstGeom>
        </p:spPr>
      </p:pic>
      <p:sp>
        <p:nvSpPr>
          <p:cNvPr id="13" name="文本框 12">
            <a:extLst>
              <a:ext uri="{FF2B5EF4-FFF2-40B4-BE49-F238E27FC236}">
                <a16:creationId xmlns:a16="http://schemas.microsoft.com/office/drawing/2014/main" id="{D42B8208-97F9-C079-F499-88946610629D}"/>
              </a:ext>
            </a:extLst>
          </p:cNvPr>
          <p:cNvSpPr txBox="1"/>
          <p:nvPr/>
        </p:nvSpPr>
        <p:spPr>
          <a:xfrm>
            <a:off x="6312017" y="3011982"/>
            <a:ext cx="5328370" cy="2329007"/>
          </a:xfrm>
          <a:prstGeom prst="rect">
            <a:avLst/>
          </a:prstGeom>
          <a:noFill/>
        </p:spPr>
        <p:txBody>
          <a:bodyPr wrap="square">
            <a:spAutoFit/>
          </a:bodyPr>
          <a:lstStyle/>
          <a:p>
            <a:r>
              <a:rPr lang="en-US" altLang="zh-CN" dirty="0"/>
              <a:t>Fig. 1. Latent representations learnt by a CNN and a DREN (Proposed), where R stands for clockwise rotation. The left part is the result of a typical CNN while the right one is that of a DREN. In both parts, the outer cycles consist of the rotated images while the inner cycles consist of the learnt representations. Features produced by a DREN is equivariant to rotation while that produced by a typical CNN is not.</a:t>
            </a:r>
            <a:endParaRPr lang="zh-CN" altLang="en-US" dirty="0"/>
          </a:p>
        </p:txBody>
      </p:sp>
    </p:spTree>
    <p:extLst>
      <p:ext uri="{BB962C8B-B14F-4D97-AF65-F5344CB8AC3E}">
        <p14:creationId xmlns:p14="http://schemas.microsoft.com/office/powerpoint/2010/main" val="692542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981200" y="289151"/>
            <a:ext cx="8229600" cy="523220"/>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Deep Rotation Equivariant Network (DREN)</a:t>
            </a:r>
            <a:endParaRPr lang="en-US" altLang="zh-CN" sz="2800" b="1" u="sng"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127655" y="1150664"/>
            <a:ext cx="9936690" cy="1015663"/>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charset="0"/>
              </a:rPr>
              <a:t>A natural generalization of CNNs are </a:t>
            </a:r>
            <a:r>
              <a:rPr lang="en-US" altLang="zh-CN" sz="2000" dirty="0">
                <a:solidFill>
                  <a:srgbClr val="FF0000"/>
                </a:solidFill>
                <a:latin typeface="Times New Roman" panose="02020603050405020304" charset="0"/>
              </a:rPr>
              <a:t>group equivariant CNNs (G-CNNs)</a:t>
            </a:r>
            <a:r>
              <a:rPr lang="en-US" altLang="zh-CN" sz="2000" dirty="0">
                <a:latin typeface="Times New Roman" panose="02020603050405020304" charset="0"/>
              </a:rPr>
              <a:t>. G-convolutions provide a higher degree of weight sharing and expressiveness. Simply put, the idea is to define filters based on a more general group-theoretic convolution. </a:t>
            </a:r>
            <a:endParaRPr lang="en-US" altLang="zh-CN" sz="20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41119176-7A08-5B9C-0B02-54374F03A8B7}"/>
              </a:ext>
            </a:extLst>
          </p:cNvPr>
          <p:cNvPicPr>
            <a:picLocks noChangeAspect="1"/>
          </p:cNvPicPr>
          <p:nvPr/>
        </p:nvPicPr>
        <p:blipFill>
          <a:blip r:embed="rId3"/>
          <a:stretch>
            <a:fillRect/>
          </a:stretch>
        </p:blipFill>
        <p:spPr>
          <a:xfrm>
            <a:off x="551615" y="2852960"/>
            <a:ext cx="7873233" cy="2361349"/>
          </a:xfrm>
          <a:prstGeom prst="rect">
            <a:avLst/>
          </a:prstGeom>
        </p:spPr>
      </p:pic>
      <p:sp>
        <p:nvSpPr>
          <p:cNvPr id="9" name="文本框 8">
            <a:extLst>
              <a:ext uri="{FF2B5EF4-FFF2-40B4-BE49-F238E27FC236}">
                <a16:creationId xmlns:a16="http://schemas.microsoft.com/office/drawing/2014/main" id="{5F9A9DF7-A307-1678-FDD3-14DF03781B99}"/>
              </a:ext>
            </a:extLst>
          </p:cNvPr>
          <p:cNvSpPr txBox="1"/>
          <p:nvPr/>
        </p:nvSpPr>
        <p:spPr>
          <a:xfrm>
            <a:off x="8616176" y="2568015"/>
            <a:ext cx="3168220" cy="3139321"/>
          </a:xfrm>
          <a:prstGeom prst="rect">
            <a:avLst/>
          </a:prstGeom>
          <a:noFill/>
        </p:spPr>
        <p:txBody>
          <a:bodyPr wrap="square">
            <a:spAutoFit/>
          </a:bodyPr>
          <a:lstStyle/>
          <a:p>
            <a:r>
              <a:rPr lang="en-US" altLang="zh-CN" dirty="0"/>
              <a:t>Fig. 2. The framework of Deep Rotation Equivariant Network. The gray panels represent input, feature maps and output. Each square represents a weight kernel. The letter ‘T’ is utilized for distinguishing orientation clearly. The different colors of kernel background indicate that the kernel are not qualitatively equivalent.</a:t>
            </a:r>
            <a:endParaRPr lang="zh-CN" altLang="en-US" dirty="0"/>
          </a:p>
        </p:txBody>
      </p:sp>
    </p:spTree>
    <p:extLst>
      <p:ext uri="{BB962C8B-B14F-4D97-AF65-F5344CB8AC3E}">
        <p14:creationId xmlns:p14="http://schemas.microsoft.com/office/powerpoint/2010/main" val="4140499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524000" y="548800"/>
            <a:ext cx="8229600"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a:t>
            </a:r>
            <a:r>
              <a:rPr lang="zh-CN" altLang="en-US" sz="2800" b="1" dirty="0">
                <a:latin typeface="Times New Roman" panose="02020603050405020304" charset="0"/>
              </a:rPr>
              <a:t>Algebraic Equations</a:t>
            </a:r>
            <a:endParaRPr lang="en-US" altLang="zh-CN" sz="28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631690" y="2276920"/>
            <a:ext cx="8928620" cy="2862322"/>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Algebraic equations represent knowledge as </a:t>
            </a:r>
            <a:r>
              <a:rPr lang="zh-CN" altLang="en-US" sz="2000" dirty="0">
                <a:solidFill>
                  <a:srgbClr val="FF0000"/>
                </a:solidFill>
                <a:latin typeface="Times New Roman" panose="02020603050405020304" pitchFamily="18" charset="0"/>
                <a:cs typeface="Times New Roman" panose="02020603050405020304" pitchFamily="18" charset="0"/>
              </a:rPr>
              <a:t>equality or inequality relations </a:t>
            </a:r>
            <a:r>
              <a:rPr lang="zh-CN" altLang="en-US" sz="2000" dirty="0">
                <a:latin typeface="Times New Roman" panose="02020603050405020304" pitchFamily="18" charset="0"/>
                <a:cs typeface="Times New Roman" panose="02020603050405020304" pitchFamily="18" charset="0"/>
              </a:rPr>
              <a:t>between mathematical expressions consisting of variables or constants.</a:t>
            </a:r>
            <a:endParaRPr lang="en-US" altLang="zh-CN"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Equations can be used to describe general functions or to constrain variables to a feasible set and are thus sometimes also called </a:t>
            </a:r>
            <a:r>
              <a:rPr lang="zh-CN" altLang="en-US" sz="2000" b="1" dirty="0">
                <a:latin typeface="Times New Roman" panose="02020603050405020304" pitchFamily="18" charset="0"/>
                <a:cs typeface="Times New Roman" panose="02020603050405020304" pitchFamily="18" charset="0"/>
              </a:rPr>
              <a:t>algebraic constraints</a:t>
            </a:r>
            <a:r>
              <a:rPr lang="zh-CN" altLang="en-US"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pPr algn="just"/>
            <a:endParaRPr lang="en-US" altLang="zh-CN"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n-US" altLang="zh-CN" sz="2000" dirty="0" err="1">
                <a:latin typeface="Times New Roman" panose="02020603050405020304" pitchFamily="18" charset="0"/>
                <a:cs typeface="Times New Roman" panose="02020603050405020304" pitchFamily="18" charset="0"/>
              </a:rPr>
              <a:t>Eg.</a:t>
            </a:r>
            <a:r>
              <a:rPr lang="en-US" altLang="zh-CN" sz="2000" dirty="0">
                <a:latin typeface="Times New Roman" panose="02020603050405020304" pitchFamily="18" charset="0"/>
                <a:cs typeface="Times New Roman" panose="02020603050405020304" pitchFamily="18" charset="0"/>
              </a:rPr>
              <a:t>, </a:t>
            </a:r>
          </a:p>
          <a:p>
            <a:pPr marL="342900" indent="12700" algn="just">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the equation for the mass-energy equivalence</a:t>
            </a:r>
            <a:endParaRPr lang="en-US" altLang="zh-CN" sz="2000" dirty="0">
              <a:latin typeface="Times New Roman" panose="02020603050405020304" pitchFamily="18" charset="0"/>
              <a:cs typeface="Times New Roman" panose="02020603050405020304" pitchFamily="18" charset="0"/>
            </a:endParaRPr>
          </a:p>
          <a:p>
            <a:pPr marL="342900" indent="12700" algn="just">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the inequality stating that nothing can travel faster than the speed of light in vacuum.</a:t>
            </a: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088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981200" y="289151"/>
            <a:ext cx="8229600" cy="523220"/>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Deep Rotation Equivariant Network (DREN)</a:t>
            </a:r>
            <a:endParaRPr lang="en-US" altLang="zh-CN" sz="2800" b="1" u="sng"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41119176-7A08-5B9C-0B02-54374F03A8B7}"/>
              </a:ext>
            </a:extLst>
          </p:cNvPr>
          <p:cNvPicPr>
            <a:picLocks noChangeAspect="1"/>
          </p:cNvPicPr>
          <p:nvPr/>
        </p:nvPicPr>
        <p:blipFill>
          <a:blip r:embed="rId3"/>
          <a:stretch>
            <a:fillRect/>
          </a:stretch>
        </p:blipFill>
        <p:spPr>
          <a:xfrm>
            <a:off x="767630" y="1700867"/>
            <a:ext cx="7922674" cy="2376178"/>
          </a:xfrm>
          <a:prstGeom prst="rect">
            <a:avLst/>
          </a:prstGeom>
        </p:spPr>
      </p:pic>
      <p:sp>
        <p:nvSpPr>
          <p:cNvPr id="11" name="文本框 10">
            <a:extLst>
              <a:ext uri="{FF2B5EF4-FFF2-40B4-BE49-F238E27FC236}">
                <a16:creationId xmlns:a16="http://schemas.microsoft.com/office/drawing/2014/main" id="{1F9085A5-2106-3DC5-D23D-B9C06413DF13}"/>
              </a:ext>
            </a:extLst>
          </p:cNvPr>
          <p:cNvSpPr txBox="1"/>
          <p:nvPr/>
        </p:nvSpPr>
        <p:spPr>
          <a:xfrm>
            <a:off x="767630" y="4777290"/>
            <a:ext cx="10656740" cy="1323439"/>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Informally, the utility of the cycle layers is to transform rotation of images into cyclic permutations of feature maps in each group. Then, the isotonic layers are used to preserve the order of permutations in each group. Finally, the </a:t>
            </a:r>
            <a:r>
              <a:rPr lang="en-US" altLang="zh-CN" sz="2000" dirty="0" err="1"/>
              <a:t>decycle</a:t>
            </a:r>
            <a:r>
              <a:rPr lang="en-US" altLang="zh-CN" sz="2000" dirty="0"/>
              <a:t> layer decodes permutations in each group to produce rotation equivariant representation.</a:t>
            </a:r>
            <a:endParaRPr lang="zh-CN" altLang="en-US" sz="2000" dirty="0"/>
          </a:p>
        </p:txBody>
      </p:sp>
      <p:pic>
        <p:nvPicPr>
          <p:cNvPr id="12" name="图片 11">
            <a:extLst>
              <a:ext uri="{FF2B5EF4-FFF2-40B4-BE49-F238E27FC236}">
                <a16:creationId xmlns:a16="http://schemas.microsoft.com/office/drawing/2014/main" id="{49115FA2-C860-2E90-E63C-6C89BA11F966}"/>
              </a:ext>
            </a:extLst>
          </p:cNvPr>
          <p:cNvPicPr>
            <a:picLocks noChangeAspect="1"/>
          </p:cNvPicPr>
          <p:nvPr/>
        </p:nvPicPr>
        <p:blipFill>
          <a:blip r:embed="rId4"/>
          <a:stretch>
            <a:fillRect/>
          </a:stretch>
        </p:blipFill>
        <p:spPr>
          <a:xfrm>
            <a:off x="8976200" y="1974281"/>
            <a:ext cx="1724025" cy="457200"/>
          </a:xfrm>
          <a:prstGeom prst="rect">
            <a:avLst/>
          </a:prstGeom>
        </p:spPr>
      </p:pic>
      <p:pic>
        <p:nvPicPr>
          <p:cNvPr id="14" name="图片 13">
            <a:extLst>
              <a:ext uri="{FF2B5EF4-FFF2-40B4-BE49-F238E27FC236}">
                <a16:creationId xmlns:a16="http://schemas.microsoft.com/office/drawing/2014/main" id="{9D7D92E4-2799-FC8C-846C-FE0AD04DB45D}"/>
              </a:ext>
            </a:extLst>
          </p:cNvPr>
          <p:cNvPicPr>
            <a:picLocks noChangeAspect="1"/>
          </p:cNvPicPr>
          <p:nvPr/>
        </p:nvPicPr>
        <p:blipFill>
          <a:blip r:embed="rId5"/>
          <a:stretch>
            <a:fillRect/>
          </a:stretch>
        </p:blipFill>
        <p:spPr>
          <a:xfrm>
            <a:off x="8976200" y="2503903"/>
            <a:ext cx="2609850" cy="1276350"/>
          </a:xfrm>
          <a:prstGeom prst="rect">
            <a:avLst/>
          </a:prstGeom>
        </p:spPr>
      </p:pic>
    </p:spTree>
    <p:extLst>
      <p:ext uri="{BB962C8B-B14F-4D97-AF65-F5344CB8AC3E}">
        <p14:creationId xmlns:p14="http://schemas.microsoft.com/office/powerpoint/2010/main" val="574296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847705" y="2286000"/>
            <a:ext cx="8229600" cy="1143000"/>
          </a:xfrm>
          <a:prstGeom prst="rect">
            <a:avLst/>
          </a:prstGeom>
          <a:noFill/>
          <a:ln w="9525">
            <a:noFill/>
          </a:ln>
        </p:spPr>
        <p:txBody>
          <a:bodyPr anchor="ctr" anchorCtr="0"/>
          <a:lstStyle/>
          <a:p>
            <a:pPr algn="ctr"/>
            <a:r>
              <a:rPr lang="zh-CN" altLang="en-US" sz="4000" b="1" dirty="0">
                <a:latin typeface="Times New Roman" panose="02020603050405020304" charset="0"/>
              </a:rPr>
              <a:t>Logic Rules </a:t>
            </a:r>
            <a:r>
              <a:rPr lang="en-US" altLang="zh-CN" sz="4000" b="1" dirty="0">
                <a:latin typeface="Times New Roman" panose="02020603050405020304" charset="0"/>
              </a:rPr>
              <a:t>based Approaches</a:t>
            </a:r>
            <a:endParaRPr lang="en-US" altLang="zh-C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083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761705" y="404790"/>
            <a:ext cx="8229600"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Logic Rules</a:t>
            </a:r>
            <a:endParaRPr lang="en-US" altLang="zh-CN" sz="4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E0AEFEF7-F754-C5E7-0700-7F2B988F9B13}"/>
                  </a:ext>
                </a:extLst>
              </p:cNvPr>
              <p:cNvSpPr txBox="1"/>
              <p:nvPr/>
            </p:nvSpPr>
            <p:spPr>
              <a:xfrm>
                <a:off x="1310867" y="1988900"/>
                <a:ext cx="9570265" cy="1938992"/>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charset="0"/>
                  </a:rPr>
                  <a:t>Logic provides a way of </a:t>
                </a:r>
                <a:r>
                  <a:rPr lang="zh-CN" altLang="en-US" sz="2000" dirty="0">
                    <a:solidFill>
                      <a:srgbClr val="FF0000"/>
                    </a:solidFill>
                    <a:latin typeface="Times New Roman" panose="02020603050405020304" charset="0"/>
                  </a:rPr>
                  <a:t>formalizing knowledge about facts and dependencies</a:t>
                </a:r>
                <a:r>
                  <a:rPr lang="zh-CN" altLang="en-US" sz="2000" dirty="0">
                    <a:latin typeface="Times New Roman" panose="02020603050405020304" charset="0"/>
                  </a:rPr>
                  <a:t> and allows for translating ordinary language statements(e.g., IF A THEN B) into formal logic rules(A</a:t>
                </a:r>
                <a:r>
                  <a:rPr lang="zh-CN" altLang="en-US" sz="2000" dirty="0"/>
                  <a:t> </a:t>
                </a:r>
                <a14:m>
                  <m:oMath xmlns:m="http://schemas.openxmlformats.org/officeDocument/2006/math">
                    <m:r>
                      <a:rPr lang="zh-CN" altLang="en-US" sz="2000" i="1">
                        <a:latin typeface="Cambria Math" panose="02040503050406030204" pitchFamily="18" charset="0"/>
                      </a:rPr>
                      <m:t>⟹ </m:t>
                    </m:r>
                  </m:oMath>
                </a14:m>
                <a:r>
                  <a:rPr lang="zh-CN" altLang="en-US" sz="2000" dirty="0">
                    <a:latin typeface="Times New Roman" panose="02020603050405020304" charset="0"/>
                  </a:rPr>
                  <a:t>B). Generally, a logic rule consists of a set of Boolean expressions(A,B) combined with logical connectives(</a:t>
                </a:r>
                <a14:m>
                  <m:oMath xmlns:m="http://schemas.openxmlformats.org/officeDocument/2006/math">
                    <m:r>
                      <a:rPr lang="zh-CN" altLang="en-US" sz="2000" i="1">
                        <a:latin typeface="Cambria Math" panose="02040503050406030204" pitchFamily="18" charset="0"/>
                      </a:rPr>
                      <m:t>∧</m:t>
                    </m:r>
                  </m:oMath>
                </a14:m>
                <a:r>
                  <a:rPr lang="zh-CN" altLang="en-US" sz="2000" dirty="0">
                    <a:latin typeface="Times New Roman" panose="02020603050405020304" charset="0"/>
                  </a:rPr>
                  <a:t>,</a:t>
                </a:r>
                <a:r>
                  <a:rPr lang="zh-CN" altLang="en-US" sz="2000" dirty="0"/>
                  <a:t> </a:t>
                </a:r>
                <a14:m>
                  <m:oMath xmlns:m="http://schemas.openxmlformats.org/officeDocument/2006/math">
                    <m:r>
                      <a:rPr lang="zh-CN" altLang="en-US" sz="2000" i="1">
                        <a:latin typeface="Cambria Math" panose="02040503050406030204" pitchFamily="18" charset="0"/>
                      </a:rPr>
                      <m:t>∨</m:t>
                    </m:r>
                  </m:oMath>
                </a14:m>
                <a:r>
                  <a:rPr lang="zh-CN" altLang="en-US" sz="2000" dirty="0">
                    <a:latin typeface="Times New Roman" panose="02020603050405020304" charset="0"/>
                  </a:rPr>
                  <a:t>,</a:t>
                </a:r>
                <a:r>
                  <a:rPr lang="zh-CN" altLang="en-US" sz="2000" dirty="0"/>
                  <a:t> </a:t>
                </a:r>
                <a14:m>
                  <m:oMath xmlns:m="http://schemas.openxmlformats.org/officeDocument/2006/math">
                    <m:r>
                      <a:rPr lang="zh-CN" altLang="en-US" sz="2000" i="1">
                        <a:latin typeface="Cambria Math" panose="02040503050406030204" pitchFamily="18" charset="0"/>
                      </a:rPr>
                      <m:t>⟹</m:t>
                    </m:r>
                  </m:oMath>
                </a14:m>
                <a:r>
                  <a:rPr lang="zh-CN" altLang="en-US" sz="2000" dirty="0">
                    <a:latin typeface="Times New Roman" panose="02020603050405020304" charset="0"/>
                  </a:rPr>
                  <a:t>,...). </a:t>
                </a:r>
                <a:endParaRPr lang="en-US" altLang="zh-CN" sz="2000" dirty="0">
                  <a:latin typeface="Times New Roman" panose="02020603050405020304" charset="0"/>
                </a:endParaRPr>
              </a:p>
              <a:p>
                <a:pPr algn="just"/>
                <a:endParaRPr lang="en-US" altLang="zh-CN" sz="2000" dirty="0">
                  <a:latin typeface="Times New Roman" panose="02020603050405020304" charset="0"/>
                </a:endParaRPr>
              </a:p>
              <a:p>
                <a:pPr marL="342900" indent="-342900" algn="just">
                  <a:buFont typeface="Wingdings" panose="05000000000000000000" pitchFamily="2" charset="2"/>
                  <a:buChar char="l"/>
                </a:pPr>
                <a:r>
                  <a:rPr lang="zh-CN" altLang="en-US" sz="2000" dirty="0">
                    <a:latin typeface="Times New Roman" panose="02020603050405020304" charset="0"/>
                  </a:rPr>
                  <a:t>Logic rules can be also called logic constraints or logic sentences.</a:t>
                </a:r>
                <a:endParaRPr lang="en-US" altLang="zh-CN" sz="2000" dirty="0">
                  <a:latin typeface="Times New Roman" panose="02020603050405020304" pitchFamily="18" charset="0"/>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E0AEFEF7-F754-C5E7-0700-7F2B988F9B13}"/>
                  </a:ext>
                </a:extLst>
              </p:cNvPr>
              <p:cNvSpPr txBox="1">
                <a:spLocks noRot="1" noChangeAspect="1" noMove="1" noResize="1" noEditPoints="1" noAdjustHandles="1" noChangeArrowheads="1" noChangeShapeType="1" noTextEdit="1"/>
              </p:cNvSpPr>
              <p:nvPr/>
            </p:nvSpPr>
            <p:spPr>
              <a:xfrm>
                <a:off x="1310867" y="1988900"/>
                <a:ext cx="9570265" cy="1938992"/>
              </a:xfrm>
              <a:prstGeom prst="rect">
                <a:avLst/>
              </a:prstGeom>
              <a:blipFill>
                <a:blip r:embed="rId2"/>
                <a:stretch>
                  <a:fillRect l="-573" t="-1572" r="-701" b="-47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271994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717586" y="620805"/>
            <a:ext cx="10362319"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a:t>
            </a:r>
            <a:r>
              <a:rPr lang="en-US" altLang="zh-CN" sz="4000" b="1" dirty="0">
                <a:latin typeface="Times New Roman" panose="02020603050405020304" charset="0"/>
              </a:rPr>
              <a:t>Approach 1: Improve the Hypothesis Set</a:t>
            </a:r>
          </a:p>
        </p:txBody>
      </p:sp>
      <p:sp>
        <p:nvSpPr>
          <p:cNvPr id="6" name="文本框 5">
            <a:extLst>
              <a:ext uri="{FF2B5EF4-FFF2-40B4-BE49-F238E27FC236}">
                <a16:creationId xmlns:a16="http://schemas.microsoft.com/office/drawing/2014/main" id="{D240D141-D5A8-7AE3-E7E7-87B39AB4A11F}"/>
              </a:ext>
            </a:extLst>
          </p:cNvPr>
          <p:cNvSpPr txBox="1"/>
          <p:nvPr/>
        </p:nvSpPr>
        <p:spPr>
          <a:xfrm>
            <a:off x="1365937" y="2348925"/>
            <a:ext cx="9714275" cy="1323439"/>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charset="0"/>
              </a:rPr>
              <a:t>Integration into the </a:t>
            </a:r>
            <a:r>
              <a:rPr lang="en-US" altLang="zh-CN" sz="2000" dirty="0">
                <a:solidFill>
                  <a:srgbClr val="FF0000"/>
                </a:solidFill>
                <a:latin typeface="Times New Roman" panose="02020603050405020304" charset="0"/>
              </a:rPr>
              <a:t>hypothesis set</a:t>
            </a:r>
            <a:r>
              <a:rPr lang="en-US" altLang="zh-CN" sz="2000" dirty="0">
                <a:solidFill>
                  <a:srgbClr val="FF0000"/>
                </a:solidFill>
                <a:latin typeface="Times New Roman" panose="02020603050405020304" pitchFamily="18" charset="0"/>
              </a:rPr>
              <a:t>.</a:t>
            </a:r>
            <a:endParaRPr lang="en-US" altLang="zh-CN" sz="2000" dirty="0">
              <a:latin typeface="Times New Roman" panose="02020603050405020304" pitchFamily="18" charset="0"/>
            </a:endParaRPr>
          </a:p>
          <a:p>
            <a:pPr algn="just"/>
            <a:endParaRPr lang="en-US" altLang="zh-CN" sz="2000" dirty="0">
              <a:latin typeface="Times New Roman" panose="02020603050405020304" pitchFamily="18" charset="0"/>
            </a:endParaRPr>
          </a:p>
          <a:p>
            <a:pPr marL="342900" indent="-342900" algn="just">
              <a:buFont typeface="Wingdings" panose="05000000000000000000" pitchFamily="2" charset="2"/>
              <a:buChar char="l"/>
            </a:pPr>
            <a:r>
              <a:rPr lang="en-US" altLang="zh-CN" sz="2000" dirty="0">
                <a:latin typeface="Times New Roman" panose="02020603050405020304" charset="0"/>
              </a:rPr>
              <a:t>Use rules as the basis for the model structure, a revised rule set or also consider first-order logic.</a:t>
            </a:r>
          </a:p>
        </p:txBody>
      </p:sp>
    </p:spTree>
    <p:extLst>
      <p:ext uri="{BB962C8B-B14F-4D97-AF65-F5344CB8AC3E}">
        <p14:creationId xmlns:p14="http://schemas.microsoft.com/office/powerpoint/2010/main" val="1090113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753934" y="356081"/>
            <a:ext cx="8828142" cy="1143000"/>
          </a:xfrm>
          <a:prstGeom prst="rect">
            <a:avLst/>
          </a:prstGeom>
          <a:noFill/>
          <a:ln w="9525">
            <a:noFill/>
          </a:ln>
        </p:spPr>
        <p:txBody>
          <a:bodyPr anchor="ctr" anchorCtr="0"/>
          <a:lstStyle/>
          <a:p>
            <a:pPr algn="ctr"/>
            <a:r>
              <a:rPr lang="en-US" altLang="zh-CN" sz="2800" b="1" dirty="0">
                <a:latin typeface="Times New Roman" panose="02020603050405020304" pitchFamily="18" charset="0"/>
                <a:cs typeface="Times New Roman" panose="02020603050405020304" pitchFamily="18" charset="0"/>
              </a:rPr>
              <a:t>Knowledge-Based Artificial Neural Network (KBANN)</a:t>
            </a:r>
            <a:endParaRPr lang="en-US" altLang="zh-CN" sz="2800" b="1" u="sng"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199660" y="1499081"/>
            <a:ext cx="9936690" cy="1938992"/>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latin typeface="Times New Roman" panose="02020603050405020304" charset="0"/>
              </a:rPr>
              <a:t>When building a machine learning model that reflects the actual, detailed behavior of a system, low-fidelity simulation results or a response surface (a data-driven model of the simulation results) can be built into the architecture of a knowledge-based artificial neural network (KBANN), e.g. by replacing one or more neurons. </a:t>
            </a:r>
          </a:p>
          <a:p>
            <a:pPr marL="342900" indent="-342900" algn="just">
              <a:buFont typeface="Wingdings" panose="05000000000000000000" pitchFamily="2" charset="2"/>
              <a:buChar char="l"/>
            </a:pPr>
            <a:endParaRPr lang="en-US" altLang="zh-CN" sz="2000" dirty="0">
              <a:latin typeface="Times New Roman" panose="02020603050405020304" charset="0"/>
            </a:endParaRPr>
          </a:p>
          <a:p>
            <a:pPr marL="342900" indent="-342900" algn="just">
              <a:buFont typeface="Wingdings" panose="05000000000000000000" pitchFamily="2" charset="2"/>
              <a:buChar char="l"/>
            </a:pPr>
            <a:r>
              <a:rPr lang="zh-CN" altLang="en-US" sz="2000" dirty="0">
                <a:latin typeface="Times New Roman" panose="02020603050405020304" pitchFamily="18" charset="0"/>
              </a:rPr>
              <a:t>KBANN is a hybrid learning system built on top of connectionist learning techniques.</a:t>
            </a:r>
            <a:endParaRPr lang="en-US" altLang="zh-CN" sz="2000" dirty="0">
              <a:latin typeface="Times New Roman" panose="02020603050405020304" charset="0"/>
            </a:endParaRPr>
          </a:p>
        </p:txBody>
      </p:sp>
      <p:sp>
        <p:nvSpPr>
          <p:cNvPr id="2" name="文本框 1">
            <a:extLst>
              <a:ext uri="{FF2B5EF4-FFF2-40B4-BE49-F238E27FC236}">
                <a16:creationId xmlns:a16="http://schemas.microsoft.com/office/drawing/2014/main" id="{5929A95A-24D8-BCF3-7937-30FD866718A8}"/>
              </a:ext>
            </a:extLst>
          </p:cNvPr>
          <p:cNvSpPr txBox="1"/>
          <p:nvPr/>
        </p:nvSpPr>
        <p:spPr>
          <a:xfrm>
            <a:off x="2073101" y="6021180"/>
            <a:ext cx="8019555" cy="307777"/>
          </a:xfrm>
          <a:prstGeom prst="rect">
            <a:avLst/>
          </a:prstGeom>
          <a:noFill/>
        </p:spPr>
        <p:txBody>
          <a:bodyPr wrap="square">
            <a:spAutoFit/>
          </a:bodyPr>
          <a:lstStyle/>
          <a:p>
            <a:pPr algn="ctr"/>
            <a:r>
              <a:rPr lang="en-US" altLang="zh-CN" sz="1400" dirty="0" err="1">
                <a:latin typeface="Times New Roman" panose="02020603050405020304" pitchFamily="18" charset="0"/>
              </a:rPr>
              <a:t>Towell</a:t>
            </a:r>
            <a:r>
              <a:rPr lang="en-US" altLang="zh-CN" sz="1400" dirty="0">
                <a:latin typeface="Times New Roman" panose="02020603050405020304" pitchFamily="18" charset="0"/>
              </a:rPr>
              <a:t> et al. Knowledge-based artificial neural networks. Artificial intelligence 1994.</a:t>
            </a:r>
            <a:endParaRPr lang="zh-CN" altLang="en-US" sz="1400" dirty="0">
              <a:latin typeface="Times New Roman" panose="02020603050405020304" pitchFamily="18" charset="0"/>
            </a:endParaRPr>
          </a:p>
        </p:txBody>
      </p:sp>
      <p:sp>
        <p:nvSpPr>
          <p:cNvPr id="5" name="文本框 4">
            <a:extLst>
              <a:ext uri="{FF2B5EF4-FFF2-40B4-BE49-F238E27FC236}">
                <a16:creationId xmlns:a16="http://schemas.microsoft.com/office/drawing/2014/main" id="{38E031A4-7F8A-E9AA-9416-D6A9869FF528}"/>
              </a:ext>
            </a:extLst>
          </p:cNvPr>
          <p:cNvSpPr txBox="1"/>
          <p:nvPr/>
        </p:nvSpPr>
        <p:spPr>
          <a:xfrm>
            <a:off x="1199660" y="3702784"/>
            <a:ext cx="4680325" cy="1631216"/>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pitchFamily="18" charset="0"/>
              </a:rPr>
              <a:t>It maps problem-specific "domain theories", represented in </a:t>
            </a:r>
            <a:r>
              <a:rPr lang="zh-CN" altLang="en-US" sz="2000" dirty="0">
                <a:solidFill>
                  <a:srgbClr val="FF0000"/>
                </a:solidFill>
                <a:latin typeface="Times New Roman" panose="02020603050405020304" pitchFamily="18" charset="0"/>
              </a:rPr>
              <a:t>propositional logic</a:t>
            </a:r>
            <a:r>
              <a:rPr lang="zh-CN" altLang="en-US" sz="2000" dirty="0">
                <a:latin typeface="Times New Roman" panose="02020603050405020304" pitchFamily="18" charset="0"/>
              </a:rPr>
              <a:t>, into neural networks and then refines this reformulated knowledge using backpropagation.</a:t>
            </a:r>
          </a:p>
        </p:txBody>
      </p:sp>
      <p:pic>
        <p:nvPicPr>
          <p:cNvPr id="7" name="图片 6">
            <a:extLst>
              <a:ext uri="{FF2B5EF4-FFF2-40B4-BE49-F238E27FC236}">
                <a16:creationId xmlns:a16="http://schemas.microsoft.com/office/drawing/2014/main" id="{69A055FF-AA4A-83D1-5EC8-93DF5C3E9A48}"/>
              </a:ext>
            </a:extLst>
          </p:cNvPr>
          <p:cNvPicPr>
            <a:picLocks noChangeAspect="1"/>
          </p:cNvPicPr>
          <p:nvPr/>
        </p:nvPicPr>
        <p:blipFill>
          <a:blip r:embed="rId3"/>
          <a:stretch>
            <a:fillRect/>
          </a:stretch>
        </p:blipFill>
        <p:spPr>
          <a:xfrm>
            <a:off x="6272674" y="3738890"/>
            <a:ext cx="4680325" cy="1684365"/>
          </a:xfrm>
          <a:prstGeom prst="rect">
            <a:avLst/>
          </a:prstGeom>
        </p:spPr>
      </p:pic>
    </p:spTree>
    <p:extLst>
      <p:ext uri="{BB962C8B-B14F-4D97-AF65-F5344CB8AC3E}">
        <p14:creationId xmlns:p14="http://schemas.microsoft.com/office/powerpoint/2010/main" val="2322775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42011A-5191-3149-09DD-637BEA32C2CD}"/>
              </a:ext>
            </a:extLst>
          </p:cNvPr>
          <p:cNvSpPr txBox="1"/>
          <p:nvPr/>
        </p:nvSpPr>
        <p:spPr>
          <a:xfrm>
            <a:off x="1343669" y="1490008"/>
            <a:ext cx="9720675" cy="1631216"/>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pitchFamily="18" charset="0"/>
              </a:rPr>
              <a:t>KBANN consists of two largely independent algorithms:a rules-to-network translator and a refiner (i.e.,a neural learning algorithm). Briefly, the </a:t>
            </a:r>
            <a:r>
              <a:rPr lang="zh-CN" altLang="en-US" sz="2000" dirty="0">
                <a:solidFill>
                  <a:srgbClr val="FF0000"/>
                </a:solidFill>
                <a:latin typeface="Times New Roman" panose="02020603050405020304" pitchFamily="18" charset="0"/>
              </a:rPr>
              <a:t>rules-to-networks translation </a:t>
            </a:r>
            <a:r>
              <a:rPr lang="zh-CN" altLang="en-US" sz="2000" dirty="0">
                <a:latin typeface="Times New Roman" panose="02020603050405020304" pitchFamily="18" charset="0"/>
              </a:rPr>
              <a:t>is accomplished by establishing a mapping between a rule set and aneural network. </a:t>
            </a:r>
            <a:endParaRPr lang="en-US" altLang="zh-CN" sz="2000" dirty="0">
              <a:latin typeface="Times New Roman" panose="02020603050405020304" pitchFamily="18" charset="0"/>
            </a:endParaRPr>
          </a:p>
          <a:p>
            <a:pPr marL="342900" indent="-342900" algn="just">
              <a:buFont typeface="Wingdings" panose="05000000000000000000" pitchFamily="2" charset="2"/>
              <a:buChar char="l"/>
            </a:pPr>
            <a:r>
              <a:rPr lang="zh-CN" altLang="en-US" sz="2000" dirty="0">
                <a:latin typeface="Times New Roman" panose="02020603050405020304" pitchFamily="18" charset="0"/>
              </a:rPr>
              <a:t>This mapping, specified by </a:t>
            </a:r>
            <a:r>
              <a:rPr lang="en-US" altLang="zh-CN" sz="2000" dirty="0">
                <a:latin typeface="Times New Roman" panose="02020603050405020304" pitchFamily="18" charset="0"/>
              </a:rPr>
              <a:t>the following t</a:t>
            </a:r>
            <a:r>
              <a:rPr lang="zh-CN" altLang="en-US" sz="2000" dirty="0">
                <a:latin typeface="Times New Roman" panose="02020603050405020304" pitchFamily="18" charset="0"/>
              </a:rPr>
              <a:t>able, defines the topology of networks created by KBANN as well as the initial link weights of the network</a:t>
            </a:r>
            <a:r>
              <a:rPr lang="en-US" altLang="zh-CN" sz="2000" dirty="0">
                <a:latin typeface="Times New Roman" panose="02020603050405020304" pitchFamily="18" charset="0"/>
              </a:rPr>
              <a:t>.</a:t>
            </a:r>
            <a:endParaRPr lang="zh-CN" altLang="en-US" sz="2000" dirty="0">
              <a:latin typeface="Times New Roman" panose="02020603050405020304" pitchFamily="18" charset="0"/>
            </a:endParaRPr>
          </a:p>
        </p:txBody>
      </p:sp>
      <p:sp>
        <p:nvSpPr>
          <p:cNvPr id="7" name="文本框 6">
            <a:extLst>
              <a:ext uri="{FF2B5EF4-FFF2-40B4-BE49-F238E27FC236}">
                <a16:creationId xmlns:a16="http://schemas.microsoft.com/office/drawing/2014/main" id="{49B5541D-D413-0265-9F82-7E90255B654B}"/>
              </a:ext>
            </a:extLst>
          </p:cNvPr>
          <p:cNvSpPr txBox="1"/>
          <p:nvPr/>
        </p:nvSpPr>
        <p:spPr>
          <a:xfrm>
            <a:off x="3863844" y="620805"/>
            <a:ext cx="4680324" cy="523220"/>
          </a:xfrm>
          <a:prstGeom prst="rect">
            <a:avLst/>
          </a:prstGeom>
          <a:noFill/>
        </p:spPr>
        <p:txBody>
          <a:bodyPr wrap="square">
            <a:spAutoFit/>
          </a:bodyPr>
          <a:lstStyle/>
          <a:p>
            <a:pPr algn="ctr"/>
            <a:r>
              <a:rPr lang="en-US" altLang="zh-CN" sz="2800" b="1" dirty="0">
                <a:latin typeface="Times New Roman" panose="02020603050405020304" charset="0"/>
              </a:rPr>
              <a:t>R</a:t>
            </a:r>
            <a:r>
              <a:rPr lang="zh-CN" altLang="en-US" sz="2800" b="1" dirty="0">
                <a:latin typeface="Times New Roman" panose="02020603050405020304" charset="0"/>
              </a:rPr>
              <a:t>ules-to-</a:t>
            </a:r>
            <a:r>
              <a:rPr lang="en-US" altLang="zh-CN" sz="2800" b="1" dirty="0">
                <a:latin typeface="Times New Roman" panose="02020603050405020304" charset="0"/>
              </a:rPr>
              <a:t>N</a:t>
            </a:r>
            <a:r>
              <a:rPr lang="zh-CN" altLang="en-US" sz="2800" b="1" dirty="0">
                <a:latin typeface="Times New Roman" panose="02020603050405020304" charset="0"/>
              </a:rPr>
              <a:t>etwork </a:t>
            </a:r>
            <a:r>
              <a:rPr lang="en-US" altLang="zh-CN" sz="2800" b="1" dirty="0">
                <a:latin typeface="Times New Roman" panose="02020603050405020304" charset="0"/>
              </a:rPr>
              <a:t>T</a:t>
            </a:r>
            <a:r>
              <a:rPr lang="zh-CN" altLang="en-US" sz="2800" b="1" dirty="0">
                <a:latin typeface="Times New Roman" panose="02020603050405020304" charset="0"/>
              </a:rPr>
              <a:t>ranslator</a:t>
            </a:r>
          </a:p>
        </p:txBody>
      </p:sp>
      <p:pic>
        <p:nvPicPr>
          <p:cNvPr id="10" name="图片 9">
            <a:extLst>
              <a:ext uri="{FF2B5EF4-FFF2-40B4-BE49-F238E27FC236}">
                <a16:creationId xmlns:a16="http://schemas.microsoft.com/office/drawing/2014/main" id="{D5D2B2CF-662B-550A-7C79-A6ABE55F724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03820" y="3645015"/>
            <a:ext cx="5962650" cy="1438275"/>
          </a:xfrm>
          <a:prstGeom prst="rect">
            <a:avLst/>
          </a:prstGeom>
        </p:spPr>
      </p:pic>
    </p:spTree>
    <p:extLst>
      <p:ext uri="{BB962C8B-B14F-4D97-AF65-F5344CB8AC3E}">
        <p14:creationId xmlns:p14="http://schemas.microsoft.com/office/powerpoint/2010/main" val="860021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9B5541D-D413-0265-9F82-7E90255B654B}"/>
              </a:ext>
            </a:extLst>
          </p:cNvPr>
          <p:cNvSpPr txBox="1"/>
          <p:nvPr/>
        </p:nvSpPr>
        <p:spPr>
          <a:xfrm>
            <a:off x="3863844" y="620805"/>
            <a:ext cx="4680324" cy="523220"/>
          </a:xfrm>
          <a:prstGeom prst="rect">
            <a:avLst/>
          </a:prstGeom>
          <a:noFill/>
        </p:spPr>
        <p:txBody>
          <a:bodyPr wrap="square">
            <a:spAutoFit/>
          </a:bodyPr>
          <a:lstStyle/>
          <a:p>
            <a:pPr algn="ctr"/>
            <a:r>
              <a:rPr lang="en-US" altLang="zh-CN" sz="2800" b="1" dirty="0">
                <a:latin typeface="Times New Roman" panose="02020603050405020304" charset="0"/>
              </a:rPr>
              <a:t>R</a:t>
            </a:r>
            <a:r>
              <a:rPr lang="zh-CN" altLang="en-US" sz="2800" b="1" dirty="0">
                <a:latin typeface="Times New Roman" panose="02020603050405020304" charset="0"/>
              </a:rPr>
              <a:t>ules-to-</a:t>
            </a:r>
            <a:r>
              <a:rPr lang="en-US" altLang="zh-CN" sz="2800" b="1" dirty="0">
                <a:latin typeface="Times New Roman" panose="02020603050405020304" charset="0"/>
              </a:rPr>
              <a:t>N</a:t>
            </a:r>
            <a:r>
              <a:rPr lang="zh-CN" altLang="en-US" sz="2800" b="1" dirty="0">
                <a:latin typeface="Times New Roman" panose="02020603050405020304" charset="0"/>
              </a:rPr>
              <a:t>etwork </a:t>
            </a:r>
            <a:r>
              <a:rPr lang="en-US" altLang="zh-CN" sz="2800" b="1" dirty="0">
                <a:latin typeface="Times New Roman" panose="02020603050405020304" charset="0"/>
              </a:rPr>
              <a:t>T</a:t>
            </a:r>
            <a:r>
              <a:rPr lang="zh-CN" altLang="en-US" sz="2800" b="1" dirty="0">
                <a:latin typeface="Times New Roman" panose="02020603050405020304" charset="0"/>
              </a:rPr>
              <a:t>ranslator</a:t>
            </a:r>
          </a:p>
        </p:txBody>
      </p:sp>
      <p:pic>
        <p:nvPicPr>
          <p:cNvPr id="3" name="图片 2">
            <a:extLst>
              <a:ext uri="{FF2B5EF4-FFF2-40B4-BE49-F238E27FC236}">
                <a16:creationId xmlns:a16="http://schemas.microsoft.com/office/drawing/2014/main" id="{24A6A6E3-3799-F616-DB95-73CECB064656}"/>
              </a:ext>
            </a:extLst>
          </p:cNvPr>
          <p:cNvPicPr>
            <a:picLocks noChangeAspect="1"/>
          </p:cNvPicPr>
          <p:nvPr/>
        </p:nvPicPr>
        <p:blipFill>
          <a:blip r:embed="rId2"/>
          <a:stretch>
            <a:fillRect/>
          </a:stretch>
        </p:blipFill>
        <p:spPr>
          <a:xfrm>
            <a:off x="1291466" y="1844890"/>
            <a:ext cx="9609067" cy="3672255"/>
          </a:xfrm>
          <a:prstGeom prst="rect">
            <a:avLst/>
          </a:prstGeom>
        </p:spPr>
      </p:pic>
    </p:spTree>
    <p:extLst>
      <p:ext uri="{BB962C8B-B14F-4D97-AF65-F5344CB8AC3E}">
        <p14:creationId xmlns:p14="http://schemas.microsoft.com/office/powerpoint/2010/main" val="4034481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9B5541D-D413-0265-9F82-7E90255B654B}"/>
              </a:ext>
            </a:extLst>
          </p:cNvPr>
          <p:cNvSpPr txBox="1"/>
          <p:nvPr/>
        </p:nvSpPr>
        <p:spPr>
          <a:xfrm>
            <a:off x="3863844" y="620805"/>
            <a:ext cx="4680324" cy="523220"/>
          </a:xfrm>
          <a:prstGeom prst="rect">
            <a:avLst/>
          </a:prstGeom>
          <a:noFill/>
        </p:spPr>
        <p:txBody>
          <a:bodyPr wrap="square">
            <a:spAutoFit/>
          </a:bodyPr>
          <a:lstStyle/>
          <a:p>
            <a:pPr algn="ctr"/>
            <a:r>
              <a:rPr lang="en-US" altLang="zh-CN" sz="2800" b="1" dirty="0">
                <a:latin typeface="Times New Roman" panose="02020603050405020304" charset="0"/>
              </a:rPr>
              <a:t>R</a:t>
            </a:r>
            <a:r>
              <a:rPr lang="zh-CN" altLang="en-US" sz="2800" b="1" dirty="0">
                <a:latin typeface="Times New Roman" panose="02020603050405020304" charset="0"/>
              </a:rPr>
              <a:t>ules-to-</a:t>
            </a:r>
            <a:r>
              <a:rPr lang="en-US" altLang="zh-CN" sz="2800" b="1" dirty="0">
                <a:latin typeface="Times New Roman" panose="02020603050405020304" charset="0"/>
              </a:rPr>
              <a:t>N</a:t>
            </a:r>
            <a:r>
              <a:rPr lang="zh-CN" altLang="en-US" sz="2800" b="1" dirty="0">
                <a:latin typeface="Times New Roman" panose="02020603050405020304" charset="0"/>
              </a:rPr>
              <a:t>etwork </a:t>
            </a:r>
            <a:r>
              <a:rPr lang="en-US" altLang="zh-CN" sz="2800" b="1" dirty="0">
                <a:latin typeface="Times New Roman" panose="02020603050405020304" charset="0"/>
              </a:rPr>
              <a:t>T</a:t>
            </a:r>
            <a:r>
              <a:rPr lang="zh-CN" altLang="en-US" sz="2800" b="1" dirty="0">
                <a:latin typeface="Times New Roman" panose="02020603050405020304" charset="0"/>
              </a:rPr>
              <a:t>ranslator</a:t>
            </a:r>
          </a:p>
        </p:txBody>
      </p:sp>
      <p:pic>
        <p:nvPicPr>
          <p:cNvPr id="4" name="图片 3">
            <a:extLst>
              <a:ext uri="{FF2B5EF4-FFF2-40B4-BE49-F238E27FC236}">
                <a16:creationId xmlns:a16="http://schemas.microsoft.com/office/drawing/2014/main" id="{4D15F069-6F9A-651D-2B35-4DF5185B2915}"/>
              </a:ext>
            </a:extLst>
          </p:cNvPr>
          <p:cNvPicPr>
            <a:picLocks noChangeAspect="1"/>
          </p:cNvPicPr>
          <p:nvPr/>
        </p:nvPicPr>
        <p:blipFill>
          <a:blip r:embed="rId2"/>
          <a:stretch>
            <a:fillRect/>
          </a:stretch>
        </p:blipFill>
        <p:spPr>
          <a:xfrm>
            <a:off x="1156951" y="1543131"/>
            <a:ext cx="6343704" cy="4880327"/>
          </a:xfrm>
          <a:prstGeom prst="rect">
            <a:avLst/>
          </a:prstGeom>
        </p:spPr>
      </p:pic>
      <p:sp>
        <p:nvSpPr>
          <p:cNvPr id="6" name="文本框 5">
            <a:extLst>
              <a:ext uri="{FF2B5EF4-FFF2-40B4-BE49-F238E27FC236}">
                <a16:creationId xmlns:a16="http://schemas.microsoft.com/office/drawing/2014/main" id="{4343C1A6-522E-C4AB-985A-C1083B5BB7F8}"/>
              </a:ext>
            </a:extLst>
          </p:cNvPr>
          <p:cNvSpPr txBox="1"/>
          <p:nvPr/>
        </p:nvSpPr>
        <p:spPr>
          <a:xfrm>
            <a:off x="8040134" y="2060905"/>
            <a:ext cx="2520175" cy="400110"/>
          </a:xfrm>
          <a:prstGeom prst="rect">
            <a:avLst/>
          </a:prstGeom>
          <a:noFill/>
        </p:spPr>
        <p:txBody>
          <a:bodyPr wrap="square">
            <a:spAutoFit/>
          </a:bodyPr>
          <a:lstStyle/>
          <a:p>
            <a:r>
              <a:rPr lang="en-US" altLang="zh-CN" sz="2000" dirty="0"/>
              <a:t>Step 1: Rewriting</a:t>
            </a:r>
            <a:endParaRPr lang="zh-CN" altLang="en-US" sz="2000" dirty="0"/>
          </a:p>
        </p:txBody>
      </p:sp>
      <p:sp>
        <p:nvSpPr>
          <p:cNvPr id="9" name="文本框 8">
            <a:extLst>
              <a:ext uri="{FF2B5EF4-FFF2-40B4-BE49-F238E27FC236}">
                <a16:creationId xmlns:a16="http://schemas.microsoft.com/office/drawing/2014/main" id="{760EF687-5A6F-92F2-EC3F-72D6A60FB881}"/>
              </a:ext>
            </a:extLst>
          </p:cNvPr>
          <p:cNvSpPr txBox="1"/>
          <p:nvPr/>
        </p:nvSpPr>
        <p:spPr>
          <a:xfrm>
            <a:off x="8040134" y="2464027"/>
            <a:ext cx="1967925" cy="400110"/>
          </a:xfrm>
          <a:prstGeom prst="rect">
            <a:avLst/>
          </a:prstGeom>
          <a:noFill/>
        </p:spPr>
        <p:txBody>
          <a:bodyPr wrap="square">
            <a:spAutoFit/>
          </a:bodyPr>
          <a:lstStyle/>
          <a:p>
            <a:r>
              <a:rPr lang="en-US" altLang="zh-CN" sz="2000" dirty="0"/>
              <a:t>Step 2: Mapping</a:t>
            </a:r>
            <a:endParaRPr lang="zh-CN" altLang="en-US" sz="2000" dirty="0"/>
          </a:p>
        </p:txBody>
      </p:sp>
      <p:sp>
        <p:nvSpPr>
          <p:cNvPr id="14" name="文本框 13">
            <a:extLst>
              <a:ext uri="{FF2B5EF4-FFF2-40B4-BE49-F238E27FC236}">
                <a16:creationId xmlns:a16="http://schemas.microsoft.com/office/drawing/2014/main" id="{19860118-F1C8-A73B-78D3-217CA26B2085}"/>
              </a:ext>
            </a:extLst>
          </p:cNvPr>
          <p:cNvSpPr txBox="1"/>
          <p:nvPr/>
        </p:nvSpPr>
        <p:spPr>
          <a:xfrm>
            <a:off x="8040134" y="2889650"/>
            <a:ext cx="2183940" cy="400110"/>
          </a:xfrm>
          <a:prstGeom prst="rect">
            <a:avLst/>
          </a:prstGeom>
          <a:noFill/>
        </p:spPr>
        <p:txBody>
          <a:bodyPr wrap="square">
            <a:spAutoFit/>
          </a:bodyPr>
          <a:lstStyle/>
          <a:p>
            <a:r>
              <a:rPr lang="en-US" altLang="zh-CN" sz="2000" dirty="0"/>
              <a:t>Step 3: Numbering</a:t>
            </a:r>
            <a:endParaRPr lang="zh-CN" altLang="en-US" sz="2000" dirty="0"/>
          </a:p>
        </p:txBody>
      </p:sp>
      <p:sp>
        <p:nvSpPr>
          <p:cNvPr id="16" name="文本框 15">
            <a:extLst>
              <a:ext uri="{FF2B5EF4-FFF2-40B4-BE49-F238E27FC236}">
                <a16:creationId xmlns:a16="http://schemas.microsoft.com/office/drawing/2014/main" id="{57B8F1F9-0E52-B6AE-F6AA-0E1C3A40F102}"/>
              </a:ext>
            </a:extLst>
          </p:cNvPr>
          <p:cNvSpPr txBox="1"/>
          <p:nvPr/>
        </p:nvSpPr>
        <p:spPr>
          <a:xfrm>
            <a:off x="8040134" y="3408327"/>
            <a:ext cx="3312230" cy="400110"/>
          </a:xfrm>
          <a:prstGeom prst="rect">
            <a:avLst/>
          </a:prstGeom>
          <a:noFill/>
        </p:spPr>
        <p:txBody>
          <a:bodyPr wrap="square">
            <a:spAutoFit/>
          </a:bodyPr>
          <a:lstStyle/>
          <a:p>
            <a:r>
              <a:rPr lang="en-US" altLang="zh-CN" sz="2000" dirty="0"/>
              <a:t>Step 4: Adding hidden units</a:t>
            </a:r>
            <a:endParaRPr lang="zh-CN" altLang="en-US" sz="2000" dirty="0"/>
          </a:p>
        </p:txBody>
      </p:sp>
      <p:sp>
        <p:nvSpPr>
          <p:cNvPr id="18" name="文本框 17">
            <a:extLst>
              <a:ext uri="{FF2B5EF4-FFF2-40B4-BE49-F238E27FC236}">
                <a16:creationId xmlns:a16="http://schemas.microsoft.com/office/drawing/2014/main" id="{8897DACC-82BF-1F70-C2BE-1FA148EE3DD2}"/>
              </a:ext>
            </a:extLst>
          </p:cNvPr>
          <p:cNvSpPr txBox="1"/>
          <p:nvPr/>
        </p:nvSpPr>
        <p:spPr>
          <a:xfrm>
            <a:off x="8040134" y="3983295"/>
            <a:ext cx="3240225" cy="400110"/>
          </a:xfrm>
          <a:prstGeom prst="rect">
            <a:avLst/>
          </a:prstGeom>
          <a:noFill/>
        </p:spPr>
        <p:txBody>
          <a:bodyPr wrap="square">
            <a:spAutoFit/>
          </a:bodyPr>
          <a:lstStyle/>
          <a:p>
            <a:r>
              <a:rPr lang="en-US" altLang="zh-CN" sz="2000" dirty="0"/>
              <a:t>Step 5: Adding input units</a:t>
            </a:r>
            <a:endParaRPr lang="zh-CN" altLang="en-US" sz="2000" dirty="0"/>
          </a:p>
        </p:txBody>
      </p:sp>
      <p:sp>
        <p:nvSpPr>
          <p:cNvPr id="20" name="文本框 19">
            <a:extLst>
              <a:ext uri="{FF2B5EF4-FFF2-40B4-BE49-F238E27FC236}">
                <a16:creationId xmlns:a16="http://schemas.microsoft.com/office/drawing/2014/main" id="{E52B42F0-B505-5D46-EA1D-0BE3D0F3D251}"/>
              </a:ext>
            </a:extLst>
          </p:cNvPr>
          <p:cNvSpPr txBox="1"/>
          <p:nvPr/>
        </p:nvSpPr>
        <p:spPr>
          <a:xfrm>
            <a:off x="8040134" y="4592053"/>
            <a:ext cx="2963187" cy="400110"/>
          </a:xfrm>
          <a:prstGeom prst="rect">
            <a:avLst/>
          </a:prstGeom>
          <a:noFill/>
        </p:spPr>
        <p:txBody>
          <a:bodyPr wrap="square">
            <a:spAutoFit/>
          </a:bodyPr>
          <a:lstStyle/>
          <a:p>
            <a:r>
              <a:rPr lang="en-US" altLang="zh-CN" sz="2000" dirty="0"/>
              <a:t>Step 6: Adding links</a:t>
            </a:r>
            <a:endParaRPr lang="zh-CN" altLang="en-US" sz="2000" dirty="0"/>
          </a:p>
        </p:txBody>
      </p:sp>
      <p:sp>
        <p:nvSpPr>
          <p:cNvPr id="22" name="文本框 21">
            <a:extLst>
              <a:ext uri="{FF2B5EF4-FFF2-40B4-BE49-F238E27FC236}">
                <a16:creationId xmlns:a16="http://schemas.microsoft.com/office/drawing/2014/main" id="{5840A356-1184-65A6-55D5-AD58DC23FE3F}"/>
              </a:ext>
            </a:extLst>
          </p:cNvPr>
          <p:cNvSpPr txBox="1"/>
          <p:nvPr/>
        </p:nvSpPr>
        <p:spPr>
          <a:xfrm>
            <a:off x="8040134" y="5095715"/>
            <a:ext cx="2848473" cy="400110"/>
          </a:xfrm>
          <a:prstGeom prst="rect">
            <a:avLst/>
          </a:prstGeom>
          <a:noFill/>
        </p:spPr>
        <p:txBody>
          <a:bodyPr wrap="square">
            <a:spAutoFit/>
          </a:bodyPr>
          <a:lstStyle/>
          <a:p>
            <a:r>
              <a:rPr lang="en-US" altLang="zh-CN" sz="2000" dirty="0"/>
              <a:t>Step 7: Perturbing</a:t>
            </a:r>
            <a:endParaRPr lang="zh-CN" altLang="en-US" sz="2000" dirty="0"/>
          </a:p>
        </p:txBody>
      </p:sp>
    </p:spTree>
    <p:extLst>
      <p:ext uri="{BB962C8B-B14F-4D97-AF65-F5344CB8AC3E}">
        <p14:creationId xmlns:p14="http://schemas.microsoft.com/office/powerpoint/2010/main" val="3142425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847705" y="474510"/>
            <a:ext cx="8089994" cy="523220"/>
          </a:xfrm>
          <a:prstGeom prst="rect">
            <a:avLst/>
          </a:prstGeom>
          <a:noFill/>
        </p:spPr>
        <p:txBody>
          <a:bodyPr wrap="square">
            <a:spAutoFit/>
          </a:bodyPr>
          <a:lstStyle/>
          <a:p>
            <a:pPr algn="l"/>
            <a:r>
              <a:rPr lang="en-US" altLang="zh-CN" sz="2800" b="1" dirty="0">
                <a:latin typeface="Times New Roman" panose="02020603050405020304" charset="0"/>
              </a:rPr>
              <a:t>Harnessing Deep Neural Networks with Logic Rules</a:t>
            </a:r>
            <a:endParaRPr lang="zh-CN" altLang="en-US" sz="2800" b="1" dirty="0">
              <a:latin typeface="Times New Roman" panose="02020603050405020304" charset="0"/>
            </a:endParaRPr>
          </a:p>
        </p:txBody>
      </p:sp>
      <p:sp>
        <p:nvSpPr>
          <p:cNvPr id="9" name="文本框 8">
            <a:extLst>
              <a:ext uri="{FF2B5EF4-FFF2-40B4-BE49-F238E27FC236}">
                <a16:creationId xmlns:a16="http://schemas.microsoft.com/office/drawing/2014/main" id="{5767E78B-58AD-FBC4-E8E8-8D72413B813C}"/>
              </a:ext>
            </a:extLst>
          </p:cNvPr>
          <p:cNvSpPr txBox="1"/>
          <p:nvPr/>
        </p:nvSpPr>
        <p:spPr>
          <a:xfrm>
            <a:off x="983645" y="1628875"/>
            <a:ext cx="10224710" cy="2246769"/>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pitchFamily="18" charset="0"/>
              </a:rPr>
              <a:t>Combining deep neural networks with structured logic rules is desirable to harness flexibility and reduce uninterpretability of the neural models. We propose a general framework capable of enhancing various types of neural networks (e.g., CNNs and RNNs) with declarative first-order logic rules. Specifically, we develop </a:t>
            </a:r>
            <a:r>
              <a:rPr lang="zh-CN" altLang="en-US" sz="2000" dirty="0">
                <a:solidFill>
                  <a:srgbClr val="FF0000"/>
                </a:solidFill>
                <a:latin typeface="Times New Roman" panose="02020603050405020304" pitchFamily="18" charset="0"/>
              </a:rPr>
              <a:t>an iterative distillation method that transfers the structured information of logic rules into the weights of neural networks</a:t>
            </a:r>
            <a:r>
              <a:rPr lang="zh-CN" altLang="en-US" sz="2000" dirty="0">
                <a:latin typeface="Times New Roman" panose="02020603050405020304" pitchFamily="18" charset="0"/>
              </a:rPr>
              <a:t>. </a:t>
            </a:r>
            <a:r>
              <a:rPr lang="en-US" altLang="zh-CN" sz="2000" dirty="0">
                <a:latin typeface="Times New Roman" panose="02020603050405020304" pitchFamily="18" charset="0"/>
              </a:rPr>
              <a:t>The authors show that taking this loss-based route of integrating rule-based domain-knowledge allows the flexibility of choosing a deep network architecture suitable for the intended task.</a:t>
            </a:r>
            <a:endParaRPr lang="zh-CN" altLang="en-US" sz="2000" dirty="0">
              <a:latin typeface="Times New Roman" panose="02020603050405020304" pitchFamily="18" charset="0"/>
            </a:endParaRPr>
          </a:p>
        </p:txBody>
      </p:sp>
      <p:sp>
        <p:nvSpPr>
          <p:cNvPr id="10" name="文本框 9">
            <a:extLst>
              <a:ext uri="{FF2B5EF4-FFF2-40B4-BE49-F238E27FC236}">
                <a16:creationId xmlns:a16="http://schemas.microsoft.com/office/drawing/2014/main" id="{5F4B0823-EEC0-DF57-AF4B-1FD8E3E80F91}"/>
              </a:ext>
            </a:extLst>
          </p:cNvPr>
          <p:cNvSpPr txBox="1"/>
          <p:nvPr/>
        </p:nvSpPr>
        <p:spPr>
          <a:xfrm>
            <a:off x="2567755" y="5661155"/>
            <a:ext cx="6408445" cy="307777"/>
          </a:xfrm>
          <a:prstGeom prst="rect">
            <a:avLst/>
          </a:prstGeom>
          <a:noFill/>
        </p:spPr>
        <p:txBody>
          <a:bodyPr wrap="square">
            <a:spAutoFit/>
          </a:bodyPr>
          <a:lstStyle/>
          <a:p>
            <a:pPr algn="ctr"/>
            <a:r>
              <a:rPr lang="en-US" altLang="zh-CN" sz="1400" dirty="0">
                <a:latin typeface="Times New Roman" panose="02020603050405020304" pitchFamily="18" charset="0"/>
              </a:rPr>
              <a:t>Hu et</a:t>
            </a:r>
            <a:r>
              <a:rPr lang="zh-CN" altLang="en-US" sz="1400" dirty="0">
                <a:latin typeface="Times New Roman" panose="02020603050405020304" pitchFamily="18" charset="0"/>
              </a:rPr>
              <a:t> </a:t>
            </a:r>
            <a:r>
              <a:rPr lang="en-US" altLang="zh-CN" sz="1400" dirty="0">
                <a:latin typeface="Times New Roman" panose="02020603050405020304" pitchFamily="18" charset="0"/>
              </a:rPr>
              <a:t>al. Harnessing deep neural networks with logic rules. </a:t>
            </a:r>
            <a:r>
              <a:rPr lang="en-US" altLang="zh-CN" sz="1400" dirty="0" err="1">
                <a:latin typeface="Times New Roman" panose="02020603050405020304" pitchFamily="18" charset="0"/>
              </a:rPr>
              <a:t>arXiv</a:t>
            </a:r>
            <a:r>
              <a:rPr lang="en-US" altLang="zh-CN" sz="1400" dirty="0">
                <a:latin typeface="Times New Roman" panose="02020603050405020304" pitchFamily="18" charset="0"/>
              </a:rPr>
              <a:t>: 1603. 06318 (2016).</a:t>
            </a:r>
          </a:p>
        </p:txBody>
      </p:sp>
      <p:sp>
        <p:nvSpPr>
          <p:cNvPr id="3" name="文本框 2">
            <a:extLst>
              <a:ext uri="{FF2B5EF4-FFF2-40B4-BE49-F238E27FC236}">
                <a16:creationId xmlns:a16="http://schemas.microsoft.com/office/drawing/2014/main" id="{6226B19C-866D-EE41-9FA6-DB9A239E7876}"/>
              </a:ext>
            </a:extLst>
          </p:cNvPr>
          <p:cNvSpPr txBox="1"/>
          <p:nvPr/>
        </p:nvSpPr>
        <p:spPr>
          <a:xfrm>
            <a:off x="983645" y="3939469"/>
            <a:ext cx="10440725" cy="1323439"/>
          </a:xfrm>
          <a:prstGeom prst="rect">
            <a:avLst/>
          </a:prstGeom>
          <a:noFill/>
        </p:spPr>
        <p:txBody>
          <a:bodyPr wrap="square">
            <a:spAutoFit/>
          </a:bodyPr>
          <a:lstStyle/>
          <a:p>
            <a:pPr marL="342900" indent="-342900">
              <a:buFont typeface="Wingdings" panose="05000000000000000000" pitchFamily="2" charset="2"/>
              <a:buChar char="l"/>
            </a:pPr>
            <a:r>
              <a:rPr lang="zh-CN" altLang="en-US" sz="2000" dirty="0">
                <a:latin typeface="Times New Roman" panose="02020603050405020304" pitchFamily="18" charset="0"/>
              </a:rPr>
              <a:t>This </a:t>
            </a:r>
            <a:r>
              <a:rPr lang="en-US" altLang="zh-CN" sz="2000" dirty="0">
                <a:latin typeface="Times New Roman" panose="02020603050405020304" pitchFamily="18" charset="0"/>
              </a:rPr>
              <a:t>work </a:t>
            </a:r>
            <a:r>
              <a:rPr lang="zh-CN" altLang="en-US" sz="2000" dirty="0">
                <a:latin typeface="Times New Roman" panose="02020603050405020304" pitchFamily="18" charset="0"/>
              </a:rPr>
              <a:t>is achieved by forcing the network to </a:t>
            </a:r>
            <a:r>
              <a:rPr lang="zh-CN" altLang="en-US" sz="2000" dirty="0">
                <a:solidFill>
                  <a:srgbClr val="FF0000"/>
                </a:solidFill>
                <a:latin typeface="Times New Roman" panose="02020603050405020304" pitchFamily="18" charset="0"/>
              </a:rPr>
              <a:t>emulate the predictions of a rule-regularized teacher</a:t>
            </a:r>
            <a:r>
              <a:rPr lang="zh-CN" altLang="en-US" sz="2000" dirty="0">
                <a:latin typeface="Times New Roman" panose="02020603050405020304" pitchFamily="18" charset="0"/>
              </a:rPr>
              <a:t>, and evolving both models iteratively throughout training. The process is agnostic to the network architecture, and thus applicable to general types of neural models including CNNs and RNNs.</a:t>
            </a:r>
          </a:p>
        </p:txBody>
      </p:sp>
    </p:spTree>
    <p:extLst>
      <p:ext uri="{BB962C8B-B14F-4D97-AF65-F5344CB8AC3E}">
        <p14:creationId xmlns:p14="http://schemas.microsoft.com/office/powerpoint/2010/main" val="1154021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0E775B1-6789-E765-ED33-985BE9CC763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93554" y="1607482"/>
            <a:ext cx="6398295" cy="3096215"/>
          </a:xfrm>
          <a:prstGeom prst="rect">
            <a:avLst/>
          </a:prstGeom>
        </p:spPr>
      </p:pic>
      <p:sp>
        <p:nvSpPr>
          <p:cNvPr id="8" name="文本框 7">
            <a:extLst>
              <a:ext uri="{FF2B5EF4-FFF2-40B4-BE49-F238E27FC236}">
                <a16:creationId xmlns:a16="http://schemas.microsoft.com/office/drawing/2014/main" id="{49AAC849-2718-8207-8A31-9D3B5146335E}"/>
              </a:ext>
            </a:extLst>
          </p:cNvPr>
          <p:cNvSpPr txBox="1"/>
          <p:nvPr/>
        </p:nvSpPr>
        <p:spPr>
          <a:xfrm>
            <a:off x="1127655" y="5313449"/>
            <a:ext cx="10008696" cy="1015663"/>
          </a:xfrm>
          <a:prstGeom prst="rect">
            <a:avLst/>
          </a:prstGeom>
          <a:noFill/>
        </p:spPr>
        <p:txBody>
          <a:bodyPr wrap="square">
            <a:spAutoFit/>
          </a:bodyPr>
          <a:lstStyle/>
          <a:p>
            <a:r>
              <a:rPr lang="zh-CN" altLang="en-US" sz="2000" dirty="0">
                <a:latin typeface="Times New Roman" panose="02020603050405020304" pitchFamily="18" charset="0"/>
              </a:rPr>
              <a:t>At each iteration, the teacher network is obtained by projecting the student network to a rule-regularized subspace (red dashed arrow); and the student network is updated to balance between emulating the teacher‘s output and predicting the true labels (black/blue solid arrows).</a:t>
            </a:r>
          </a:p>
        </p:txBody>
      </p:sp>
      <p:sp>
        <p:nvSpPr>
          <p:cNvPr id="2" name="文本框 1">
            <a:extLst>
              <a:ext uri="{FF2B5EF4-FFF2-40B4-BE49-F238E27FC236}">
                <a16:creationId xmlns:a16="http://schemas.microsoft.com/office/drawing/2014/main" id="{7CBBD7E9-3666-087A-4FCE-498F958F8607}"/>
              </a:ext>
            </a:extLst>
          </p:cNvPr>
          <p:cNvSpPr txBox="1"/>
          <p:nvPr/>
        </p:nvSpPr>
        <p:spPr>
          <a:xfrm>
            <a:off x="1847705" y="474510"/>
            <a:ext cx="8089994" cy="523220"/>
          </a:xfrm>
          <a:prstGeom prst="rect">
            <a:avLst/>
          </a:prstGeom>
          <a:noFill/>
        </p:spPr>
        <p:txBody>
          <a:bodyPr wrap="square">
            <a:spAutoFit/>
          </a:bodyPr>
          <a:lstStyle/>
          <a:p>
            <a:pPr algn="l"/>
            <a:r>
              <a:rPr lang="en-US" altLang="zh-CN" sz="2800" b="1" dirty="0">
                <a:latin typeface="Times New Roman" panose="02020603050405020304" charset="0"/>
              </a:rPr>
              <a:t>Harnessing Deep Neural Networks with Logic Rules</a:t>
            </a:r>
            <a:endParaRPr lang="zh-CN" altLang="en-US" sz="2800" b="1" dirty="0">
              <a:latin typeface="Times New Roman" panose="02020603050405020304" charset="0"/>
            </a:endParaRPr>
          </a:p>
        </p:txBody>
      </p:sp>
    </p:spTree>
    <p:extLst>
      <p:ext uri="{BB962C8B-B14F-4D97-AF65-F5344CB8AC3E}">
        <p14:creationId xmlns:p14="http://schemas.microsoft.com/office/powerpoint/2010/main" val="3077586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307664" y="1988900"/>
            <a:ext cx="9576665" cy="2308324"/>
          </a:xfrm>
          <a:prstGeom prst="rect">
            <a:avLst/>
          </a:prstGeom>
          <a:noFill/>
        </p:spPr>
        <p:txBody>
          <a:bodyPr wrap="square">
            <a:spAutoFit/>
          </a:bodyPr>
          <a:lstStyle/>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Algebraic equations are integrated into the learning algorithm through </a:t>
            </a:r>
            <a:r>
              <a:rPr lang="en" altLang="zh-CN" sz="2000" dirty="0">
                <a:solidFill>
                  <a:srgbClr val="FF0000"/>
                </a:solidFill>
                <a:latin typeface="Times New Roman" panose="02020603050405020304" pitchFamily="18" charset="0"/>
                <a:ea typeface="Kaiti SC" panose="02010600040101010101" pitchFamily="2" charset="-122"/>
                <a:cs typeface="Times New Roman" panose="02020603050405020304" pitchFamily="18" charset="0"/>
              </a:rPr>
              <a:t>the formulation of the constraint </a:t>
            </a: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problem. </a:t>
            </a:r>
          </a:p>
          <a:p>
            <a:pPr algn="just"/>
            <a:endParaRPr lang="en" altLang="zh-CN" baseline="30000" dirty="0">
              <a:latin typeface="Times New Roman" panose="02020603050405020304" pitchFamily="18" charset="0"/>
              <a:ea typeface="Kaiti SC" panose="02010600040101010101" pitchFamily="2" charset="-122"/>
              <a:cs typeface="Times New Roman" panose="02020603050405020304" pitchFamily="18" charset="0"/>
            </a:endParaRPr>
          </a:p>
          <a:p>
            <a:pPr marL="285750" indent="-285750" algn="just">
              <a:buFont typeface="Wingdings" panose="05000000000000000000" pitchFamily="2" charset="2"/>
              <a:buChar char="l"/>
            </a:pPr>
            <a:r>
              <a:rPr lang="en" altLang="zh-CN" sz="2000" dirty="0">
                <a:latin typeface="Times New Roman" panose="02020603050405020304" pitchFamily="18" charset="0"/>
                <a:ea typeface="Kaiti SC" panose="02010600040101010101" pitchFamily="2" charset="-122"/>
                <a:cs typeface="Times New Roman" panose="02020603050405020304" pitchFamily="18" charset="0"/>
              </a:rPr>
              <a:t>Eg. </a:t>
            </a:r>
          </a:p>
          <a:p>
            <a:pPr marL="342900" indent="-342900" algn="just">
              <a:buFont typeface="+mj-ea"/>
              <a:buAutoNum type="circleNumDbPlain"/>
            </a:pPr>
            <a:r>
              <a:rPr lang="en" altLang="zh-CN" dirty="0">
                <a:latin typeface="Times New Roman" panose="02020603050405020304" pitchFamily="18" charset="0"/>
                <a:ea typeface="Kaiti SC" panose="02010600040101010101" pitchFamily="2" charset="-122"/>
                <a:cs typeface="Times New Roman" panose="02020603050405020304" pitchFamily="18" charset="0"/>
              </a:rPr>
              <a:t>Prior knowledge in the form of multiple polyhedral sets, each of which is one of two categories, is introduced into the formulation of the linear support vector machine classifier.</a:t>
            </a:r>
            <a:r>
              <a:rPr lang="zh-CN" altLang="en-US" dirty="0">
                <a:latin typeface="Times New Roman" panose="02020603050405020304" pitchFamily="18" charset="0"/>
                <a:ea typeface="Kaiti SC" panose="02010600040101010101" pitchFamily="2" charset="-122"/>
                <a:cs typeface="Times New Roman" panose="02020603050405020304" pitchFamily="18" charset="0"/>
              </a:rPr>
              <a:t> </a:t>
            </a:r>
            <a:endParaRPr lang="en-US" altLang="zh-CN" dirty="0">
              <a:latin typeface="Times New Roman" panose="02020603050405020304" pitchFamily="18" charset="0"/>
              <a:ea typeface="Kaiti SC" panose="02010600040101010101" pitchFamily="2" charset="-122"/>
              <a:cs typeface="Times New Roman" panose="02020603050405020304" pitchFamily="18" charset="0"/>
            </a:endParaRPr>
          </a:p>
          <a:p>
            <a:pPr marL="342900" indent="-342900" algn="just">
              <a:buFont typeface="+mj-ea"/>
              <a:buAutoNum type="circleNumDbPlain"/>
            </a:pPr>
            <a:r>
              <a:rPr lang="en-US" altLang="zh-CN" dirty="0">
                <a:latin typeface="Times New Roman" panose="02020603050405020304" pitchFamily="18" charset="0"/>
                <a:ea typeface="Kaiti SC" panose="02010600040101010101" pitchFamily="2" charset="-122"/>
                <a:cs typeface="Times New Roman" panose="02020603050405020304" pitchFamily="18" charset="0"/>
              </a:rPr>
              <a:t>The theorem of the alternative for convex functions converts nonlinear prior knowledge implications into linear inequalities without the need to kernelize these implications.</a:t>
            </a:r>
          </a:p>
        </p:txBody>
      </p:sp>
      <p:sp>
        <p:nvSpPr>
          <p:cNvPr id="2" name="标题 1">
            <a:extLst>
              <a:ext uri="{FF2B5EF4-FFF2-40B4-BE49-F238E27FC236}">
                <a16:creationId xmlns:a16="http://schemas.microsoft.com/office/drawing/2014/main" id="{804E779A-1A78-4E21-764A-B9897325E8DC}"/>
              </a:ext>
            </a:extLst>
          </p:cNvPr>
          <p:cNvSpPr>
            <a:spLocks noGrp="1"/>
          </p:cNvSpPr>
          <p:nvPr/>
        </p:nvSpPr>
        <p:spPr>
          <a:xfrm>
            <a:off x="1689883" y="692810"/>
            <a:ext cx="8812225" cy="600732"/>
          </a:xfrm>
          <a:prstGeom prst="rect">
            <a:avLst/>
          </a:prstGeom>
          <a:noFill/>
          <a:ln w="9525">
            <a:noFill/>
          </a:ln>
        </p:spPr>
        <p:txBody>
          <a:bodyPr anchor="ctr" anchorCtr="0"/>
          <a:lstStyle/>
          <a:p>
            <a:pPr algn="ctr"/>
            <a:r>
              <a:rPr lang="en-US" altLang="zh-CN" sz="2800" b="1" dirty="0">
                <a:latin typeface="Times New Roman" panose="02020603050405020304" charset="0"/>
                <a:cs typeface="Times New Roman" panose="02020603050405020304" pitchFamily="18" charset="0"/>
              </a:rPr>
              <a:t>Approach 1: Improve the objectiveness</a:t>
            </a:r>
            <a:endParaRPr lang="en-US" altLang="zh-C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921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142011A-5191-3149-09DD-637BEA32C2CD}"/>
                  </a:ext>
                </a:extLst>
              </p:cNvPr>
              <p:cNvSpPr txBox="1"/>
              <p:nvPr/>
            </p:nvSpPr>
            <p:spPr>
              <a:xfrm>
                <a:off x="983645" y="1268850"/>
                <a:ext cx="10368720" cy="2554545"/>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rPr>
                  <a:t>To integrate the information encoded in the rules, </a:t>
                </a:r>
                <a:r>
                  <a:rPr lang="en-US" altLang="zh-CN" sz="2000" dirty="0">
                    <a:solidFill>
                      <a:srgbClr val="FF0000"/>
                    </a:solidFill>
                    <a:latin typeface="Times New Roman" panose="02020603050405020304" pitchFamily="18" charset="0"/>
                  </a:rPr>
                  <a:t>train the network to also imitate the outputs of a rule-regularized projection of </a:t>
                </a:r>
                <a14:m>
                  <m:oMath xmlns:m="http://schemas.openxmlformats.org/officeDocument/2006/math">
                    <m:sSub>
                      <m:sSubPr>
                        <m:ctrlPr>
                          <a:rPr lang="en-US" altLang="zh-CN" sz="2000" i="1" dirty="0">
                            <a:solidFill>
                              <a:srgbClr val="FF0000"/>
                            </a:solidFill>
                            <a:latin typeface="Cambria Math" panose="02040503050406030204" pitchFamily="18" charset="0"/>
                          </a:rPr>
                        </m:ctrlPr>
                      </m:sSubPr>
                      <m:e>
                        <m:r>
                          <a:rPr lang="en-US" altLang="zh-CN" sz="2000" i="1" dirty="0">
                            <a:solidFill>
                              <a:srgbClr val="FF0000"/>
                            </a:solidFill>
                            <a:latin typeface="Cambria Math" panose="02040503050406030204" pitchFamily="18" charset="0"/>
                          </a:rPr>
                          <m:t>𝑝</m:t>
                        </m:r>
                      </m:e>
                      <m:sub>
                        <m:r>
                          <a:rPr lang="zh-CN" altLang="en-US" sz="2000" i="1" dirty="0">
                            <a:solidFill>
                              <a:srgbClr val="FF0000"/>
                            </a:solidFill>
                            <a:latin typeface="Cambria Math" panose="02040503050406030204" pitchFamily="18" charset="0"/>
                          </a:rPr>
                          <m:t>𝜃</m:t>
                        </m:r>
                      </m:sub>
                    </m:sSub>
                    <m:r>
                      <a:rPr lang="en-US" altLang="zh-CN" sz="2000" i="1" dirty="0">
                        <a:solidFill>
                          <a:srgbClr val="FF0000"/>
                        </a:solidFill>
                        <a:latin typeface="Cambria Math" panose="02040503050406030204" pitchFamily="18" charset="0"/>
                      </a:rPr>
                      <m:t>(</m:t>
                    </m:r>
                    <m:r>
                      <a:rPr lang="en-US" altLang="zh-CN" sz="2000" i="1" dirty="0" err="1">
                        <a:solidFill>
                          <a:srgbClr val="FF0000"/>
                        </a:solidFill>
                        <a:latin typeface="Cambria Math" panose="02040503050406030204" pitchFamily="18" charset="0"/>
                      </a:rPr>
                      <m:t>𝑦</m:t>
                    </m:r>
                    <m:r>
                      <a:rPr lang="en-US" altLang="zh-CN" sz="2000" i="1" dirty="0">
                        <a:solidFill>
                          <a:srgbClr val="FF0000"/>
                        </a:solidFill>
                        <a:latin typeface="Cambria Math" panose="02040503050406030204" pitchFamily="18" charset="0"/>
                      </a:rPr>
                      <m:t>|</m:t>
                    </m:r>
                    <m:r>
                      <a:rPr lang="en-US" altLang="zh-CN" sz="2000" i="1" dirty="0" err="1">
                        <a:solidFill>
                          <a:srgbClr val="FF0000"/>
                        </a:solidFill>
                        <a:latin typeface="Cambria Math" panose="02040503050406030204" pitchFamily="18" charset="0"/>
                      </a:rPr>
                      <m:t>𝑥</m:t>
                    </m:r>
                    <m:r>
                      <a:rPr lang="en-US" altLang="zh-CN" sz="2000" i="1" dirty="0">
                        <a:solidFill>
                          <a:srgbClr val="FF0000"/>
                        </a:solidFill>
                        <a:latin typeface="Cambria Math" panose="02040503050406030204" pitchFamily="18" charset="0"/>
                      </a:rPr>
                      <m:t>) </m:t>
                    </m:r>
                  </m:oMath>
                </a14:m>
                <a:r>
                  <a:rPr lang="en-US" altLang="zh-CN" sz="2000" dirty="0">
                    <a:latin typeface="Times New Roman" panose="02020603050405020304" pitchFamily="18" charset="0"/>
                  </a:rPr>
                  <a:t>, denoted as </a:t>
                </a:r>
                <a14:m>
                  <m:oMath xmlns:m="http://schemas.openxmlformats.org/officeDocument/2006/math">
                    <m:r>
                      <a:rPr lang="en-US" altLang="zh-CN" sz="2000" b="0" i="1" dirty="0" smtClean="0">
                        <a:latin typeface="Cambria Math" panose="02040503050406030204" pitchFamily="18" charset="0"/>
                      </a:rPr>
                      <m:t>𝑞</m:t>
                    </m:r>
                    <m:r>
                      <a:rPr lang="en-US" altLang="zh-CN" sz="2000" i="1" dirty="0">
                        <a:latin typeface="Cambria Math" panose="02040503050406030204" pitchFamily="18" charset="0"/>
                      </a:rPr>
                      <m:t>(</m:t>
                    </m:r>
                    <m:r>
                      <a:rPr lang="en-US" altLang="zh-CN" sz="2000" i="1" dirty="0" err="1">
                        <a:latin typeface="Cambria Math" panose="02040503050406030204" pitchFamily="18" charset="0"/>
                      </a:rPr>
                      <m:t>𝑦</m:t>
                    </m:r>
                    <m:r>
                      <a:rPr lang="en-US" altLang="zh-CN" sz="2000" i="1" dirty="0">
                        <a:latin typeface="Cambria Math" panose="02040503050406030204" pitchFamily="18" charset="0"/>
                      </a:rPr>
                      <m:t>|</m:t>
                    </m:r>
                    <m:r>
                      <a:rPr lang="en-US" altLang="zh-CN" sz="2000" i="1" dirty="0" err="1">
                        <a:latin typeface="Cambria Math" panose="02040503050406030204" pitchFamily="18" charset="0"/>
                      </a:rPr>
                      <m:t>𝑥</m:t>
                    </m:r>
                    <m:r>
                      <a:rPr lang="en-US" altLang="zh-CN" sz="2000" i="1" dirty="0">
                        <a:latin typeface="Cambria Math" panose="02040503050406030204" pitchFamily="18" charset="0"/>
                      </a:rPr>
                      <m:t>) </m:t>
                    </m:r>
                  </m:oMath>
                </a14:m>
                <a:r>
                  <a:rPr lang="en-US" altLang="zh-CN" sz="2000" dirty="0">
                    <a:latin typeface="Times New Roman" panose="02020603050405020304" pitchFamily="18" charset="0"/>
                  </a:rPr>
                  <a:t>, which explicitly includes rule constraints as regularization terms. </a:t>
                </a:r>
              </a:p>
              <a:p>
                <a:pPr marL="285750" indent="-285750">
                  <a:buFont typeface="Wingdings" panose="05000000000000000000" pitchFamily="2" charset="2"/>
                  <a:buChar char="l"/>
                </a:pPr>
                <a:r>
                  <a:rPr lang="en-US" altLang="zh-CN" sz="2000" dirty="0">
                    <a:latin typeface="Times New Roman" panose="02020603050405020304" pitchFamily="18" charset="0"/>
                  </a:rPr>
                  <a:t>In each iteration </a:t>
                </a:r>
                <a14:m>
                  <m:oMath xmlns:m="http://schemas.openxmlformats.org/officeDocument/2006/math">
                    <m:r>
                      <a:rPr lang="en-US" altLang="zh-CN" sz="2000" i="1" dirty="0">
                        <a:latin typeface="Cambria Math" panose="02040503050406030204" pitchFamily="18" charset="0"/>
                      </a:rPr>
                      <m:t>𝑞</m:t>
                    </m:r>
                  </m:oMath>
                </a14:m>
                <a:r>
                  <a:rPr lang="en-US" altLang="zh-CN" sz="2000" dirty="0">
                    <a:latin typeface="Times New Roman" panose="02020603050405020304" pitchFamily="18" charset="0"/>
                  </a:rPr>
                  <a:t> is constructed by projecting </a:t>
                </a:r>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𝑝</m:t>
                        </m:r>
                      </m:e>
                      <m:sub>
                        <m:r>
                          <a:rPr lang="zh-CN" altLang="en-US" sz="2000" i="1" dirty="0">
                            <a:latin typeface="Cambria Math" panose="02040503050406030204" pitchFamily="18" charset="0"/>
                          </a:rPr>
                          <m:t>𝜃</m:t>
                        </m:r>
                      </m:sub>
                    </m:sSub>
                  </m:oMath>
                </a14:m>
                <a:r>
                  <a:rPr lang="en-US" altLang="zh-CN" sz="2000" dirty="0">
                    <a:latin typeface="Times New Roman" panose="02020603050405020304" pitchFamily="18" charset="0"/>
                  </a:rPr>
                  <a:t> into a subspace constrained by the rules, and thus has desirable properties. The prediction behavior of </a:t>
                </a:r>
                <a14:m>
                  <m:oMath xmlns:m="http://schemas.openxmlformats.org/officeDocument/2006/math">
                    <m:r>
                      <a:rPr lang="en-US" altLang="zh-CN" sz="2000" i="1" dirty="0">
                        <a:latin typeface="Cambria Math" panose="02040503050406030204" pitchFamily="18" charset="0"/>
                      </a:rPr>
                      <m:t>𝑞</m:t>
                    </m:r>
                  </m:oMath>
                </a14:m>
                <a:r>
                  <a:rPr lang="en-US" altLang="zh-CN" sz="2000" dirty="0">
                    <a:latin typeface="Times New Roman" panose="02020603050405020304" pitchFamily="18" charset="0"/>
                  </a:rPr>
                  <a:t> reveals the information of the regularized subspace and structured rules. Emulating the </a:t>
                </a:r>
                <a14:m>
                  <m:oMath xmlns:m="http://schemas.openxmlformats.org/officeDocument/2006/math">
                    <m:r>
                      <a:rPr lang="en-US" altLang="zh-CN" sz="2000" i="1" dirty="0">
                        <a:latin typeface="Cambria Math" panose="02040503050406030204" pitchFamily="18" charset="0"/>
                      </a:rPr>
                      <m:t>𝑞</m:t>
                    </m:r>
                  </m:oMath>
                </a14:m>
                <a:r>
                  <a:rPr lang="en-US" altLang="zh-CN" sz="2000" dirty="0">
                    <a:latin typeface="Times New Roman" panose="02020603050405020304" pitchFamily="18" charset="0"/>
                  </a:rPr>
                  <a:t> outputs serves to transfer this knowledge into </a:t>
                </a:r>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𝑝</m:t>
                        </m:r>
                      </m:e>
                      <m:sub>
                        <m:r>
                          <a:rPr lang="zh-CN" altLang="en-US" sz="2000" i="1" dirty="0">
                            <a:latin typeface="Cambria Math" panose="02040503050406030204" pitchFamily="18" charset="0"/>
                          </a:rPr>
                          <m:t>𝜃</m:t>
                        </m:r>
                      </m:sub>
                    </m:sSub>
                  </m:oMath>
                </a14:m>
                <a:r>
                  <a:rPr lang="en-US" altLang="zh-CN" sz="2000" dirty="0">
                    <a:latin typeface="Times New Roman" panose="02020603050405020304" pitchFamily="18" charset="0"/>
                  </a:rPr>
                  <a:t>. The new objective is then formulated as a balancing between imitating the soft predictions of </a:t>
                </a:r>
                <a14:m>
                  <m:oMath xmlns:m="http://schemas.openxmlformats.org/officeDocument/2006/math">
                    <m:r>
                      <a:rPr lang="en-US" altLang="zh-CN" sz="2000" i="1" dirty="0">
                        <a:latin typeface="Cambria Math" panose="02040503050406030204" pitchFamily="18" charset="0"/>
                      </a:rPr>
                      <m:t>𝑞</m:t>
                    </m:r>
                  </m:oMath>
                </a14:m>
                <a:r>
                  <a:rPr lang="en-US" altLang="zh-CN" sz="2000" dirty="0">
                    <a:latin typeface="Times New Roman" panose="02020603050405020304" pitchFamily="18" charset="0"/>
                  </a:rPr>
                  <a:t> and predicting the true hard labels:</a:t>
                </a:r>
                <a:endParaRPr lang="zh-CN" altLang="en-US" sz="2000" dirty="0">
                  <a:latin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C142011A-5191-3149-09DD-637BEA32C2CD}"/>
                  </a:ext>
                </a:extLst>
              </p:cNvPr>
              <p:cNvSpPr txBox="1">
                <a:spLocks noRot="1" noChangeAspect="1" noMove="1" noResize="1" noEditPoints="1" noAdjustHandles="1" noChangeArrowheads="1" noChangeShapeType="1" noTextEdit="1"/>
              </p:cNvSpPr>
              <p:nvPr/>
            </p:nvSpPr>
            <p:spPr>
              <a:xfrm>
                <a:off x="983645" y="1268850"/>
                <a:ext cx="10368720" cy="2554545"/>
              </a:xfrm>
              <a:prstGeom prst="rect">
                <a:avLst/>
              </a:prstGeom>
              <a:blipFill>
                <a:blip r:embed="rId2"/>
                <a:stretch>
                  <a:fillRect l="-529" t="-1193" b="-3341"/>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49B5541D-D413-0265-9F82-7E90255B654B}"/>
              </a:ext>
            </a:extLst>
          </p:cNvPr>
          <p:cNvSpPr txBox="1"/>
          <p:nvPr/>
        </p:nvSpPr>
        <p:spPr>
          <a:xfrm>
            <a:off x="3143795" y="467846"/>
            <a:ext cx="5904410"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Rule Knowledge Distillation</a:t>
            </a:r>
            <a:endParaRPr lang="zh-CN" altLang="en-US" sz="2800" b="1" dirty="0">
              <a:latin typeface="Times New Roman" panose="02020603050405020304" charset="0"/>
            </a:endParaRPr>
          </a:p>
        </p:txBody>
      </p:sp>
      <p:pic>
        <p:nvPicPr>
          <p:cNvPr id="3" name="图片 2">
            <a:extLst>
              <a:ext uri="{FF2B5EF4-FFF2-40B4-BE49-F238E27FC236}">
                <a16:creationId xmlns:a16="http://schemas.microsoft.com/office/drawing/2014/main" id="{9A16509F-4CDF-C297-3AC4-B3FB955D0AE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35975" y="4005040"/>
            <a:ext cx="5162833" cy="1346223"/>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EA92B9E3-FDB6-A81F-DD03-F09BAEBB9F62}"/>
                  </a:ext>
                </a:extLst>
              </p:cNvPr>
              <p:cNvSpPr txBox="1"/>
              <p:nvPr/>
            </p:nvSpPr>
            <p:spPr>
              <a:xfrm>
                <a:off x="5836831" y="5733160"/>
                <a:ext cx="5522858" cy="428707"/>
              </a:xfrm>
              <a:prstGeom prst="rect">
                <a:avLst/>
              </a:prstGeom>
              <a:noFill/>
            </p:spPr>
            <p:txBody>
              <a:bodyPr wrap="square">
                <a:spAutoFit/>
              </a:bodyPr>
              <a:lstStyle/>
              <a:p>
                <a14:m>
                  <m:oMath xmlns:m="http://schemas.openxmlformats.org/officeDocument/2006/math">
                    <m:sSubSup>
                      <m:sSubSupPr>
                        <m:ctrlPr>
                          <a:rPr lang="en-US" altLang="zh-CN" i="1" dirty="0" smtClean="0">
                            <a:latin typeface="Cambria Math" panose="02040503050406030204" pitchFamily="18" charset="0"/>
                          </a:rPr>
                        </m:ctrlPr>
                      </m:sSubSupPr>
                      <m:e>
                        <m:r>
                          <a:rPr lang="en-US" altLang="zh-CN" b="0" i="1" dirty="0" smtClean="0">
                            <a:latin typeface="Cambria Math" panose="02040503050406030204" pitchFamily="18" charset="0"/>
                          </a:rPr>
                          <m:t>𝑠</m:t>
                        </m:r>
                      </m:e>
                      <m:sub>
                        <m:r>
                          <a:rPr lang="en-US" altLang="zh-CN" b="0" i="1" dirty="0" smtClean="0">
                            <a:latin typeface="Cambria Math" panose="02040503050406030204" pitchFamily="18" charset="0"/>
                          </a:rPr>
                          <m:t>𝑛</m:t>
                        </m:r>
                      </m:sub>
                      <m:sup>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𝑡</m:t>
                        </m:r>
                        <m:r>
                          <a:rPr lang="en-US" altLang="zh-CN" b="0" i="1" dirty="0" smtClean="0">
                            <a:latin typeface="Cambria Math" panose="02040503050406030204" pitchFamily="18" charset="0"/>
                          </a:rPr>
                          <m:t>)</m:t>
                        </m:r>
                      </m:sup>
                    </m:sSubSup>
                  </m:oMath>
                </a14:m>
                <a:r>
                  <a:rPr lang="zh-CN" altLang="en-US" dirty="0">
                    <a:latin typeface="Times New Roman" panose="02020603050405020304" pitchFamily="18" charset="0"/>
                  </a:rPr>
                  <a:t> is the soft prediction vector of </a:t>
                </a:r>
                <a14:m>
                  <m:oMath xmlns:m="http://schemas.openxmlformats.org/officeDocument/2006/math">
                    <m:r>
                      <a:rPr lang="en-US" altLang="zh-CN" i="1" dirty="0">
                        <a:latin typeface="Cambria Math" panose="02040503050406030204" pitchFamily="18" charset="0"/>
                      </a:rPr>
                      <m:t>𝑞</m:t>
                    </m:r>
                  </m:oMath>
                </a14:m>
                <a:r>
                  <a:rPr lang="zh-CN" altLang="en-US" dirty="0">
                    <a:latin typeface="Times New Roman" panose="02020603050405020304" pitchFamily="18" charset="0"/>
                  </a:rPr>
                  <a:t> on </a:t>
                </a:r>
                <a14:m>
                  <m:oMath xmlns:m="http://schemas.openxmlformats.org/officeDocument/2006/math">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𝑥</m:t>
                        </m:r>
                      </m:e>
                      <m:sub>
                        <m:r>
                          <a:rPr lang="en-US" altLang="zh-CN" b="0" i="1" dirty="0" smtClean="0">
                            <a:latin typeface="Cambria Math" panose="02040503050406030204" pitchFamily="18" charset="0"/>
                          </a:rPr>
                          <m:t>𝑛</m:t>
                        </m:r>
                      </m:sub>
                    </m:sSub>
                  </m:oMath>
                </a14:m>
                <a:r>
                  <a:rPr lang="zh-CN" altLang="en-US" dirty="0">
                    <a:latin typeface="Times New Roman" panose="02020603050405020304" pitchFamily="18" charset="0"/>
                  </a:rPr>
                  <a:t> at iteration t</a:t>
                </a:r>
              </a:p>
            </p:txBody>
          </p:sp>
        </mc:Choice>
        <mc:Fallback xmlns="">
          <p:sp>
            <p:nvSpPr>
              <p:cNvPr id="8" name="文本框 7">
                <a:extLst>
                  <a:ext uri="{FF2B5EF4-FFF2-40B4-BE49-F238E27FC236}">
                    <a16:creationId xmlns:a16="http://schemas.microsoft.com/office/drawing/2014/main" id="{EA92B9E3-FDB6-A81F-DD03-F09BAEBB9F62}"/>
                  </a:ext>
                </a:extLst>
              </p:cNvPr>
              <p:cNvSpPr txBox="1">
                <a:spLocks noRot="1" noChangeAspect="1" noMove="1" noResize="1" noEditPoints="1" noAdjustHandles="1" noChangeArrowheads="1" noChangeShapeType="1" noTextEdit="1"/>
              </p:cNvSpPr>
              <p:nvPr/>
            </p:nvSpPr>
            <p:spPr>
              <a:xfrm>
                <a:off x="5836831" y="5733160"/>
                <a:ext cx="5522858" cy="428707"/>
              </a:xfrm>
              <a:prstGeom prst="rect">
                <a:avLst/>
              </a:prstGeom>
              <a:blipFill>
                <a:blip r:embed="rId4"/>
                <a:stretch>
                  <a:fillRect b="-19718"/>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77EFFD24-4E08-5E3E-EBB4-1EB3467C834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7630" y="4090442"/>
            <a:ext cx="4752330" cy="2299712"/>
          </a:xfrm>
          <a:prstGeom prst="rect">
            <a:avLst/>
          </a:prstGeom>
        </p:spPr>
      </p:pic>
    </p:spTree>
    <p:extLst>
      <p:ext uri="{BB962C8B-B14F-4D97-AF65-F5344CB8AC3E}">
        <p14:creationId xmlns:p14="http://schemas.microsoft.com/office/powerpoint/2010/main" val="5195300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42011A-5191-3149-09DD-637BEA32C2CD}"/>
              </a:ext>
            </a:extLst>
          </p:cNvPr>
          <p:cNvSpPr txBox="1"/>
          <p:nvPr/>
        </p:nvSpPr>
        <p:spPr>
          <a:xfrm>
            <a:off x="1055650" y="2137418"/>
            <a:ext cx="10368720" cy="1015663"/>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latin typeface="Times New Roman" panose="02020603050405020304" pitchFamily="18" charset="0"/>
              </a:rPr>
              <a:t>Our goal is to find the optimal q that fits the rules while at the same time staying close to </a:t>
            </a:r>
            <a:r>
              <a:rPr lang="en-US" altLang="zh-CN" sz="2000" dirty="0" err="1">
                <a:latin typeface="Times New Roman" panose="02020603050405020304" pitchFamily="18" charset="0"/>
              </a:rPr>
              <a:t>pθ</a:t>
            </a:r>
            <a:endParaRPr lang="en-US" altLang="zh-CN" sz="2000" dirty="0">
              <a:latin typeface="Times New Roman" panose="02020603050405020304" pitchFamily="18" charset="0"/>
            </a:endParaRPr>
          </a:p>
          <a:p>
            <a:pPr marL="342900" indent="19050">
              <a:buFont typeface="Wingdings" panose="05000000000000000000" pitchFamily="2" charset="2"/>
              <a:buChar char="Ø"/>
            </a:pPr>
            <a:r>
              <a:rPr lang="en-US" altLang="zh-CN" sz="2000" dirty="0">
                <a:latin typeface="Times New Roman" panose="02020603050405020304" pitchFamily="18" charset="0"/>
              </a:rPr>
              <a:t> imposes the rule constraints on q through an expectation operator</a:t>
            </a:r>
          </a:p>
          <a:p>
            <a:pPr marL="342900" indent="19050">
              <a:buFont typeface="Wingdings" panose="05000000000000000000" pitchFamily="2" charset="2"/>
              <a:buChar char="Ø"/>
            </a:pPr>
            <a:r>
              <a:rPr lang="en-US" altLang="zh-CN" sz="2000" dirty="0">
                <a:latin typeface="Times New Roman" panose="02020603050405020304" pitchFamily="18" charset="0"/>
              </a:rPr>
              <a:t> measure the closeness between q and </a:t>
            </a:r>
            <a:r>
              <a:rPr lang="en-US" altLang="zh-CN" sz="2000" dirty="0" err="1">
                <a:latin typeface="Times New Roman" panose="02020603050405020304" pitchFamily="18" charset="0"/>
              </a:rPr>
              <a:t>pθ</a:t>
            </a:r>
            <a:r>
              <a:rPr lang="en-US" altLang="zh-CN" sz="2000" dirty="0">
                <a:latin typeface="Times New Roman" panose="02020603050405020304" pitchFamily="18" charset="0"/>
              </a:rPr>
              <a:t> with KL-divergence, and wish to minimize it </a:t>
            </a:r>
          </a:p>
        </p:txBody>
      </p:sp>
      <p:sp>
        <p:nvSpPr>
          <p:cNvPr id="7" name="文本框 6">
            <a:extLst>
              <a:ext uri="{FF2B5EF4-FFF2-40B4-BE49-F238E27FC236}">
                <a16:creationId xmlns:a16="http://schemas.microsoft.com/office/drawing/2014/main" id="{49B5541D-D413-0265-9F82-7E90255B654B}"/>
              </a:ext>
            </a:extLst>
          </p:cNvPr>
          <p:cNvSpPr txBox="1"/>
          <p:nvPr/>
        </p:nvSpPr>
        <p:spPr>
          <a:xfrm>
            <a:off x="3143795" y="467846"/>
            <a:ext cx="5904410"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Teacher Network Construction</a:t>
            </a:r>
            <a:endParaRPr lang="zh-CN" altLang="en-US" sz="2800" b="1" dirty="0">
              <a:latin typeface="Times New Roman" panose="02020603050405020304" charset="0"/>
            </a:endParaRPr>
          </a:p>
        </p:txBody>
      </p:sp>
      <p:pic>
        <p:nvPicPr>
          <p:cNvPr id="6" name="图片 5">
            <a:extLst>
              <a:ext uri="{FF2B5EF4-FFF2-40B4-BE49-F238E27FC236}">
                <a16:creationId xmlns:a16="http://schemas.microsoft.com/office/drawing/2014/main" id="{87E471F0-8E76-87DB-3E6C-7E43BC35EC2C}"/>
              </a:ext>
            </a:extLst>
          </p:cNvPr>
          <p:cNvPicPr>
            <a:picLocks noChangeAspect="1"/>
          </p:cNvPicPr>
          <p:nvPr/>
        </p:nvPicPr>
        <p:blipFill>
          <a:blip r:embed="rId2"/>
          <a:stretch>
            <a:fillRect/>
          </a:stretch>
        </p:blipFill>
        <p:spPr>
          <a:xfrm>
            <a:off x="4223870" y="1478532"/>
            <a:ext cx="3467100" cy="371475"/>
          </a:xfrm>
          <a:prstGeom prst="rect">
            <a:avLst/>
          </a:prstGeom>
        </p:spPr>
      </p:pic>
      <p:pic>
        <p:nvPicPr>
          <p:cNvPr id="11" name="图片 10">
            <a:extLst>
              <a:ext uri="{FF2B5EF4-FFF2-40B4-BE49-F238E27FC236}">
                <a16:creationId xmlns:a16="http://schemas.microsoft.com/office/drawing/2014/main" id="{43BF6274-1A6A-C731-45EC-BCCAB0645D13}"/>
              </a:ext>
            </a:extLst>
          </p:cNvPr>
          <p:cNvPicPr>
            <a:picLocks noChangeAspect="1"/>
          </p:cNvPicPr>
          <p:nvPr/>
        </p:nvPicPr>
        <p:blipFill>
          <a:blip r:embed="rId3"/>
          <a:stretch>
            <a:fillRect/>
          </a:stretch>
        </p:blipFill>
        <p:spPr>
          <a:xfrm>
            <a:off x="3844494" y="3516591"/>
            <a:ext cx="5514975" cy="1514475"/>
          </a:xfrm>
          <a:prstGeom prst="rect">
            <a:avLst/>
          </a:prstGeom>
        </p:spPr>
      </p:pic>
      <p:pic>
        <p:nvPicPr>
          <p:cNvPr id="13" name="图片 12">
            <a:extLst>
              <a:ext uri="{FF2B5EF4-FFF2-40B4-BE49-F238E27FC236}">
                <a16:creationId xmlns:a16="http://schemas.microsoft.com/office/drawing/2014/main" id="{45AA59C2-131F-0BCE-C982-E85C2CD729AD}"/>
              </a:ext>
            </a:extLst>
          </p:cNvPr>
          <p:cNvPicPr>
            <a:picLocks noChangeAspect="1"/>
          </p:cNvPicPr>
          <p:nvPr/>
        </p:nvPicPr>
        <p:blipFill>
          <a:blip r:embed="rId4"/>
          <a:stretch>
            <a:fillRect/>
          </a:stretch>
        </p:blipFill>
        <p:spPr>
          <a:xfrm>
            <a:off x="3647830" y="5300365"/>
            <a:ext cx="6048420" cy="1080673"/>
          </a:xfrm>
          <a:prstGeom prst="rect">
            <a:avLst/>
          </a:prstGeom>
        </p:spPr>
      </p:pic>
      <p:sp>
        <p:nvSpPr>
          <p:cNvPr id="14" name="文本框 13">
            <a:extLst>
              <a:ext uri="{FF2B5EF4-FFF2-40B4-BE49-F238E27FC236}">
                <a16:creationId xmlns:a16="http://schemas.microsoft.com/office/drawing/2014/main" id="{85C2E476-EDD2-6AB7-D9E6-F7ED85366FF3}"/>
              </a:ext>
            </a:extLst>
          </p:cNvPr>
          <p:cNvSpPr txBox="1"/>
          <p:nvPr/>
        </p:nvSpPr>
        <p:spPr>
          <a:xfrm>
            <a:off x="1343670" y="3789025"/>
            <a:ext cx="1800125" cy="400110"/>
          </a:xfrm>
          <a:prstGeom prst="rect">
            <a:avLst/>
          </a:prstGeom>
          <a:noFill/>
        </p:spPr>
        <p:txBody>
          <a:bodyPr wrap="square" rtlCol="0">
            <a:spAutoFit/>
          </a:bodyPr>
          <a:lstStyle/>
          <a:p>
            <a:r>
              <a:rPr lang="en-US" altLang="zh-CN" sz="2000" dirty="0" err="1">
                <a:solidFill>
                  <a:srgbClr val="FF0000"/>
                </a:solidFill>
              </a:rPr>
              <a:t>Objectivenss</a:t>
            </a:r>
            <a:r>
              <a:rPr lang="en-US" altLang="zh-CN" sz="2000" dirty="0">
                <a:solidFill>
                  <a:srgbClr val="FF0000"/>
                </a:solidFill>
              </a:rPr>
              <a:t>:</a:t>
            </a:r>
            <a:endParaRPr lang="zh-CN" altLang="en-US" sz="2000" dirty="0">
              <a:solidFill>
                <a:srgbClr val="FF0000"/>
              </a:solidFill>
            </a:endParaRPr>
          </a:p>
        </p:txBody>
      </p:sp>
      <p:sp>
        <p:nvSpPr>
          <p:cNvPr id="15" name="文本框 14">
            <a:extLst>
              <a:ext uri="{FF2B5EF4-FFF2-40B4-BE49-F238E27FC236}">
                <a16:creationId xmlns:a16="http://schemas.microsoft.com/office/drawing/2014/main" id="{76D056C4-151B-3FC2-7710-C9822FCE96A6}"/>
              </a:ext>
            </a:extLst>
          </p:cNvPr>
          <p:cNvSpPr txBox="1"/>
          <p:nvPr/>
        </p:nvSpPr>
        <p:spPr>
          <a:xfrm>
            <a:off x="1343670" y="5589150"/>
            <a:ext cx="1800125" cy="400110"/>
          </a:xfrm>
          <a:prstGeom prst="rect">
            <a:avLst/>
          </a:prstGeom>
          <a:noFill/>
        </p:spPr>
        <p:txBody>
          <a:bodyPr wrap="square" rtlCol="0">
            <a:spAutoFit/>
          </a:bodyPr>
          <a:lstStyle/>
          <a:p>
            <a:r>
              <a:rPr lang="en-US" altLang="zh-CN" sz="2000" dirty="0">
                <a:solidFill>
                  <a:srgbClr val="FF0000"/>
                </a:solidFill>
              </a:rPr>
              <a:t>Solution:</a:t>
            </a:r>
            <a:endParaRPr lang="zh-CN" altLang="en-US" sz="2000" dirty="0">
              <a:solidFill>
                <a:srgbClr val="FF0000"/>
              </a:solidFill>
            </a:endParaRPr>
          </a:p>
        </p:txBody>
      </p:sp>
    </p:spTree>
    <p:extLst>
      <p:ext uri="{BB962C8B-B14F-4D97-AF65-F5344CB8AC3E}">
        <p14:creationId xmlns:p14="http://schemas.microsoft.com/office/powerpoint/2010/main" val="3446222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2027718" y="462937"/>
            <a:ext cx="8136565" cy="954107"/>
          </a:xfrm>
          <a:prstGeom prst="rect">
            <a:avLst/>
          </a:prstGeom>
          <a:noFill/>
        </p:spPr>
        <p:txBody>
          <a:bodyPr wrap="square">
            <a:spAutoFit/>
          </a:bodyPr>
          <a:lstStyle/>
          <a:p>
            <a:pPr algn="ctr"/>
            <a:r>
              <a:rPr lang="en-US" altLang="zh-CN" sz="2800" b="1" dirty="0">
                <a:latin typeface="Times New Roman" panose="02020603050405020304" charset="0"/>
              </a:rPr>
              <a:t>Logic attention based neighborhood aggregation for inductive knowledge graph embedding</a:t>
            </a:r>
            <a:endParaRPr lang="zh-CN" altLang="en-US" sz="2800" b="1" dirty="0">
              <a:latin typeface="Times New Roman" panose="02020603050405020304" charset="0"/>
            </a:endParaRPr>
          </a:p>
        </p:txBody>
      </p:sp>
      <p:sp>
        <p:nvSpPr>
          <p:cNvPr id="7" name="文本框 6">
            <a:extLst>
              <a:ext uri="{FF2B5EF4-FFF2-40B4-BE49-F238E27FC236}">
                <a16:creationId xmlns:a16="http://schemas.microsoft.com/office/drawing/2014/main" id="{1A636B94-171A-6882-4364-0F63F41102C7}"/>
              </a:ext>
            </a:extLst>
          </p:cNvPr>
          <p:cNvSpPr txBox="1"/>
          <p:nvPr/>
        </p:nvSpPr>
        <p:spPr>
          <a:xfrm>
            <a:off x="1415675" y="5805165"/>
            <a:ext cx="9216640" cy="307777"/>
          </a:xfrm>
          <a:prstGeom prst="rect">
            <a:avLst/>
          </a:prstGeom>
          <a:noFill/>
        </p:spPr>
        <p:txBody>
          <a:bodyPr wrap="square">
            <a:spAutoFit/>
          </a:bodyPr>
          <a:lstStyle/>
          <a:p>
            <a:pPr algn="ctr"/>
            <a:r>
              <a:rPr lang="en-US" altLang="zh-CN" sz="1400" dirty="0">
                <a:latin typeface="Times New Roman" panose="02020603050405020304" pitchFamily="18" charset="0"/>
              </a:rPr>
              <a:t>Wang et al. Logic attention based neighborhood aggregation for inductive knowledge graph embedding. AAAI </a:t>
            </a:r>
            <a:r>
              <a:rPr lang="fr-FR" altLang="zh-CN" sz="1400" dirty="0">
                <a:latin typeface="Times New Roman" panose="02020603050405020304" pitchFamily="18" charset="0"/>
              </a:rPr>
              <a:t>2019.</a:t>
            </a:r>
          </a:p>
        </p:txBody>
      </p:sp>
      <p:sp>
        <p:nvSpPr>
          <p:cNvPr id="4" name="文本框 3">
            <a:extLst>
              <a:ext uri="{FF2B5EF4-FFF2-40B4-BE49-F238E27FC236}">
                <a16:creationId xmlns:a16="http://schemas.microsoft.com/office/drawing/2014/main" id="{892DB591-104C-30F3-A473-E9503D894291}"/>
              </a:ext>
            </a:extLst>
          </p:cNvPr>
          <p:cNvSpPr txBox="1"/>
          <p:nvPr/>
        </p:nvSpPr>
        <p:spPr>
          <a:xfrm>
            <a:off x="983645" y="1844890"/>
            <a:ext cx="10224710" cy="2862322"/>
          </a:xfrm>
          <a:prstGeom prst="rect">
            <a:avLst/>
          </a:prstGeom>
          <a:noFill/>
        </p:spPr>
        <p:txBody>
          <a:bodyPr wrap="square">
            <a:spAutoFit/>
          </a:bodyPr>
          <a:lstStyle/>
          <a:p>
            <a:pPr marL="342900" indent="-342900" algn="just">
              <a:buFont typeface="Wingdings" panose="05000000000000000000" pitchFamily="2" charset="2"/>
              <a:buChar char="l"/>
            </a:pPr>
            <a:r>
              <a:rPr lang="en-US" altLang="zh-CN" sz="2000" dirty="0">
                <a:solidFill>
                  <a:srgbClr val="FF0000"/>
                </a:solidFill>
                <a:latin typeface="Times New Roman" panose="02020603050405020304" pitchFamily="18" charset="0"/>
              </a:rPr>
              <a:t>Attention</a:t>
            </a:r>
            <a:r>
              <a:rPr lang="en-US" altLang="zh-CN" sz="2000" dirty="0">
                <a:latin typeface="Times New Roman" panose="02020603050405020304" pitchFamily="18" charset="0"/>
              </a:rPr>
              <a:t> has been exploited to reason about knowledge graphs or memory structures to combine the learning of parameters and structures of logical rules. </a:t>
            </a:r>
          </a:p>
          <a:p>
            <a:pPr algn="just"/>
            <a:endParaRPr lang="en-US" altLang="zh-CN" sz="2000" dirty="0">
              <a:latin typeface="Times New Roman" panose="02020603050405020304" pitchFamily="18" charset="0"/>
            </a:endParaRPr>
          </a:p>
          <a:p>
            <a:pPr marL="342900" indent="-342900" algn="just">
              <a:buFont typeface="Wingdings" panose="05000000000000000000" pitchFamily="2" charset="2"/>
              <a:buChar char="l"/>
            </a:pPr>
            <a:r>
              <a:rPr lang="en-US" altLang="zh-CN" sz="2000" dirty="0">
                <a:latin typeface="Times New Roman" panose="02020603050405020304" pitchFamily="18" charset="0"/>
              </a:rPr>
              <a:t>Logic Attention Networks(LAN) facilitates inductive KG embedding and uses attention to aggregate information coming from graph neighbors with </a:t>
            </a:r>
            <a:r>
              <a:rPr lang="en-US" altLang="zh-CN" sz="2000" dirty="0">
                <a:solidFill>
                  <a:srgbClr val="FF0000"/>
                </a:solidFill>
                <a:latin typeface="Times New Roman" panose="02020603050405020304" pitchFamily="18" charset="0"/>
              </a:rPr>
              <a:t>rules and attention weights</a:t>
            </a:r>
            <a:r>
              <a:rPr lang="en-US" altLang="zh-CN" sz="2000" dirty="0">
                <a:latin typeface="Times New Roman" panose="02020603050405020304" pitchFamily="18" charset="0"/>
              </a:rPr>
              <a:t>. </a:t>
            </a:r>
          </a:p>
          <a:p>
            <a:pPr algn="just"/>
            <a:endParaRPr lang="en-US" altLang="zh-CN" sz="2000" dirty="0">
              <a:latin typeface="Times New Roman" panose="02020603050405020304" pitchFamily="18" charset="0"/>
            </a:endParaRPr>
          </a:p>
          <a:p>
            <a:pPr marL="342900" indent="-342900" algn="just">
              <a:buFont typeface="Wingdings" panose="05000000000000000000" pitchFamily="2" charset="2"/>
              <a:buChar char="l"/>
            </a:pPr>
            <a:r>
              <a:rPr lang="en-US" altLang="zh-CN" sz="2000" dirty="0">
                <a:latin typeface="Times New Roman" panose="02020603050405020304" pitchFamily="18" charset="0"/>
              </a:rPr>
              <a:t>To estimate the attention weights in LAN, we adopt two mechanisms to model relation-and neighbor-level information in a coarse-to-fine manner, At both levels, LAN is made aware of both neighborhood redundancy and query relation.</a:t>
            </a:r>
            <a:endParaRPr lang="zh-CN" altLang="en-US" sz="2000" dirty="0">
              <a:latin typeface="Times New Roman" panose="02020603050405020304" pitchFamily="18" charset="0"/>
            </a:endParaRPr>
          </a:p>
        </p:txBody>
      </p:sp>
    </p:spTree>
    <p:extLst>
      <p:ext uri="{BB962C8B-B14F-4D97-AF65-F5344CB8AC3E}">
        <p14:creationId xmlns:p14="http://schemas.microsoft.com/office/powerpoint/2010/main" val="4225483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9E8161A-9898-B5E0-7A17-93BB92CAF200}"/>
              </a:ext>
            </a:extLst>
          </p:cNvPr>
          <p:cNvSpPr txBox="1"/>
          <p:nvPr/>
        </p:nvSpPr>
        <p:spPr>
          <a:xfrm>
            <a:off x="2783770" y="320823"/>
            <a:ext cx="5760400"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Knowledge Graph (KG)</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76D4C77E-1FCE-A152-D6D6-72832B67D05C}"/>
              </a:ext>
            </a:extLst>
          </p:cNvPr>
          <p:cNvSpPr txBox="1"/>
          <p:nvPr/>
        </p:nvSpPr>
        <p:spPr>
          <a:xfrm>
            <a:off x="911639" y="1196845"/>
            <a:ext cx="10656740" cy="1631216"/>
          </a:xfrm>
          <a:prstGeom prst="rect">
            <a:avLst/>
          </a:prstGeom>
          <a:noFill/>
        </p:spPr>
        <p:txBody>
          <a:bodyPr wrap="square">
            <a:spAutoFit/>
          </a:bodyPr>
          <a:lstStyle/>
          <a:p>
            <a:r>
              <a:rPr lang="en-US" altLang="zh-CN" sz="2000" dirty="0"/>
              <a:t>Given a knowledge graph K, we would like to learn a </a:t>
            </a:r>
            <a:r>
              <a:rPr lang="en-US" altLang="zh-CN" sz="2000" dirty="0">
                <a:solidFill>
                  <a:srgbClr val="FF0000"/>
                </a:solidFill>
              </a:rPr>
              <a:t>neighborhood aggregator </a:t>
            </a:r>
            <a:r>
              <a:rPr lang="en-US" altLang="zh-CN" sz="2000" dirty="0"/>
              <a:t>A that acts as follows:</a:t>
            </a:r>
          </a:p>
          <a:p>
            <a:pPr marL="342900" indent="-342900">
              <a:buFont typeface="Wingdings" panose="05000000000000000000" pitchFamily="2" charset="2"/>
              <a:buChar char="l"/>
            </a:pPr>
            <a:r>
              <a:rPr lang="en-US" altLang="zh-CN" sz="2000" dirty="0"/>
              <a:t>For an entity </a:t>
            </a:r>
            <a:r>
              <a:rPr lang="en-US" altLang="zh-CN" sz="2000" dirty="0" err="1"/>
              <a:t>ei</a:t>
            </a:r>
            <a:r>
              <a:rPr lang="en-US" altLang="zh-CN" sz="2000" dirty="0"/>
              <a:t> on K, A depends on </a:t>
            </a:r>
            <a:r>
              <a:rPr lang="en-US" altLang="zh-CN" sz="2000" dirty="0" err="1"/>
              <a:t>ei’s</a:t>
            </a:r>
            <a:r>
              <a:rPr lang="en-US" altLang="zh-CN" sz="2000" dirty="0"/>
              <a:t> neighborhood NK(</a:t>
            </a:r>
            <a:r>
              <a:rPr lang="en-US" altLang="zh-CN" sz="2000" dirty="0" err="1"/>
              <a:t>i</a:t>
            </a:r>
            <a:r>
              <a:rPr lang="en-US" altLang="zh-CN" sz="2000" dirty="0"/>
              <a:t>) to embed </a:t>
            </a:r>
            <a:r>
              <a:rPr lang="en-US" altLang="zh-CN" sz="2000" dirty="0" err="1"/>
              <a:t>ei</a:t>
            </a:r>
            <a:r>
              <a:rPr lang="en-US" altLang="zh-CN" sz="2000" dirty="0"/>
              <a:t> as a low-dimensional vector </a:t>
            </a:r>
            <a:r>
              <a:rPr lang="en-US" altLang="zh-CN" sz="2000" dirty="0" err="1"/>
              <a:t>ei</a:t>
            </a:r>
            <a:r>
              <a:rPr lang="en-US" altLang="zh-CN" sz="2000" dirty="0"/>
              <a:t> ; </a:t>
            </a:r>
          </a:p>
          <a:p>
            <a:pPr marL="342900" indent="-342900">
              <a:buFont typeface="Wingdings" panose="05000000000000000000" pitchFamily="2" charset="2"/>
              <a:buChar char="l"/>
            </a:pPr>
            <a:r>
              <a:rPr lang="en-US" altLang="zh-CN" sz="2000" dirty="0"/>
              <a:t>For an unknown triplet (s, r, o), the embeddings of s and o output by A suggest the plausibility of the triplet.</a:t>
            </a:r>
            <a:endParaRPr lang="en-US" altLang="zh-CN" sz="2000" dirty="0">
              <a:solidFill>
                <a:srgbClr val="000000"/>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C22EE89E-ED1C-8C74-BE06-1BAB8B2BF3A3}"/>
              </a:ext>
            </a:extLst>
          </p:cNvPr>
          <p:cNvPicPr>
            <a:picLocks noChangeAspect="1"/>
          </p:cNvPicPr>
          <p:nvPr/>
        </p:nvPicPr>
        <p:blipFill>
          <a:blip r:embed="rId2"/>
          <a:stretch>
            <a:fillRect/>
          </a:stretch>
        </p:blipFill>
        <p:spPr>
          <a:xfrm>
            <a:off x="1533129" y="3099363"/>
            <a:ext cx="5472379" cy="3251472"/>
          </a:xfrm>
          <a:prstGeom prst="rect">
            <a:avLst/>
          </a:prstGeom>
        </p:spPr>
      </p:pic>
      <p:pic>
        <p:nvPicPr>
          <p:cNvPr id="8" name="图片 7">
            <a:extLst>
              <a:ext uri="{FF2B5EF4-FFF2-40B4-BE49-F238E27FC236}">
                <a16:creationId xmlns:a16="http://schemas.microsoft.com/office/drawing/2014/main" id="{5FE1CB17-CDA3-DFF7-E939-26C5BC9F366A}"/>
              </a:ext>
            </a:extLst>
          </p:cNvPr>
          <p:cNvPicPr>
            <a:picLocks noChangeAspect="1"/>
          </p:cNvPicPr>
          <p:nvPr/>
        </p:nvPicPr>
        <p:blipFill>
          <a:blip r:embed="rId3"/>
          <a:stretch>
            <a:fillRect/>
          </a:stretch>
        </p:blipFill>
        <p:spPr>
          <a:xfrm>
            <a:off x="7572103" y="3791943"/>
            <a:ext cx="3744260" cy="539235"/>
          </a:xfrm>
          <a:prstGeom prst="rect">
            <a:avLst/>
          </a:prstGeom>
        </p:spPr>
      </p:pic>
      <p:pic>
        <p:nvPicPr>
          <p:cNvPr id="11" name="图片 10">
            <a:extLst>
              <a:ext uri="{FF2B5EF4-FFF2-40B4-BE49-F238E27FC236}">
                <a16:creationId xmlns:a16="http://schemas.microsoft.com/office/drawing/2014/main" id="{FA671C1A-1D0C-D336-57EB-8B2513E6BAAE}"/>
              </a:ext>
            </a:extLst>
          </p:cNvPr>
          <p:cNvPicPr>
            <a:picLocks noChangeAspect="1"/>
          </p:cNvPicPr>
          <p:nvPr/>
        </p:nvPicPr>
        <p:blipFill>
          <a:blip r:embed="rId4"/>
          <a:stretch>
            <a:fillRect/>
          </a:stretch>
        </p:blipFill>
        <p:spPr>
          <a:xfrm>
            <a:off x="7594995" y="4492982"/>
            <a:ext cx="3529771" cy="464233"/>
          </a:xfrm>
          <a:prstGeom prst="rect">
            <a:avLst/>
          </a:prstGeom>
        </p:spPr>
      </p:pic>
    </p:spTree>
    <p:extLst>
      <p:ext uri="{BB962C8B-B14F-4D97-AF65-F5344CB8AC3E}">
        <p14:creationId xmlns:p14="http://schemas.microsoft.com/office/powerpoint/2010/main" val="3719790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9E8161A-9898-B5E0-7A17-93BB92CAF200}"/>
              </a:ext>
            </a:extLst>
          </p:cNvPr>
          <p:cNvSpPr txBox="1"/>
          <p:nvPr/>
        </p:nvSpPr>
        <p:spPr>
          <a:xfrm>
            <a:off x="2063720" y="415324"/>
            <a:ext cx="7776539"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How to obtain such a neighborhood aggregator?</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9036E840-1A30-ACD3-46C1-07D443B9E7E3}"/>
              </a:ext>
            </a:extLst>
          </p:cNvPr>
          <p:cNvPicPr>
            <a:picLocks noChangeAspect="1"/>
          </p:cNvPicPr>
          <p:nvPr/>
        </p:nvPicPr>
        <p:blipFill>
          <a:blip r:embed="rId2"/>
          <a:stretch>
            <a:fillRect/>
          </a:stretch>
        </p:blipFill>
        <p:spPr>
          <a:xfrm>
            <a:off x="1847705" y="1340855"/>
            <a:ext cx="7870249" cy="4824335"/>
          </a:xfrm>
          <a:prstGeom prst="rect">
            <a:avLst/>
          </a:prstGeom>
        </p:spPr>
      </p:pic>
    </p:spTree>
    <p:extLst>
      <p:ext uri="{BB962C8B-B14F-4D97-AF65-F5344CB8AC3E}">
        <p14:creationId xmlns:p14="http://schemas.microsoft.com/office/powerpoint/2010/main" val="662624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9E8161A-9898-B5E0-7A17-93BB92CAF200}"/>
              </a:ext>
            </a:extLst>
          </p:cNvPr>
          <p:cNvSpPr txBox="1"/>
          <p:nvPr/>
        </p:nvSpPr>
        <p:spPr>
          <a:xfrm>
            <a:off x="2783770" y="320823"/>
            <a:ext cx="5760400"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Logic Attention Network</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76D4C77E-1FCE-A152-D6D6-72832B67D05C}"/>
                  </a:ext>
                </a:extLst>
              </p:cNvPr>
              <p:cNvSpPr txBox="1"/>
              <p:nvPr/>
            </p:nvSpPr>
            <p:spPr>
              <a:xfrm>
                <a:off x="983645" y="1911023"/>
                <a:ext cx="9936690" cy="2004972"/>
              </a:xfrm>
              <a:prstGeom prst="rect">
                <a:avLst/>
              </a:prstGeom>
              <a:noFill/>
            </p:spPr>
            <p:txBody>
              <a:bodyPr wrap="square">
                <a:spAutoFit/>
              </a:bodyPr>
              <a:lstStyle/>
              <a:p>
                <a:r>
                  <a:rPr lang="en-US" altLang="zh-CN" sz="2000" b="1" dirty="0">
                    <a:solidFill>
                      <a:srgbClr val="000000"/>
                    </a:solidFill>
                    <a:latin typeface="Times New Roman" panose="02020603050405020304" pitchFamily="18" charset="0"/>
                    <a:cs typeface="Times New Roman" panose="02020603050405020304" pitchFamily="18" charset="0"/>
                  </a:rPr>
                  <a:t>a. Incorporating Neighborhood Attention</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for an entity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𝑒</m:t>
                        </m:r>
                      </m:e>
                      <m:sub>
                        <m:r>
                          <a:rPr lang="en-US" altLang="zh-CN" sz="2000" i="1" dirty="0">
                            <a:solidFill>
                              <a:srgbClr val="000000"/>
                            </a:solidFill>
                            <a:latin typeface="Cambria Math" panose="02040503050406030204" pitchFamily="18" charset="0"/>
                            <a:cs typeface="Times New Roman" panose="02020603050405020304" pitchFamily="18" charset="0"/>
                          </a:rPr>
                          <m:t>𝑖</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its neighbors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𝑒</m:t>
                        </m:r>
                      </m:e>
                      <m:sub>
                        <m:r>
                          <a:rPr lang="en-US" altLang="zh-CN" sz="2000" i="1" dirty="0">
                            <a:solidFill>
                              <a:srgbClr val="000000"/>
                            </a:solidFill>
                            <a:latin typeface="Cambria Math" panose="02040503050406030204" pitchFamily="18" charset="0"/>
                            <a:cs typeface="Times New Roman" panose="02020603050405020304" pitchFamily="18" charset="0"/>
                          </a:rPr>
                          <m:t>𝑗</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should contribute differently to </a:t>
                </a:r>
                <a14:m>
                  <m:oMath xmlns:m="http://schemas.openxmlformats.org/officeDocument/2006/math">
                    <m:sSubSup>
                      <m:sSubSupPr>
                        <m:ctrlPr>
                          <a:rPr lang="en-US" altLang="zh-CN" sz="2000" i="1" dirty="0">
                            <a:solidFill>
                              <a:srgbClr val="000000"/>
                            </a:solidFill>
                            <a:latin typeface="Cambria Math" panose="02040503050406030204" pitchFamily="18" charset="0"/>
                            <a:cs typeface="Times New Roman" panose="02020603050405020304" pitchFamily="18" charset="0"/>
                          </a:rPr>
                        </m:ctrlPr>
                      </m:sSubSupPr>
                      <m:e>
                        <m:r>
                          <a:rPr lang="en-US" altLang="zh-CN" sz="2000" i="1" dirty="0">
                            <a:solidFill>
                              <a:srgbClr val="000000"/>
                            </a:solidFill>
                            <a:latin typeface="Cambria Math" panose="02040503050406030204" pitchFamily="18" charset="0"/>
                            <a:cs typeface="Times New Roman" panose="02020603050405020304" pitchFamily="18" charset="0"/>
                          </a:rPr>
                          <m:t>𝑒</m:t>
                        </m:r>
                      </m:e>
                      <m:sub>
                        <m:r>
                          <a:rPr lang="en-US" altLang="zh-CN" sz="2000" i="1" dirty="0">
                            <a:solidFill>
                              <a:srgbClr val="000000"/>
                            </a:solidFill>
                            <a:latin typeface="Cambria Math" panose="02040503050406030204" pitchFamily="18" charset="0"/>
                            <a:cs typeface="Times New Roman" panose="02020603050405020304" pitchFamily="18" charset="0"/>
                          </a:rPr>
                          <m:t>𝑖</m:t>
                        </m:r>
                      </m:sub>
                      <m:sup>
                        <m:r>
                          <a:rPr lang="en-US" altLang="zh-CN" sz="2000" i="1" dirty="0">
                            <a:solidFill>
                              <a:srgbClr val="000000"/>
                            </a:solidFill>
                            <a:latin typeface="Cambria Math" panose="02040503050406030204" pitchFamily="18" charset="0"/>
                            <a:cs typeface="Times New Roman" panose="02020603050405020304" pitchFamily="18" charset="0"/>
                          </a:rPr>
                          <m:t>𝑂</m:t>
                        </m:r>
                      </m:sup>
                    </m:sSubSup>
                  </m:oMath>
                </a14:m>
                <a:r>
                  <a:rPr lang="en-US" altLang="zh-CN" sz="2000" dirty="0">
                    <a:solidFill>
                      <a:srgbClr val="000000"/>
                    </a:solidFill>
                    <a:latin typeface="Times New Roman" panose="02020603050405020304" pitchFamily="18" charset="0"/>
                    <a:cs typeface="Times New Roman" panose="02020603050405020304" pitchFamily="18" charset="0"/>
                  </a:rPr>
                  <a:t>  according to its importance in representing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𝑒</m:t>
                        </m:r>
                      </m:e>
                      <m:sub>
                        <m:r>
                          <a:rPr lang="en-US" altLang="zh-CN" sz="2000" i="1" dirty="0">
                            <a:solidFill>
                              <a:srgbClr val="000000"/>
                            </a:solidFill>
                            <a:latin typeface="Cambria Math" panose="02040503050406030204" pitchFamily="18" charset="0"/>
                            <a:cs typeface="Times New Roman" panose="02020603050405020304" pitchFamily="18" charset="0"/>
                          </a:rPr>
                          <m:t>𝑖</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To consider the different contribution while preserving the permutation invariance property, we employ a weighted or attention-based aggregating approach on the transformed embeddings. The additional information in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𝑁</m:t>
                        </m:r>
                      </m:e>
                      <m:sub>
                        <m:r>
                          <a:rPr lang="en-US" altLang="zh-CN" sz="2000" i="1" dirty="0">
                            <a:solidFill>
                              <a:srgbClr val="000000"/>
                            </a:solidFill>
                            <a:latin typeface="Cambria Math" panose="02040503050406030204" pitchFamily="18" charset="0"/>
                            <a:cs typeface="Times New Roman" panose="02020603050405020304" pitchFamily="18" charset="0"/>
                          </a:rPr>
                          <m:t>𝐾</m:t>
                        </m:r>
                      </m:sub>
                    </m:sSub>
                    <m:r>
                      <a:rPr lang="en-US" altLang="zh-CN" sz="2000" i="1" dirty="0">
                        <a:solidFill>
                          <a:srgbClr val="000000"/>
                        </a:solidFill>
                        <a:latin typeface="Cambria Math" panose="02040503050406030204" pitchFamily="18" charset="0"/>
                        <a:cs typeface="Times New Roman" panose="02020603050405020304" pitchFamily="18" charset="0"/>
                      </a:rPr>
                      <m:t>(</m:t>
                    </m:r>
                    <m:r>
                      <a:rPr lang="en-US" altLang="zh-CN" sz="2000" i="1" dirty="0" err="1">
                        <a:solidFill>
                          <a:srgbClr val="000000"/>
                        </a:solidFill>
                        <a:latin typeface="Cambria Math" panose="02040503050406030204" pitchFamily="18" charset="0"/>
                        <a:cs typeface="Times New Roman" panose="02020603050405020304" pitchFamily="18" charset="0"/>
                      </a:rPr>
                      <m:t>𝑖</m:t>
                    </m:r>
                    <m:r>
                      <a:rPr lang="en-US" altLang="zh-CN" sz="2000" i="1" dirty="0">
                        <a:solidFill>
                          <a:srgbClr val="000000"/>
                        </a:solidFill>
                        <a:latin typeface="Cambria Math" panose="02040503050406030204" pitchFamily="18" charset="0"/>
                        <a:cs typeface="Times New Roman" panose="02020603050405020304" pitchFamily="18" charset="0"/>
                      </a:rPr>
                      <m:t>)</m:t>
                    </m:r>
                  </m:oMath>
                </a14:m>
                <a:r>
                  <a:rPr lang="en-US" altLang="zh-CN" sz="2000" dirty="0">
                    <a:solidFill>
                      <a:srgbClr val="000000"/>
                    </a:solidFill>
                    <a:latin typeface="Times New Roman" panose="02020603050405020304" pitchFamily="18" charset="0"/>
                    <a:cs typeface="Times New Roman" panose="02020603050405020304" pitchFamily="18" charset="0"/>
                  </a:rPr>
                  <a:t> and </a:t>
                </a:r>
                <a14:m>
                  <m:oMath xmlns:m="http://schemas.openxmlformats.org/officeDocument/2006/math">
                    <m:r>
                      <a:rPr lang="en-US" altLang="zh-CN" sz="2000" i="1">
                        <a:solidFill>
                          <a:srgbClr val="000000"/>
                        </a:solidFill>
                        <a:latin typeface="Cambria Math" panose="02040503050406030204" pitchFamily="18" charset="0"/>
                        <a:cs typeface="Times New Roman" panose="02020603050405020304" pitchFamily="18" charset="0"/>
                      </a:rPr>
                      <m:t>𝑞</m:t>
                    </m:r>
                  </m:oMath>
                </a14:m>
                <a:r>
                  <a:rPr lang="en-US" altLang="zh-CN" sz="2000" dirty="0">
                    <a:solidFill>
                      <a:srgbClr val="000000"/>
                    </a:solidFill>
                    <a:latin typeface="Times New Roman" panose="02020603050405020304" pitchFamily="18" charset="0"/>
                    <a:cs typeface="Times New Roman" panose="02020603050405020304" pitchFamily="18" charset="0"/>
                  </a:rPr>
                  <a:t> is then exploited when estimating the attention weights. Formally, we obtain </a:t>
                </a:r>
                <a14:m>
                  <m:oMath xmlns:m="http://schemas.openxmlformats.org/officeDocument/2006/math">
                    <m:sSubSup>
                      <m:sSubSupPr>
                        <m:ctrlPr>
                          <a:rPr lang="en-US" altLang="zh-CN" sz="2000" i="1" dirty="0">
                            <a:solidFill>
                              <a:srgbClr val="000000"/>
                            </a:solidFill>
                            <a:latin typeface="Cambria Math" panose="02040503050406030204" pitchFamily="18" charset="0"/>
                            <a:cs typeface="Times New Roman" panose="02020603050405020304" pitchFamily="18" charset="0"/>
                          </a:rPr>
                        </m:ctrlPr>
                      </m:sSubSupPr>
                      <m:e>
                        <m:r>
                          <a:rPr lang="en-US" altLang="zh-CN" sz="2000" i="1" dirty="0">
                            <a:solidFill>
                              <a:srgbClr val="000000"/>
                            </a:solidFill>
                            <a:latin typeface="Cambria Math" panose="02040503050406030204" pitchFamily="18" charset="0"/>
                            <a:cs typeface="Times New Roman" panose="02020603050405020304" pitchFamily="18" charset="0"/>
                          </a:rPr>
                          <m:t>𝑒</m:t>
                        </m:r>
                      </m:e>
                      <m:sub>
                        <m:r>
                          <a:rPr lang="en-US" altLang="zh-CN" sz="2000" i="1" dirty="0">
                            <a:solidFill>
                              <a:srgbClr val="000000"/>
                            </a:solidFill>
                            <a:latin typeface="Cambria Math" panose="02040503050406030204" pitchFamily="18" charset="0"/>
                            <a:cs typeface="Times New Roman" panose="02020603050405020304" pitchFamily="18" charset="0"/>
                          </a:rPr>
                          <m:t>𝑖</m:t>
                        </m:r>
                      </m:sub>
                      <m:sup>
                        <m:r>
                          <a:rPr lang="en-US" altLang="zh-CN" sz="2000" i="1" dirty="0">
                            <a:solidFill>
                              <a:srgbClr val="000000"/>
                            </a:solidFill>
                            <a:latin typeface="Cambria Math" panose="02040503050406030204" pitchFamily="18" charset="0"/>
                            <a:cs typeface="Times New Roman" panose="02020603050405020304" pitchFamily="18" charset="0"/>
                          </a:rPr>
                          <m:t>𝑂</m:t>
                        </m:r>
                      </m:sup>
                    </m:sSubSup>
                  </m:oMath>
                </a14:m>
                <a:r>
                  <a:rPr lang="en-US" altLang="zh-CN" sz="2000" dirty="0">
                    <a:solidFill>
                      <a:srgbClr val="000000"/>
                    </a:solidFill>
                    <a:latin typeface="Times New Roman" panose="02020603050405020304" pitchFamily="18" charset="0"/>
                    <a:cs typeface="Times New Roman" panose="02020603050405020304" pitchFamily="18" charset="0"/>
                  </a:rPr>
                  <a:t> by</a:t>
                </a:r>
              </a:p>
            </p:txBody>
          </p:sp>
        </mc:Choice>
        <mc:Fallback xmlns="">
          <p:sp>
            <p:nvSpPr>
              <p:cNvPr id="2" name="文本框 1">
                <a:extLst>
                  <a:ext uri="{FF2B5EF4-FFF2-40B4-BE49-F238E27FC236}">
                    <a16:creationId xmlns:a16="http://schemas.microsoft.com/office/drawing/2014/main" id="{76D4C77E-1FCE-A152-D6D6-72832B67D05C}"/>
                  </a:ext>
                </a:extLst>
              </p:cNvPr>
              <p:cNvSpPr txBox="1">
                <a:spLocks noRot="1" noChangeAspect="1" noMove="1" noResize="1" noEditPoints="1" noAdjustHandles="1" noChangeArrowheads="1" noChangeShapeType="1" noTextEdit="1"/>
              </p:cNvSpPr>
              <p:nvPr/>
            </p:nvSpPr>
            <p:spPr>
              <a:xfrm>
                <a:off x="983645" y="1911023"/>
                <a:ext cx="9936690" cy="2004972"/>
              </a:xfrm>
              <a:prstGeom prst="rect">
                <a:avLst/>
              </a:prstGeom>
              <a:blipFill>
                <a:blip r:embed="rId2"/>
                <a:stretch>
                  <a:fillRect l="-613" t="-1520" r="-675" b="-4255"/>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3A536ABC-0094-D8E5-A90B-FEAB58C2A498}"/>
              </a:ext>
            </a:extLst>
          </p:cNvPr>
          <p:cNvPicPr>
            <a:picLocks noChangeAspect="1"/>
          </p:cNvPicPr>
          <p:nvPr/>
        </p:nvPicPr>
        <p:blipFill>
          <a:blip r:embed="rId3"/>
          <a:stretch>
            <a:fillRect/>
          </a:stretch>
        </p:blipFill>
        <p:spPr>
          <a:xfrm>
            <a:off x="4123452" y="4152996"/>
            <a:ext cx="3945096" cy="829979"/>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DB88EC3-B3D1-6A3F-1511-4DD408B1B8C3}"/>
                  </a:ext>
                </a:extLst>
              </p:cNvPr>
              <p:cNvSpPr txBox="1"/>
              <p:nvPr/>
            </p:nvSpPr>
            <p:spPr>
              <a:xfrm>
                <a:off x="1055650" y="5375341"/>
                <a:ext cx="10224711" cy="427618"/>
              </a:xfrm>
              <a:prstGeom prst="rect">
                <a:avLst/>
              </a:prstGeom>
              <a:noFill/>
            </p:spPr>
            <p:txBody>
              <a:bodyPr wrap="square">
                <a:spAutoFit/>
              </a:bodyPr>
              <a:lstStyle/>
              <a:p>
                <a:r>
                  <a:rPr lang="zh-CN" altLang="en-US" sz="2000" dirty="0">
                    <a:solidFill>
                      <a:srgbClr val="000000"/>
                    </a:solidFill>
                    <a:latin typeface="Times New Roman" panose="02020603050405020304" pitchFamily="18" charset="0"/>
                    <a:cs typeface="Times New Roman" panose="02020603050405020304" pitchFamily="18" charset="0"/>
                  </a:rPr>
                  <a:t>Here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zh-CN" altLang="en-US" sz="2000" i="1" dirty="0">
                            <a:solidFill>
                              <a:srgbClr val="000000"/>
                            </a:solidFill>
                            <a:latin typeface="Cambria Math" panose="02040503050406030204" pitchFamily="18" charset="0"/>
                            <a:cs typeface="Times New Roman" panose="02020603050405020304" pitchFamily="18" charset="0"/>
                          </a:rPr>
                          <m:t>𝛼</m:t>
                        </m:r>
                      </m:e>
                      <m:sub>
                        <m:r>
                          <a:rPr lang="en-US" altLang="zh-CN" sz="2000" i="1" dirty="0">
                            <a:solidFill>
                              <a:srgbClr val="000000"/>
                            </a:solidFill>
                            <a:latin typeface="Cambria Math" panose="02040503050406030204" pitchFamily="18" charset="0"/>
                            <a:cs typeface="Times New Roman" panose="02020603050405020304" pitchFamily="18" charset="0"/>
                          </a:rPr>
                          <m:t>𝑗</m:t>
                        </m:r>
                        <m:r>
                          <a:rPr lang="en-US" altLang="zh-CN" sz="2000" i="1" dirty="0">
                            <a:solidFill>
                              <a:srgbClr val="000000"/>
                            </a:solidFill>
                            <a:latin typeface="Cambria Math" panose="02040503050406030204" pitchFamily="18" charset="0"/>
                            <a:cs typeface="Times New Roman" panose="02020603050405020304" pitchFamily="18" charset="0"/>
                          </a:rPr>
                          <m:t>|</m:t>
                        </m:r>
                        <m:r>
                          <a:rPr lang="en-US" altLang="zh-CN" sz="2000" i="1" dirty="0">
                            <a:solidFill>
                              <a:srgbClr val="000000"/>
                            </a:solidFill>
                            <a:latin typeface="Cambria Math" panose="02040503050406030204" pitchFamily="18" charset="0"/>
                            <a:cs typeface="Times New Roman" panose="02020603050405020304" pitchFamily="18" charset="0"/>
                          </a:rPr>
                          <m:t>𝑖</m:t>
                        </m:r>
                        <m:r>
                          <a:rPr lang="en-US" altLang="zh-CN" sz="2000" i="1" dirty="0">
                            <a:solidFill>
                              <a:srgbClr val="000000"/>
                            </a:solidFill>
                            <a:latin typeface="Cambria Math" panose="02040503050406030204" pitchFamily="18" charset="0"/>
                            <a:cs typeface="Times New Roman" panose="02020603050405020304" pitchFamily="18" charset="0"/>
                          </a:rPr>
                          <m:t>,</m:t>
                        </m:r>
                        <m:r>
                          <a:rPr lang="en-US" altLang="zh-CN" sz="2000" i="1" dirty="0">
                            <a:solidFill>
                              <a:srgbClr val="000000"/>
                            </a:solidFill>
                            <a:latin typeface="Cambria Math" panose="02040503050406030204" pitchFamily="18" charset="0"/>
                            <a:cs typeface="Times New Roman" panose="02020603050405020304" pitchFamily="18" charset="0"/>
                          </a:rPr>
                          <m:t>𝑞</m:t>
                        </m:r>
                      </m:sub>
                    </m:sSub>
                  </m:oMath>
                </a14:m>
                <a:r>
                  <a:rPr lang="zh-CN" altLang="en-US" sz="2000" dirty="0">
                    <a:solidFill>
                      <a:srgbClr val="000000"/>
                    </a:solidFill>
                    <a:latin typeface="Times New Roman" panose="02020603050405020304" pitchFamily="18" charset="0"/>
                    <a:cs typeface="Times New Roman" panose="02020603050405020304" pitchFamily="18" charset="0"/>
                  </a:rPr>
                  <a:t> is the attention weight specified for each neighbor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𝑒</m:t>
                        </m:r>
                      </m:e>
                      <m:sub>
                        <m:r>
                          <a:rPr lang="en-US" altLang="zh-CN" sz="2000" i="1" dirty="0">
                            <a:solidFill>
                              <a:srgbClr val="000000"/>
                            </a:solidFill>
                            <a:latin typeface="Cambria Math" panose="02040503050406030204" pitchFamily="18" charset="0"/>
                            <a:cs typeface="Times New Roman" panose="02020603050405020304" pitchFamily="18" charset="0"/>
                          </a:rPr>
                          <m:t>𝑗</m:t>
                        </m:r>
                      </m:sub>
                    </m:sSub>
                  </m:oMath>
                </a14:m>
                <a:r>
                  <a:rPr lang="zh-CN" altLang="en-US" sz="2000" dirty="0">
                    <a:solidFill>
                      <a:srgbClr val="000000"/>
                    </a:solidFill>
                    <a:latin typeface="Times New Roman" panose="02020603050405020304" pitchFamily="18" charset="0"/>
                    <a:cs typeface="Times New Roman" panose="02020603050405020304" pitchFamily="18" charset="0"/>
                  </a:rPr>
                  <a:t> given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𝑒</m:t>
                        </m:r>
                      </m:e>
                      <m:sub>
                        <m:r>
                          <a:rPr lang="en-US" altLang="zh-CN" sz="2000" i="1" dirty="0">
                            <a:solidFill>
                              <a:srgbClr val="000000"/>
                            </a:solidFill>
                            <a:latin typeface="Cambria Math" panose="02040503050406030204" pitchFamily="18" charset="0"/>
                            <a:cs typeface="Times New Roman" panose="02020603050405020304" pitchFamily="18" charset="0"/>
                          </a:rPr>
                          <m:t>𝑖</m:t>
                        </m:r>
                      </m:sub>
                    </m:sSub>
                  </m:oMath>
                </a14:m>
                <a:r>
                  <a:rPr lang="zh-CN" altLang="en-US" sz="2000" dirty="0">
                    <a:solidFill>
                      <a:srgbClr val="000000"/>
                    </a:solidFill>
                    <a:latin typeface="Times New Roman" panose="02020603050405020304" pitchFamily="18" charset="0"/>
                    <a:cs typeface="Times New Roman" panose="02020603050405020304" pitchFamily="18" charset="0"/>
                  </a:rPr>
                  <a:t> and the query relation </a:t>
                </a:r>
                <a14:m>
                  <m:oMath xmlns:m="http://schemas.openxmlformats.org/officeDocument/2006/math">
                    <m:r>
                      <a:rPr lang="en-US" altLang="zh-CN" sz="2000" i="1">
                        <a:solidFill>
                          <a:srgbClr val="000000"/>
                        </a:solidFill>
                        <a:latin typeface="Cambria Math" panose="02040503050406030204" pitchFamily="18" charset="0"/>
                        <a:cs typeface="Times New Roman" panose="02020603050405020304" pitchFamily="18" charset="0"/>
                      </a:rPr>
                      <m:t>𝑞</m:t>
                    </m:r>
                  </m:oMath>
                </a14:m>
                <a:r>
                  <a:rPr lang="zh-CN" altLang="en-US" sz="2000" dirty="0">
                    <a:solidFill>
                      <a:srgbClr val="000000"/>
                    </a:solidFill>
                    <a:latin typeface="Times New Roman" panose="02020603050405020304" pitchFamily="18" charset="0"/>
                    <a:cs typeface="Times New Roman" panose="02020603050405020304" pitchFamily="18" charset="0"/>
                  </a:rPr>
                  <a:t>.</a:t>
                </a:r>
              </a:p>
            </p:txBody>
          </p:sp>
        </mc:Choice>
        <mc:Fallback xmlns="">
          <p:sp>
            <p:nvSpPr>
              <p:cNvPr id="9" name="文本框 8">
                <a:extLst>
                  <a:ext uri="{FF2B5EF4-FFF2-40B4-BE49-F238E27FC236}">
                    <a16:creationId xmlns:a16="http://schemas.microsoft.com/office/drawing/2014/main" id="{5DB88EC3-B3D1-6A3F-1511-4DD408B1B8C3}"/>
                  </a:ext>
                </a:extLst>
              </p:cNvPr>
              <p:cNvSpPr txBox="1">
                <a:spLocks noRot="1" noChangeAspect="1" noMove="1" noResize="1" noEditPoints="1" noAdjustHandles="1" noChangeArrowheads="1" noChangeShapeType="1" noTextEdit="1"/>
              </p:cNvSpPr>
              <p:nvPr/>
            </p:nvSpPr>
            <p:spPr>
              <a:xfrm>
                <a:off x="1055650" y="5375341"/>
                <a:ext cx="10224711" cy="427618"/>
              </a:xfrm>
              <a:prstGeom prst="rect">
                <a:avLst/>
              </a:prstGeom>
              <a:blipFill>
                <a:blip r:embed="rId4"/>
                <a:stretch>
                  <a:fillRect l="-596" t="-8571" b="-18571"/>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6D79CBEF-4628-919B-86A2-5D7BC423C03E}"/>
              </a:ext>
            </a:extLst>
          </p:cNvPr>
          <p:cNvPicPr>
            <a:picLocks noChangeAspect="1"/>
          </p:cNvPicPr>
          <p:nvPr/>
        </p:nvPicPr>
        <p:blipFill rotWithShape="1">
          <a:blip r:embed="rId5"/>
          <a:srcRect t="9438"/>
          <a:stretch/>
        </p:blipFill>
        <p:spPr>
          <a:xfrm>
            <a:off x="3791840" y="1268850"/>
            <a:ext cx="3924300" cy="388170"/>
          </a:xfrm>
          <a:prstGeom prst="rect">
            <a:avLst/>
          </a:prstGeom>
        </p:spPr>
      </p:pic>
    </p:spTree>
    <p:extLst>
      <p:ext uri="{BB962C8B-B14F-4D97-AF65-F5344CB8AC3E}">
        <p14:creationId xmlns:p14="http://schemas.microsoft.com/office/powerpoint/2010/main" val="3384484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9E8161A-9898-B5E0-7A17-93BB92CAF200}"/>
              </a:ext>
            </a:extLst>
          </p:cNvPr>
          <p:cNvSpPr txBox="1"/>
          <p:nvPr/>
        </p:nvSpPr>
        <p:spPr>
          <a:xfrm>
            <a:off x="2765380" y="384354"/>
            <a:ext cx="5760400"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Logic Attention Network</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76D4C77E-1FCE-A152-D6D6-72832B67D05C}"/>
                  </a:ext>
                </a:extLst>
              </p:cNvPr>
              <p:cNvSpPr txBox="1"/>
              <p:nvPr/>
            </p:nvSpPr>
            <p:spPr>
              <a:xfrm>
                <a:off x="695625" y="1337932"/>
                <a:ext cx="10872755" cy="1947058"/>
              </a:xfrm>
              <a:prstGeom prst="rect">
                <a:avLst/>
              </a:prstGeom>
              <a:noFill/>
            </p:spPr>
            <p:txBody>
              <a:bodyPr wrap="square">
                <a:spAutoFit/>
              </a:bodyPr>
              <a:lstStyle/>
              <a:p>
                <a:r>
                  <a:rPr lang="en-US" altLang="zh-CN" sz="2000" b="1" dirty="0">
                    <a:solidFill>
                      <a:srgbClr val="000000"/>
                    </a:solidFill>
                    <a:latin typeface="Times New Roman" panose="02020603050405020304" pitchFamily="18" charset="0"/>
                    <a:cs typeface="Times New Roman" panose="02020603050405020304" pitchFamily="18" charset="0"/>
                  </a:rPr>
                  <a:t>b. Logic Rule Mechanism</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Logic Rule Mechanism Relations in a KG are simply not independent of each other. For an entity </a:t>
                </a:r>
                <a14:m>
                  <m:oMath xmlns:m="http://schemas.openxmlformats.org/officeDocument/2006/math">
                    <m:r>
                      <a:rPr lang="en-US" altLang="zh-CN" sz="2000" i="1" dirty="0">
                        <a:solidFill>
                          <a:srgbClr val="000000"/>
                        </a:solidFill>
                        <a:latin typeface="Cambria Math" panose="02040503050406030204" pitchFamily="18" charset="0"/>
                        <a:cs typeface="Times New Roman" panose="02020603050405020304" pitchFamily="18" charset="0"/>
                      </a:rPr>
                      <m:t>𝑒</m:t>
                    </m:r>
                  </m:oMath>
                </a14:m>
                <a:r>
                  <a:rPr lang="en-US" altLang="zh-CN" sz="2000" dirty="0">
                    <a:solidFill>
                      <a:srgbClr val="000000"/>
                    </a:solidFill>
                    <a:latin typeface="Times New Roman" panose="02020603050405020304" pitchFamily="18" charset="0"/>
                    <a:cs typeface="Times New Roman" panose="02020603050405020304" pitchFamily="18" charset="0"/>
                  </a:rPr>
                  <a:t>, one neighboring relation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𝑟</m:t>
                        </m:r>
                      </m:e>
                      <m:sub>
                        <m:r>
                          <a:rPr lang="en-US" altLang="zh-CN" sz="2000" i="1" dirty="0">
                            <a:solidFill>
                              <a:srgbClr val="000000"/>
                            </a:solidFill>
                            <a:latin typeface="Cambria Math" panose="02040503050406030204" pitchFamily="18" charset="0"/>
                            <a:cs typeface="Times New Roman" panose="02020603050405020304" pitchFamily="18" charset="0"/>
                          </a:rPr>
                          <m:t>1</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may imply the existence of another neighboring relation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𝑟</m:t>
                        </m:r>
                      </m:e>
                      <m:sub>
                        <m:r>
                          <a:rPr lang="en-US" altLang="zh-CN" sz="2000" i="1" dirty="0">
                            <a:solidFill>
                              <a:srgbClr val="000000"/>
                            </a:solidFill>
                            <a:latin typeface="Cambria Math" panose="02040503050406030204" pitchFamily="18" charset="0"/>
                            <a:cs typeface="Times New Roman" panose="02020603050405020304" pitchFamily="18" charset="0"/>
                          </a:rPr>
                          <m:t>2</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 though they may not necessarily connect </a:t>
                </a:r>
                <a14:m>
                  <m:oMath xmlns:m="http://schemas.openxmlformats.org/officeDocument/2006/math">
                    <m:r>
                      <a:rPr lang="en-US" altLang="zh-CN" sz="2000" i="1" dirty="0">
                        <a:solidFill>
                          <a:srgbClr val="000000"/>
                        </a:solidFill>
                        <a:latin typeface="Cambria Math" panose="02040503050406030204" pitchFamily="18" charset="0"/>
                        <a:cs typeface="Times New Roman" panose="02020603050405020304" pitchFamily="18" charset="0"/>
                      </a:rPr>
                      <m:t>𝑒</m:t>
                    </m:r>
                  </m:oMath>
                </a14:m>
                <a:r>
                  <a:rPr lang="en-US" altLang="zh-CN" sz="2000" dirty="0">
                    <a:solidFill>
                      <a:srgbClr val="000000"/>
                    </a:solidFill>
                    <a:latin typeface="Times New Roman" panose="02020603050405020304" pitchFamily="18" charset="0"/>
                    <a:cs typeface="Times New Roman" panose="02020603050405020304" pitchFamily="18" charset="0"/>
                  </a:rPr>
                  <a:t> to the same neighbor. For example, a neighboring relation play for may suggest the home city, </a:t>
                </a:r>
                <a:r>
                  <a:rPr lang="en-US" altLang="zh-CN" sz="2000" dirty="0" err="1">
                    <a:solidFill>
                      <a:srgbClr val="000000"/>
                    </a:solidFill>
                    <a:latin typeface="Times New Roman" panose="02020603050405020304" pitchFamily="18" charset="0"/>
                    <a:cs typeface="Times New Roman" panose="02020603050405020304" pitchFamily="18" charset="0"/>
                  </a:rPr>
                  <a:t>i.e</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live_in</a:t>
                </a:r>
                <a:r>
                  <a:rPr lang="en-US" altLang="zh-CN" sz="2000" dirty="0">
                    <a:solidFill>
                      <a:srgbClr val="000000"/>
                    </a:solidFill>
                    <a:latin typeface="Times New Roman" panose="02020603050405020304" pitchFamily="18" charset="0"/>
                    <a:cs typeface="Times New Roman" panose="02020603050405020304" pitchFamily="18" charset="0"/>
                  </a:rPr>
                  <a:t>, of the current athlete entity. Following notations in logics, we denote potential dependency between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𝑟</m:t>
                        </m:r>
                      </m:e>
                      <m:sub>
                        <m:r>
                          <a:rPr lang="en-US" altLang="zh-CN" sz="2000" i="1" dirty="0">
                            <a:solidFill>
                              <a:srgbClr val="000000"/>
                            </a:solidFill>
                            <a:latin typeface="Cambria Math" panose="02040503050406030204" pitchFamily="18" charset="0"/>
                            <a:cs typeface="Times New Roman" panose="02020603050405020304" pitchFamily="18" charset="0"/>
                          </a:rPr>
                          <m:t>1</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𝑟</m:t>
                        </m:r>
                      </m:e>
                      <m:sub>
                        <m:r>
                          <a:rPr lang="en-US" altLang="zh-CN" sz="2000" i="1" dirty="0">
                            <a:solidFill>
                              <a:srgbClr val="000000"/>
                            </a:solidFill>
                            <a:latin typeface="Cambria Math" panose="02040503050406030204" pitchFamily="18" charset="0"/>
                            <a:cs typeface="Times New Roman" panose="02020603050405020304" pitchFamily="18" charset="0"/>
                          </a:rPr>
                          <m:t>2</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by a "logic rule“</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 </m:t>
                        </m:r>
                        <m:r>
                          <a:rPr lang="en-US" altLang="zh-CN" sz="2000" i="1" dirty="0">
                            <a:solidFill>
                              <a:srgbClr val="000000"/>
                            </a:solidFill>
                            <a:latin typeface="Cambria Math" panose="02040503050406030204" pitchFamily="18" charset="0"/>
                            <a:cs typeface="Times New Roman" panose="02020603050405020304" pitchFamily="18" charset="0"/>
                          </a:rPr>
                          <m:t>𝑟</m:t>
                        </m:r>
                      </m:e>
                      <m:sub>
                        <m:r>
                          <a:rPr lang="en-US" altLang="zh-CN" sz="2000" i="1" dirty="0">
                            <a:solidFill>
                              <a:srgbClr val="000000"/>
                            </a:solidFill>
                            <a:latin typeface="Cambria Math" panose="02040503050406030204" pitchFamily="18" charset="0"/>
                            <a:cs typeface="Times New Roman" panose="02020603050405020304" pitchFamily="18" charset="0"/>
                          </a:rPr>
                          <m:t>1</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a:rPr lang="zh-CN" altLang="en-US" sz="2000">
                        <a:latin typeface="Cambria Math" panose="02040503050406030204" pitchFamily="18" charset="0"/>
                      </a:rPr>
                      <m:t>⟹</m:t>
                    </m:r>
                  </m:oMath>
                </a14:m>
                <a:r>
                  <a:rPr lang="en-US" altLang="zh-CN" sz="2000" dirty="0">
                    <a:solidFill>
                      <a:srgbClr val="000000"/>
                    </a:solidFill>
                    <a:cs typeface="Times New Roman" panose="02020603050405020304" pitchFamily="18" charset="0"/>
                  </a:rPr>
                  <a:t>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𝑟</m:t>
                        </m:r>
                      </m:e>
                      <m:sub>
                        <m:r>
                          <a:rPr lang="en-US" altLang="zh-CN" sz="2000" i="1" dirty="0">
                            <a:solidFill>
                              <a:srgbClr val="000000"/>
                            </a:solidFill>
                            <a:latin typeface="Cambria Math" panose="02040503050406030204" pitchFamily="18" charset="0"/>
                            <a:cs typeface="Times New Roman" panose="02020603050405020304" pitchFamily="18" charset="0"/>
                          </a:rPr>
                          <m:t>2</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To measure the extent of such dependency, we define the confidence of a logic rule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 </m:t>
                        </m:r>
                        <m:r>
                          <a:rPr lang="en-US" altLang="zh-CN" sz="2000" i="1" dirty="0">
                            <a:solidFill>
                              <a:srgbClr val="000000"/>
                            </a:solidFill>
                            <a:latin typeface="Cambria Math" panose="02040503050406030204" pitchFamily="18" charset="0"/>
                            <a:cs typeface="Times New Roman" panose="02020603050405020304" pitchFamily="18" charset="0"/>
                          </a:rPr>
                          <m:t>𝑟</m:t>
                        </m:r>
                      </m:e>
                      <m:sub>
                        <m:r>
                          <a:rPr lang="en-US" altLang="zh-CN" sz="2000" i="1" dirty="0">
                            <a:solidFill>
                              <a:srgbClr val="000000"/>
                            </a:solidFill>
                            <a:latin typeface="Cambria Math" panose="02040503050406030204" pitchFamily="18" charset="0"/>
                            <a:cs typeface="Times New Roman" panose="02020603050405020304" pitchFamily="18" charset="0"/>
                          </a:rPr>
                          <m:t>1</m:t>
                        </m:r>
                      </m:sub>
                    </m:sSub>
                  </m:oMath>
                </a14:m>
                <a:r>
                  <a:rPr lang="en-US" altLang="zh-CN" sz="2000"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a:rPr lang="zh-CN" altLang="en-US" sz="2000">
                        <a:latin typeface="Cambria Math" panose="02040503050406030204" pitchFamily="18" charset="0"/>
                      </a:rPr>
                      <m:t>⟹</m:t>
                    </m:r>
                  </m:oMath>
                </a14:m>
                <a:r>
                  <a:rPr lang="en-US" altLang="zh-CN" sz="2000" dirty="0">
                    <a:solidFill>
                      <a:srgbClr val="000000"/>
                    </a:solidFill>
                    <a:cs typeface="Times New Roman" panose="02020603050405020304" pitchFamily="18" charset="0"/>
                  </a:rPr>
                  <a:t> </a:t>
                </a:r>
                <a14:m>
                  <m:oMath xmlns:m="http://schemas.openxmlformats.org/officeDocument/2006/math">
                    <m:sSub>
                      <m:sSubPr>
                        <m:ctrlPr>
                          <a:rPr lang="en-US" altLang="zh-CN" sz="2000" i="1" dirty="0">
                            <a:solidFill>
                              <a:srgbClr val="000000"/>
                            </a:solidFill>
                            <a:latin typeface="Cambria Math" panose="02040503050406030204" pitchFamily="18" charset="0"/>
                            <a:cs typeface="Times New Roman" panose="02020603050405020304" pitchFamily="18" charset="0"/>
                          </a:rPr>
                        </m:ctrlPr>
                      </m:sSubPr>
                      <m:e>
                        <m:r>
                          <a:rPr lang="en-US" altLang="zh-CN" sz="2000" i="1" dirty="0">
                            <a:solidFill>
                              <a:srgbClr val="000000"/>
                            </a:solidFill>
                            <a:latin typeface="Cambria Math" panose="02040503050406030204" pitchFamily="18" charset="0"/>
                            <a:cs typeface="Times New Roman" panose="02020603050405020304" pitchFamily="18" charset="0"/>
                          </a:rPr>
                          <m:t>𝑟</m:t>
                        </m:r>
                      </m:e>
                      <m:sub>
                        <m:r>
                          <a:rPr lang="en-US" altLang="zh-CN" sz="2000" i="1" dirty="0">
                            <a:solidFill>
                              <a:srgbClr val="000000"/>
                            </a:solidFill>
                            <a:latin typeface="Cambria Math" panose="02040503050406030204" pitchFamily="18" charset="0"/>
                            <a:cs typeface="Times New Roman" panose="02020603050405020304" pitchFamily="18" charset="0"/>
                          </a:rPr>
                          <m:t>2</m:t>
                        </m:r>
                      </m:sub>
                    </m:sSub>
                    <m:r>
                      <a:rPr lang="en-US" altLang="zh-CN" sz="2000" i="1" dirty="0">
                        <a:solidFill>
                          <a:srgbClr val="000000"/>
                        </a:solidFill>
                        <a:latin typeface="Cambria Math" panose="02040503050406030204" pitchFamily="18" charset="0"/>
                        <a:cs typeface="Times New Roman" panose="02020603050405020304" pitchFamily="18" charset="0"/>
                      </a:rPr>
                      <m:t> </m:t>
                    </m:r>
                  </m:oMath>
                </a14:m>
                <a:r>
                  <a:rPr lang="en-US" altLang="zh-CN" sz="2000" dirty="0">
                    <a:solidFill>
                      <a:srgbClr val="000000"/>
                    </a:solidFill>
                    <a:latin typeface="Times New Roman" panose="02020603050405020304" pitchFamily="18" charset="0"/>
                    <a:cs typeface="Times New Roman" panose="02020603050405020304" pitchFamily="18" charset="0"/>
                  </a:rPr>
                  <a:t>as follows:</a:t>
                </a:r>
              </a:p>
            </p:txBody>
          </p:sp>
        </mc:Choice>
        <mc:Fallback xmlns="">
          <p:sp>
            <p:nvSpPr>
              <p:cNvPr id="2" name="文本框 1">
                <a:extLst>
                  <a:ext uri="{FF2B5EF4-FFF2-40B4-BE49-F238E27FC236}">
                    <a16:creationId xmlns:a16="http://schemas.microsoft.com/office/drawing/2014/main" id="{76D4C77E-1FCE-A152-D6D6-72832B67D05C}"/>
                  </a:ext>
                </a:extLst>
              </p:cNvPr>
              <p:cNvSpPr txBox="1">
                <a:spLocks noRot="1" noChangeAspect="1" noMove="1" noResize="1" noEditPoints="1" noAdjustHandles="1" noChangeArrowheads="1" noChangeShapeType="1" noTextEdit="1"/>
              </p:cNvSpPr>
              <p:nvPr/>
            </p:nvSpPr>
            <p:spPr>
              <a:xfrm>
                <a:off x="695625" y="1337932"/>
                <a:ext cx="10872755" cy="1947058"/>
              </a:xfrm>
              <a:prstGeom prst="rect">
                <a:avLst/>
              </a:prstGeom>
              <a:blipFill>
                <a:blip r:embed="rId2"/>
                <a:stretch>
                  <a:fillRect l="-561" t="-1563" r="-953" b="-3750"/>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6AE0D234-26C4-9FEB-26EA-5694D767CC6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66220" y="3636053"/>
            <a:ext cx="5269536" cy="721624"/>
          </a:xfrm>
          <a:prstGeom prst="rect">
            <a:avLst/>
          </a:prstGeom>
        </p:spPr>
      </p:pic>
      <p:sp>
        <p:nvSpPr>
          <p:cNvPr id="8" name="文本框 7">
            <a:extLst>
              <a:ext uri="{FF2B5EF4-FFF2-40B4-BE49-F238E27FC236}">
                <a16:creationId xmlns:a16="http://schemas.microsoft.com/office/drawing/2014/main" id="{3C15A8F6-DBE8-1F83-4024-7C1C423FA843}"/>
              </a:ext>
            </a:extLst>
          </p:cNvPr>
          <p:cNvSpPr txBox="1"/>
          <p:nvPr/>
        </p:nvSpPr>
        <p:spPr>
          <a:xfrm>
            <a:off x="695625" y="4774617"/>
            <a:ext cx="10224710" cy="400110"/>
          </a:xfrm>
          <a:prstGeom prst="rect">
            <a:avLst/>
          </a:prstGeom>
          <a:noFill/>
        </p:spPr>
        <p:txBody>
          <a:bodyPr wrap="square">
            <a:spAutoFit/>
          </a:bodyPr>
          <a:lstStyle/>
          <a:p>
            <a:r>
              <a:rPr lang="en-US" altLang="zh-CN" sz="2000" dirty="0">
                <a:solidFill>
                  <a:srgbClr val="000000"/>
                </a:solidFill>
                <a:latin typeface="Times New Roman" panose="02020603050405020304" pitchFamily="18" charset="0"/>
                <a:cs typeface="Times New Roman" panose="02020603050405020304" pitchFamily="18" charset="0"/>
              </a:rPr>
              <a:t>W</a:t>
            </a:r>
            <a:r>
              <a:rPr lang="zh-CN" altLang="en-US" sz="2000" dirty="0">
                <a:solidFill>
                  <a:srgbClr val="000000"/>
                </a:solidFill>
                <a:latin typeface="Times New Roman" panose="02020603050405020304" pitchFamily="18" charset="0"/>
                <a:cs typeface="Times New Roman" panose="02020603050405020304" pitchFamily="18" charset="0"/>
              </a:rPr>
              <a:t>e implement the logic rule mechanism of measuring neighboring relations' usefulness as follow</a:t>
            </a:r>
            <a:r>
              <a:rPr lang="en-US" altLang="zh-CN" sz="2000" dirty="0">
                <a:solidFill>
                  <a:srgbClr val="000000"/>
                </a:solidFill>
                <a:latin typeface="Times New Roman" panose="02020603050405020304" pitchFamily="18" charset="0"/>
                <a:cs typeface="Times New Roman" panose="02020603050405020304" pitchFamily="18" charset="0"/>
              </a:rPr>
              <a:t>:</a:t>
            </a:r>
            <a:endParaRPr lang="zh-CN" altLang="en-US" sz="2000" dirty="0">
              <a:solidFill>
                <a:srgbClr val="000000"/>
              </a:solidFill>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7CCD0364-A80C-5511-202C-33F88F570EA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99309" y="5591667"/>
            <a:ext cx="4859560" cy="595534"/>
          </a:xfrm>
          <a:prstGeom prst="rect">
            <a:avLst/>
          </a:prstGeom>
        </p:spPr>
      </p:pic>
    </p:spTree>
    <p:extLst>
      <p:ext uri="{BB962C8B-B14F-4D97-AF65-F5344CB8AC3E}">
        <p14:creationId xmlns:p14="http://schemas.microsoft.com/office/powerpoint/2010/main" val="2295274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9E8161A-9898-B5E0-7A17-93BB92CAF200}"/>
              </a:ext>
            </a:extLst>
          </p:cNvPr>
          <p:cNvSpPr txBox="1"/>
          <p:nvPr/>
        </p:nvSpPr>
        <p:spPr>
          <a:xfrm>
            <a:off x="2765380" y="384354"/>
            <a:ext cx="5760400"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Logic Attention Network</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76D4C77E-1FCE-A152-D6D6-72832B67D05C}"/>
              </a:ext>
            </a:extLst>
          </p:cNvPr>
          <p:cNvSpPr txBox="1"/>
          <p:nvPr/>
        </p:nvSpPr>
        <p:spPr>
          <a:xfrm>
            <a:off x="695625" y="1337932"/>
            <a:ext cx="10872755" cy="1631216"/>
          </a:xfrm>
          <a:prstGeom prst="rect">
            <a:avLst/>
          </a:prstGeom>
          <a:noFill/>
        </p:spPr>
        <p:txBody>
          <a:bodyPr wrap="square">
            <a:spAutoFit/>
          </a:bodyPr>
          <a:lstStyle/>
          <a:p>
            <a:r>
              <a:rPr lang="en-US" altLang="zh-CN" sz="2000" b="1" dirty="0">
                <a:solidFill>
                  <a:srgbClr val="000000"/>
                </a:solidFill>
                <a:latin typeface="Times New Roman" panose="02020603050405020304" pitchFamily="18" charset="0"/>
                <a:cs typeface="Times New Roman" panose="02020603050405020304" pitchFamily="18" charset="0"/>
              </a:rPr>
              <a:t>c. Neural Network Mechanism</a:t>
            </a:r>
            <a:r>
              <a:rPr lang="zh-CN" altLang="en-US" sz="2000" dirty="0">
                <a:solidFill>
                  <a:srgbClr val="000000"/>
                </a:solidFill>
                <a:latin typeface="Times New Roman" panose="02020603050405020304" pitchFamily="18" charset="0"/>
                <a:cs typeface="Times New Roman" panose="02020603050405020304" pitchFamily="18" charset="0"/>
              </a:rPr>
              <a:t>.</a:t>
            </a:r>
            <a:r>
              <a:rPr lang="en-US" altLang="zh-CN" sz="2000" dirty="0"/>
              <a:t> With global statistics about relations, the logic rule mechanism guides the attention weight to be distributed at a coarse granularity of relations. However, it may be insufficient not to consult finer-grained information hidden in the transformed neighbor embeddings to determine which neighbor is important indeed. To take the transformed embeddings into consideration, we adopt an attention network</a:t>
            </a:r>
            <a:r>
              <a:rPr lang="zh-CN" altLang="en-US" sz="2000" dirty="0">
                <a:solidFill>
                  <a:srgbClr val="000000"/>
                </a:solidFill>
                <a:latin typeface="Times New Roman" panose="02020603050405020304" pitchFamily="18" charset="0"/>
                <a:cs typeface="Times New Roman" panose="02020603050405020304" pitchFamily="18" charset="0"/>
              </a:rPr>
              <a:t> </a:t>
            </a:r>
            <a:endParaRPr lang="en-US" altLang="zh-CN" sz="2000" dirty="0">
              <a:solidFill>
                <a:srgbClr val="000000"/>
              </a:solidFill>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A0933ACC-B89D-A310-250C-2C5CAACE4262}"/>
              </a:ext>
            </a:extLst>
          </p:cNvPr>
          <p:cNvPicPr>
            <a:picLocks noChangeAspect="1"/>
          </p:cNvPicPr>
          <p:nvPr/>
        </p:nvPicPr>
        <p:blipFill>
          <a:blip r:embed="rId2"/>
          <a:stretch>
            <a:fillRect/>
          </a:stretch>
        </p:blipFill>
        <p:spPr>
          <a:xfrm>
            <a:off x="695625" y="3430857"/>
            <a:ext cx="5976415" cy="967281"/>
          </a:xfrm>
          <a:prstGeom prst="rect">
            <a:avLst/>
          </a:prstGeom>
        </p:spPr>
      </p:pic>
      <p:pic>
        <p:nvPicPr>
          <p:cNvPr id="9" name="图片 8">
            <a:extLst>
              <a:ext uri="{FF2B5EF4-FFF2-40B4-BE49-F238E27FC236}">
                <a16:creationId xmlns:a16="http://schemas.microsoft.com/office/drawing/2014/main" id="{B945DD9C-D816-E876-241B-DBCA1D7F686E}"/>
              </a:ext>
            </a:extLst>
          </p:cNvPr>
          <p:cNvPicPr>
            <a:picLocks noChangeAspect="1"/>
          </p:cNvPicPr>
          <p:nvPr/>
        </p:nvPicPr>
        <p:blipFill>
          <a:blip r:embed="rId3"/>
          <a:stretch>
            <a:fillRect/>
          </a:stretch>
        </p:blipFill>
        <p:spPr>
          <a:xfrm>
            <a:off x="7104070" y="3662183"/>
            <a:ext cx="4071032" cy="639057"/>
          </a:xfrm>
          <a:prstGeom prst="rect">
            <a:avLst/>
          </a:prstGeom>
        </p:spPr>
      </p:pic>
      <p:pic>
        <p:nvPicPr>
          <p:cNvPr id="12" name="图片 11">
            <a:extLst>
              <a:ext uri="{FF2B5EF4-FFF2-40B4-BE49-F238E27FC236}">
                <a16:creationId xmlns:a16="http://schemas.microsoft.com/office/drawing/2014/main" id="{61716625-6C4F-10E6-AEDC-25835D8DE5D0}"/>
              </a:ext>
            </a:extLst>
          </p:cNvPr>
          <p:cNvPicPr>
            <a:picLocks noChangeAspect="1"/>
          </p:cNvPicPr>
          <p:nvPr/>
        </p:nvPicPr>
        <p:blipFill>
          <a:blip r:embed="rId4"/>
          <a:stretch>
            <a:fillRect/>
          </a:stretch>
        </p:blipFill>
        <p:spPr>
          <a:xfrm>
            <a:off x="3244221" y="5091173"/>
            <a:ext cx="5295900" cy="942975"/>
          </a:xfrm>
          <a:prstGeom prst="rect">
            <a:avLst/>
          </a:prstGeom>
        </p:spPr>
      </p:pic>
    </p:spTree>
    <p:extLst>
      <p:ext uri="{BB962C8B-B14F-4D97-AF65-F5344CB8AC3E}">
        <p14:creationId xmlns:p14="http://schemas.microsoft.com/office/powerpoint/2010/main" val="1595338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9E8161A-9898-B5E0-7A17-93BB92CAF200}"/>
              </a:ext>
            </a:extLst>
          </p:cNvPr>
          <p:cNvSpPr txBox="1"/>
          <p:nvPr/>
        </p:nvSpPr>
        <p:spPr>
          <a:xfrm>
            <a:off x="2765380" y="384354"/>
            <a:ext cx="5760400"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Logic Attention Network</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76D4C77E-1FCE-A152-D6D6-72832B67D05C}"/>
              </a:ext>
            </a:extLst>
          </p:cNvPr>
          <p:cNvSpPr txBox="1"/>
          <p:nvPr/>
        </p:nvSpPr>
        <p:spPr>
          <a:xfrm>
            <a:off x="695625" y="1337932"/>
            <a:ext cx="10872755" cy="1631216"/>
          </a:xfrm>
          <a:prstGeom prst="rect">
            <a:avLst/>
          </a:prstGeom>
          <a:noFill/>
        </p:spPr>
        <p:txBody>
          <a:bodyPr wrap="square">
            <a:spAutoFit/>
          </a:bodyPr>
          <a:lstStyle/>
          <a:p>
            <a:r>
              <a:rPr lang="en-US" altLang="zh-CN" sz="2000" b="1" dirty="0">
                <a:solidFill>
                  <a:srgbClr val="000000"/>
                </a:solidFill>
                <a:latin typeface="Times New Roman" panose="02020603050405020304" pitchFamily="18" charset="0"/>
                <a:cs typeface="Times New Roman" panose="02020603050405020304" pitchFamily="18" charset="0"/>
              </a:rPr>
              <a:t>d. Training objectiveness</a:t>
            </a:r>
            <a:r>
              <a:rPr lang="zh-CN" altLang="en-US" sz="2000" dirty="0">
                <a:solidFill>
                  <a:srgbClr val="000000"/>
                </a:solidFill>
                <a:latin typeface="Times New Roman" panose="02020603050405020304" pitchFamily="18" charset="0"/>
                <a:cs typeface="Times New Roman" panose="02020603050405020304" pitchFamily="18" charset="0"/>
              </a:rPr>
              <a:t>.</a:t>
            </a:r>
            <a:r>
              <a:rPr lang="en-US" altLang="zh-CN" sz="2000" dirty="0"/>
              <a:t> To train the entire model in Figure 2, we need both positive triplets and negative ones. All triplets K from the knowledge graph naturally serve as positive triplets, which we denote by ∆. To make up for the absence of negative triplets, for each (s, q, o) ∈ ∆, we randomly corrupt the object or subject (but not both) by another entity in E, and denote the corresponding negative triplets by ∆ 0 (</a:t>
            </a:r>
            <a:r>
              <a:rPr lang="en-US" altLang="zh-CN" sz="2000" dirty="0" err="1"/>
              <a:t>s,q,o</a:t>
            </a:r>
            <a:r>
              <a:rPr lang="en-US" altLang="zh-CN" sz="2000" dirty="0"/>
              <a:t>) . Formally, </a:t>
            </a:r>
            <a:endParaRPr lang="en-US" altLang="zh-CN" sz="2000" dirty="0">
              <a:solidFill>
                <a:srgbClr val="000000"/>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802A4071-E849-2AF6-D8D4-C0205D7FF203}"/>
              </a:ext>
            </a:extLst>
          </p:cNvPr>
          <p:cNvPicPr>
            <a:picLocks noChangeAspect="1"/>
          </p:cNvPicPr>
          <p:nvPr/>
        </p:nvPicPr>
        <p:blipFill>
          <a:blip r:embed="rId2"/>
          <a:stretch>
            <a:fillRect/>
          </a:stretch>
        </p:blipFill>
        <p:spPr>
          <a:xfrm>
            <a:off x="2765380" y="3200370"/>
            <a:ext cx="6534150" cy="723900"/>
          </a:xfrm>
          <a:prstGeom prst="rect">
            <a:avLst/>
          </a:prstGeom>
        </p:spPr>
      </p:pic>
      <p:pic>
        <p:nvPicPr>
          <p:cNvPr id="8" name="图片 7">
            <a:extLst>
              <a:ext uri="{FF2B5EF4-FFF2-40B4-BE49-F238E27FC236}">
                <a16:creationId xmlns:a16="http://schemas.microsoft.com/office/drawing/2014/main" id="{FCB5AE6C-548E-EEC6-84B4-27B2092B550B}"/>
              </a:ext>
            </a:extLst>
          </p:cNvPr>
          <p:cNvPicPr>
            <a:picLocks noChangeAspect="1"/>
          </p:cNvPicPr>
          <p:nvPr/>
        </p:nvPicPr>
        <p:blipFill>
          <a:blip r:embed="rId3"/>
          <a:stretch>
            <a:fillRect/>
          </a:stretch>
        </p:blipFill>
        <p:spPr>
          <a:xfrm>
            <a:off x="1542594" y="4340758"/>
            <a:ext cx="4608320" cy="940473"/>
          </a:xfrm>
          <a:prstGeom prst="rect">
            <a:avLst/>
          </a:prstGeom>
        </p:spPr>
      </p:pic>
      <p:pic>
        <p:nvPicPr>
          <p:cNvPr id="11" name="图片 10">
            <a:extLst>
              <a:ext uri="{FF2B5EF4-FFF2-40B4-BE49-F238E27FC236}">
                <a16:creationId xmlns:a16="http://schemas.microsoft.com/office/drawing/2014/main" id="{8F581C6B-025F-FAA5-E6E4-4CC10BD66B1E}"/>
              </a:ext>
            </a:extLst>
          </p:cNvPr>
          <p:cNvPicPr>
            <a:picLocks noChangeAspect="1"/>
          </p:cNvPicPr>
          <p:nvPr/>
        </p:nvPicPr>
        <p:blipFill>
          <a:blip r:embed="rId4"/>
          <a:stretch>
            <a:fillRect/>
          </a:stretch>
        </p:blipFill>
        <p:spPr>
          <a:xfrm>
            <a:off x="1055651" y="5697719"/>
            <a:ext cx="6048420" cy="566155"/>
          </a:xfrm>
          <a:prstGeom prst="rect">
            <a:avLst/>
          </a:prstGeom>
        </p:spPr>
      </p:pic>
      <p:sp>
        <p:nvSpPr>
          <p:cNvPr id="14" name="文本框 13">
            <a:extLst>
              <a:ext uri="{FF2B5EF4-FFF2-40B4-BE49-F238E27FC236}">
                <a16:creationId xmlns:a16="http://schemas.microsoft.com/office/drawing/2014/main" id="{5462FDC9-BBDE-7CF6-2FD4-2BCF81D0B5B6}"/>
              </a:ext>
            </a:extLst>
          </p:cNvPr>
          <p:cNvSpPr txBox="1"/>
          <p:nvPr/>
        </p:nvSpPr>
        <p:spPr>
          <a:xfrm>
            <a:off x="7608105" y="4927288"/>
            <a:ext cx="3168220" cy="707886"/>
          </a:xfrm>
          <a:prstGeom prst="rect">
            <a:avLst/>
          </a:prstGeom>
          <a:noFill/>
        </p:spPr>
        <p:txBody>
          <a:bodyPr wrap="square">
            <a:spAutoFit/>
          </a:bodyPr>
          <a:lstStyle/>
          <a:p>
            <a:r>
              <a:rPr lang="en-US" altLang="zh-CN" sz="2000" dirty="0"/>
              <a:t>a margin-based ranking loss on each triplet (s, q, o)</a:t>
            </a:r>
            <a:endParaRPr lang="zh-CN" altLang="en-US" sz="2000" dirty="0"/>
          </a:p>
        </p:txBody>
      </p:sp>
    </p:spTree>
    <p:extLst>
      <p:ext uri="{BB962C8B-B14F-4D97-AF65-F5344CB8AC3E}">
        <p14:creationId xmlns:p14="http://schemas.microsoft.com/office/powerpoint/2010/main" val="19608338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717586" y="620805"/>
            <a:ext cx="10362319"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a:t>
            </a:r>
            <a:r>
              <a:rPr lang="en-US" altLang="zh-CN" sz="4000" b="1" dirty="0">
                <a:latin typeface="Times New Roman" panose="02020603050405020304" charset="0"/>
              </a:rPr>
              <a:t>Approach 2: Improve the Learning</a:t>
            </a:r>
          </a:p>
        </p:txBody>
      </p:sp>
      <p:sp>
        <p:nvSpPr>
          <p:cNvPr id="6" name="文本框 5">
            <a:extLst>
              <a:ext uri="{FF2B5EF4-FFF2-40B4-BE49-F238E27FC236}">
                <a16:creationId xmlns:a16="http://schemas.microsoft.com/office/drawing/2014/main" id="{D240D141-D5A8-7AE3-E7E7-87B39AB4A11F}"/>
              </a:ext>
            </a:extLst>
          </p:cNvPr>
          <p:cNvSpPr txBox="1"/>
          <p:nvPr/>
        </p:nvSpPr>
        <p:spPr>
          <a:xfrm>
            <a:off x="2495750" y="2721950"/>
            <a:ext cx="5522118" cy="707886"/>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charset="0"/>
              </a:rPr>
              <a:t>Integration into the </a:t>
            </a:r>
            <a:r>
              <a:rPr lang="en-US" altLang="zh-CN" sz="2000" dirty="0">
                <a:solidFill>
                  <a:srgbClr val="FF0000"/>
                </a:solidFill>
                <a:latin typeface="Times New Roman" panose="02020603050405020304" charset="0"/>
              </a:rPr>
              <a:t>learning algorithm</a:t>
            </a:r>
            <a:r>
              <a:rPr lang="en-US" altLang="zh-CN" sz="2000" dirty="0">
                <a:latin typeface="Times New Roman" panose="02020603050405020304" charset="0"/>
              </a:rPr>
              <a:t> </a:t>
            </a:r>
            <a:endParaRPr lang="en-US" altLang="zh-CN" sz="2000" dirty="0">
              <a:latin typeface="Times New Roman" panose="02020603050405020304" pitchFamily="18" charset="0"/>
            </a:endParaRPr>
          </a:p>
          <a:p>
            <a:pPr marL="342900" indent="-342900">
              <a:buFont typeface="Wingdings" panose="05000000000000000000" pitchFamily="2" charset="2"/>
              <a:buChar char="l"/>
            </a:pPr>
            <a:r>
              <a:rPr lang="en-US" altLang="zh-CN" sz="2000" dirty="0">
                <a:latin typeface="Times New Roman" panose="02020603050405020304" charset="0"/>
              </a:rPr>
              <a:t>Via additional, semantic loss terms.</a:t>
            </a:r>
            <a:endParaRPr lang="zh-CN" altLang="en-US" sz="2000" dirty="0">
              <a:latin typeface="Times New Roman" panose="02020603050405020304" charset="0"/>
            </a:endParaRPr>
          </a:p>
        </p:txBody>
      </p:sp>
    </p:spTree>
    <p:extLst>
      <p:ext uri="{BB962C8B-B14F-4D97-AF65-F5344CB8AC3E}">
        <p14:creationId xmlns:p14="http://schemas.microsoft.com/office/powerpoint/2010/main" val="3947817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1091652" y="511048"/>
            <a:ext cx="10008695" cy="523220"/>
          </a:xfrm>
          <a:prstGeom prst="rect">
            <a:avLst/>
          </a:prstGeom>
          <a:noFill/>
        </p:spPr>
        <p:txBody>
          <a:bodyPr wrap="square">
            <a:spAutoFit/>
          </a:bodyPr>
          <a:lstStyle/>
          <a:p>
            <a:pPr algn="ctr"/>
            <a:r>
              <a:rPr lang="en-US" altLang="zh-CN" sz="2800" b="1" dirty="0">
                <a:latin typeface="Times New Roman" panose="02020603050405020304" charset="0"/>
              </a:rPr>
              <a:t>Knowledge-Based Support Vector Machine (SVM) Classifiers</a:t>
            </a:r>
            <a:endParaRPr lang="en" altLang="zh-CN" sz="2800" b="1" dirty="0">
              <a:latin typeface="Times New Roman" panose="02020603050405020304" charset="0"/>
            </a:endParaRPr>
          </a:p>
        </p:txBody>
      </p:sp>
      <p:pic>
        <p:nvPicPr>
          <p:cNvPr id="5" name="图片 4">
            <a:extLst>
              <a:ext uri="{FF2B5EF4-FFF2-40B4-BE49-F238E27FC236}">
                <a16:creationId xmlns:a16="http://schemas.microsoft.com/office/drawing/2014/main" id="{F0502D85-F3E4-5E65-1D22-934AEF0F683A}"/>
              </a:ext>
            </a:extLst>
          </p:cNvPr>
          <p:cNvPicPr>
            <a:picLocks noChangeAspect="1"/>
          </p:cNvPicPr>
          <p:nvPr/>
        </p:nvPicPr>
        <p:blipFill>
          <a:blip r:embed="rId3"/>
          <a:stretch>
            <a:fillRect/>
          </a:stretch>
        </p:blipFill>
        <p:spPr>
          <a:xfrm>
            <a:off x="1993842" y="2171006"/>
            <a:ext cx="6419850" cy="581025"/>
          </a:xfrm>
          <a:prstGeom prst="rect">
            <a:avLst/>
          </a:prstGeom>
        </p:spPr>
      </p:pic>
      <p:sp>
        <p:nvSpPr>
          <p:cNvPr id="8" name="文本框 7">
            <a:extLst>
              <a:ext uri="{FF2B5EF4-FFF2-40B4-BE49-F238E27FC236}">
                <a16:creationId xmlns:a16="http://schemas.microsoft.com/office/drawing/2014/main" id="{520B0D7D-6243-240C-C233-0A88A811CADD}"/>
              </a:ext>
            </a:extLst>
          </p:cNvPr>
          <p:cNvSpPr txBox="1"/>
          <p:nvPr/>
        </p:nvSpPr>
        <p:spPr>
          <a:xfrm>
            <a:off x="1847705" y="1457652"/>
            <a:ext cx="3458368" cy="369332"/>
          </a:xfrm>
          <a:prstGeom prst="rect">
            <a:avLst/>
          </a:prstGeom>
          <a:noFill/>
        </p:spPr>
        <p:txBody>
          <a:bodyPr wrap="square">
            <a:spAutoFit/>
          </a:bodyPr>
          <a:lstStyle/>
          <a:p>
            <a:pPr marL="285750" indent="-285750">
              <a:buFont typeface="Wingdings" panose="05000000000000000000" pitchFamily="2" charset="2"/>
              <a:buChar char="l"/>
            </a:pPr>
            <a:r>
              <a:rPr lang="en-US" altLang="zh-CN" dirty="0"/>
              <a:t>Linear programming SVM:</a:t>
            </a:r>
            <a:endParaRPr lang="zh-CN" altLang="en-US" dirty="0"/>
          </a:p>
        </p:txBody>
      </p:sp>
      <p:sp>
        <p:nvSpPr>
          <p:cNvPr id="11" name="文本框 10">
            <a:extLst>
              <a:ext uri="{FF2B5EF4-FFF2-40B4-BE49-F238E27FC236}">
                <a16:creationId xmlns:a16="http://schemas.microsoft.com/office/drawing/2014/main" id="{645BC17B-D488-5B22-F779-12A47001AC66}"/>
              </a:ext>
            </a:extLst>
          </p:cNvPr>
          <p:cNvSpPr txBox="1"/>
          <p:nvPr/>
        </p:nvSpPr>
        <p:spPr>
          <a:xfrm>
            <a:off x="1752163" y="3072957"/>
            <a:ext cx="3458368" cy="369332"/>
          </a:xfrm>
          <a:prstGeom prst="rect">
            <a:avLst/>
          </a:prstGeom>
          <a:noFill/>
        </p:spPr>
        <p:txBody>
          <a:bodyPr wrap="square">
            <a:spAutoFit/>
          </a:bodyPr>
          <a:lstStyle/>
          <a:p>
            <a:pPr marL="285750" indent="-285750">
              <a:buFont typeface="Wingdings" panose="05000000000000000000" pitchFamily="2" charset="2"/>
              <a:buChar char="l"/>
            </a:pPr>
            <a:r>
              <a:rPr lang="en-US" altLang="zh-CN" dirty="0"/>
              <a:t>Knowledge-based SVM:</a:t>
            </a:r>
            <a:endParaRPr lang="zh-CN" altLang="en-US" dirty="0"/>
          </a:p>
        </p:txBody>
      </p:sp>
      <p:sp>
        <p:nvSpPr>
          <p:cNvPr id="13" name="文本框 12">
            <a:extLst>
              <a:ext uri="{FF2B5EF4-FFF2-40B4-BE49-F238E27FC236}">
                <a16:creationId xmlns:a16="http://schemas.microsoft.com/office/drawing/2014/main" id="{5ACF0CF9-62A4-C038-6438-97A2637B0182}"/>
              </a:ext>
            </a:extLst>
          </p:cNvPr>
          <p:cNvSpPr txBox="1"/>
          <p:nvPr/>
        </p:nvSpPr>
        <p:spPr>
          <a:xfrm>
            <a:off x="7826248" y="3907683"/>
            <a:ext cx="2031753" cy="1754326"/>
          </a:xfrm>
          <a:prstGeom prst="rect">
            <a:avLst/>
          </a:prstGeom>
          <a:noFill/>
        </p:spPr>
        <p:txBody>
          <a:bodyPr wrap="square">
            <a:spAutoFit/>
          </a:bodyPr>
          <a:lstStyle/>
          <a:p>
            <a:r>
              <a:rPr lang="en-US" altLang="zh-CN" dirty="0"/>
              <a:t>ensure that each of the knowledge sets lie on the appropriate side of the bounding planes</a:t>
            </a:r>
            <a:endParaRPr lang="zh-CN" altLang="en-US" dirty="0"/>
          </a:p>
        </p:txBody>
      </p:sp>
      <p:pic>
        <p:nvPicPr>
          <p:cNvPr id="15" name="图片 14">
            <a:extLst>
              <a:ext uri="{FF2B5EF4-FFF2-40B4-BE49-F238E27FC236}">
                <a16:creationId xmlns:a16="http://schemas.microsoft.com/office/drawing/2014/main" id="{35352BDE-71F1-5E50-D9D6-1FC0340EC025}"/>
              </a:ext>
            </a:extLst>
          </p:cNvPr>
          <p:cNvPicPr>
            <a:picLocks noChangeAspect="1"/>
          </p:cNvPicPr>
          <p:nvPr/>
        </p:nvPicPr>
        <p:blipFill>
          <a:blip r:embed="rId4"/>
          <a:stretch>
            <a:fillRect/>
          </a:stretch>
        </p:blipFill>
        <p:spPr>
          <a:xfrm>
            <a:off x="1345797" y="3763216"/>
            <a:ext cx="6328540" cy="2043260"/>
          </a:xfrm>
          <a:prstGeom prst="rect">
            <a:avLst/>
          </a:prstGeom>
        </p:spPr>
      </p:pic>
      <p:sp>
        <p:nvSpPr>
          <p:cNvPr id="17" name="文本框 16">
            <a:extLst>
              <a:ext uri="{FF2B5EF4-FFF2-40B4-BE49-F238E27FC236}">
                <a16:creationId xmlns:a16="http://schemas.microsoft.com/office/drawing/2014/main" id="{76D4E8DE-38DC-DC93-454A-5011822C2CE0}"/>
              </a:ext>
            </a:extLst>
          </p:cNvPr>
          <p:cNvSpPr txBox="1"/>
          <p:nvPr/>
        </p:nvSpPr>
        <p:spPr>
          <a:xfrm>
            <a:off x="4447522" y="3052157"/>
            <a:ext cx="3458368" cy="369332"/>
          </a:xfrm>
          <a:prstGeom prst="rect">
            <a:avLst/>
          </a:prstGeom>
          <a:noFill/>
        </p:spPr>
        <p:txBody>
          <a:bodyPr wrap="square">
            <a:spAutoFit/>
          </a:bodyPr>
          <a:lstStyle/>
          <a:p>
            <a:r>
              <a:rPr lang="en-US" altLang="zh-CN" dirty="0"/>
              <a:t>Introducing prior information</a:t>
            </a:r>
            <a:endParaRPr lang="zh-CN" altLang="en-US" dirty="0"/>
          </a:p>
        </p:txBody>
      </p:sp>
      <p:pic>
        <p:nvPicPr>
          <p:cNvPr id="19" name="图片 18">
            <a:extLst>
              <a:ext uri="{FF2B5EF4-FFF2-40B4-BE49-F238E27FC236}">
                <a16:creationId xmlns:a16="http://schemas.microsoft.com/office/drawing/2014/main" id="{E0C063B3-618A-7779-31DA-2A97DE2E017F}"/>
              </a:ext>
            </a:extLst>
          </p:cNvPr>
          <p:cNvPicPr>
            <a:picLocks noChangeAspect="1"/>
          </p:cNvPicPr>
          <p:nvPr/>
        </p:nvPicPr>
        <p:blipFill>
          <a:blip r:embed="rId5"/>
          <a:stretch>
            <a:fillRect/>
          </a:stretch>
        </p:blipFill>
        <p:spPr>
          <a:xfrm>
            <a:off x="7364583" y="3020262"/>
            <a:ext cx="1082613" cy="451738"/>
          </a:xfrm>
          <a:prstGeom prst="rect">
            <a:avLst/>
          </a:prstGeom>
        </p:spPr>
      </p:pic>
      <p:sp>
        <p:nvSpPr>
          <p:cNvPr id="21" name="文本框 20">
            <a:extLst>
              <a:ext uri="{FF2B5EF4-FFF2-40B4-BE49-F238E27FC236}">
                <a16:creationId xmlns:a16="http://schemas.microsoft.com/office/drawing/2014/main" id="{ABCF454F-9842-1ADF-A2A7-A1D21A65CE00}"/>
              </a:ext>
            </a:extLst>
          </p:cNvPr>
          <p:cNvSpPr txBox="1"/>
          <p:nvPr/>
        </p:nvSpPr>
        <p:spPr>
          <a:xfrm>
            <a:off x="8548225" y="3072423"/>
            <a:ext cx="2286000" cy="369332"/>
          </a:xfrm>
          <a:prstGeom prst="rect">
            <a:avLst/>
          </a:prstGeom>
          <a:noFill/>
        </p:spPr>
        <p:txBody>
          <a:bodyPr wrap="square">
            <a:spAutoFit/>
          </a:bodyPr>
          <a:lstStyle/>
          <a:p>
            <a:r>
              <a:rPr lang="en-US" altLang="zh-CN" dirty="0"/>
              <a:t>belong to class A +</a:t>
            </a:r>
            <a:endParaRPr lang="zh-CN" altLang="en-US" dirty="0"/>
          </a:p>
        </p:txBody>
      </p:sp>
      <p:sp>
        <p:nvSpPr>
          <p:cNvPr id="2" name="文本框 1">
            <a:extLst>
              <a:ext uri="{FF2B5EF4-FFF2-40B4-BE49-F238E27FC236}">
                <a16:creationId xmlns:a16="http://schemas.microsoft.com/office/drawing/2014/main" id="{E2E7813F-B91D-9DA0-375D-181E96E52A7D}"/>
              </a:ext>
            </a:extLst>
          </p:cNvPr>
          <p:cNvSpPr txBox="1"/>
          <p:nvPr/>
        </p:nvSpPr>
        <p:spPr>
          <a:xfrm>
            <a:off x="1752776" y="6088270"/>
            <a:ext cx="7792999" cy="307777"/>
          </a:xfrm>
          <a:prstGeom prst="rect">
            <a:avLst/>
          </a:prstGeom>
          <a:noFill/>
        </p:spPr>
        <p:txBody>
          <a:bodyPr wrap="square">
            <a:spAutoFit/>
          </a:bodyPr>
          <a:lstStyle/>
          <a:p>
            <a:pPr algn="ctr"/>
            <a:r>
              <a:rPr lang="en" altLang="zh-CN" sz="1400" dirty="0">
                <a:latin typeface="Times New Roman" panose="02020603050405020304" pitchFamily="18" charset="0"/>
                <a:ea typeface="Kaiti SC" panose="02010600040101010101" pitchFamily="2" charset="-122"/>
                <a:cs typeface="Times New Roman" panose="02020603050405020304" pitchFamily="18" charset="0"/>
              </a:rPr>
              <a:t>Fung el al., “Knowledge- based support vector machine classifiers,” , NIPS 2003. </a:t>
            </a:r>
          </a:p>
        </p:txBody>
      </p:sp>
    </p:spTree>
    <p:extLst>
      <p:ext uri="{BB962C8B-B14F-4D97-AF65-F5344CB8AC3E}">
        <p14:creationId xmlns:p14="http://schemas.microsoft.com/office/powerpoint/2010/main" val="3568394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2315737" y="411443"/>
            <a:ext cx="7416515" cy="523220"/>
          </a:xfrm>
          <a:prstGeom prst="rect">
            <a:avLst/>
          </a:prstGeom>
          <a:noFill/>
        </p:spPr>
        <p:txBody>
          <a:bodyPr wrap="square">
            <a:spAutoFit/>
          </a:bodyPr>
          <a:lstStyle/>
          <a:p>
            <a:r>
              <a:rPr lang="en-US" altLang="zh-CN" sz="2800" b="1" dirty="0">
                <a:latin typeface="Times New Roman" panose="02020603050405020304" charset="0"/>
              </a:rPr>
              <a:t>Integrating prior knowledge into deep learning</a:t>
            </a:r>
            <a:endParaRPr lang="zh-CN" altLang="en-US" sz="2800" b="1" dirty="0">
              <a:latin typeface="Times New Roman" panose="02020603050405020304" charset="0"/>
            </a:endParaRPr>
          </a:p>
        </p:txBody>
      </p:sp>
      <p:sp>
        <p:nvSpPr>
          <p:cNvPr id="10" name="文本框 9">
            <a:extLst>
              <a:ext uri="{FF2B5EF4-FFF2-40B4-BE49-F238E27FC236}">
                <a16:creationId xmlns:a16="http://schemas.microsoft.com/office/drawing/2014/main" id="{5F4B0823-EEC0-DF57-AF4B-1FD8E3E80F91}"/>
              </a:ext>
            </a:extLst>
          </p:cNvPr>
          <p:cNvSpPr txBox="1"/>
          <p:nvPr/>
        </p:nvSpPr>
        <p:spPr>
          <a:xfrm>
            <a:off x="911640" y="5877170"/>
            <a:ext cx="10440725" cy="307777"/>
          </a:xfrm>
          <a:prstGeom prst="rect">
            <a:avLst/>
          </a:prstGeom>
          <a:noFill/>
        </p:spPr>
        <p:txBody>
          <a:bodyPr wrap="square">
            <a:spAutoFit/>
          </a:bodyPr>
          <a:lstStyle/>
          <a:p>
            <a:pPr algn="ctr"/>
            <a:r>
              <a:rPr lang="en-US" altLang="zh-CN" sz="1400" dirty="0" err="1">
                <a:latin typeface="Times New Roman" panose="02020603050405020304" pitchFamily="18" charset="0"/>
              </a:rPr>
              <a:t>Diligenti</a:t>
            </a:r>
            <a:r>
              <a:rPr lang="en-US" altLang="zh-CN" sz="1400" dirty="0">
                <a:latin typeface="Times New Roman" panose="02020603050405020304" pitchFamily="18" charset="0"/>
              </a:rPr>
              <a:t> et al., “Integrating prior knowledge into deep learning,” in Int. Conf. on Machine Learning and Applications (ICMLA). IEEE, 2017.</a:t>
            </a:r>
          </a:p>
        </p:txBody>
      </p:sp>
      <p:sp>
        <p:nvSpPr>
          <p:cNvPr id="4" name="文本框 3">
            <a:extLst>
              <a:ext uri="{FF2B5EF4-FFF2-40B4-BE49-F238E27FC236}">
                <a16:creationId xmlns:a16="http://schemas.microsoft.com/office/drawing/2014/main" id="{2C6E2F11-BF6F-1D78-5E0B-2616D6EF813A}"/>
              </a:ext>
            </a:extLst>
          </p:cNvPr>
          <p:cNvSpPr txBox="1"/>
          <p:nvPr/>
        </p:nvSpPr>
        <p:spPr>
          <a:xfrm>
            <a:off x="911640" y="1556870"/>
            <a:ext cx="10224710" cy="2246769"/>
          </a:xfrm>
          <a:prstGeom prst="rect">
            <a:avLst/>
          </a:prstGeom>
          <a:noFill/>
        </p:spPr>
        <p:txBody>
          <a:bodyPr wrap="square">
            <a:spAutoFit/>
          </a:bodyPr>
          <a:lstStyle/>
          <a:p>
            <a:pPr marL="342900" indent="-342900" algn="just">
              <a:buFont typeface="Wingdings" panose="05000000000000000000" pitchFamily="2" charset="2"/>
              <a:buChar char="l"/>
            </a:pPr>
            <a:r>
              <a:rPr lang="zh-CN" altLang="en-US" sz="2000" dirty="0">
                <a:latin typeface="Times New Roman" panose="02020603050405020304" pitchFamily="18" charset="0"/>
              </a:rPr>
              <a:t>Injecting prior knowledge into the learner is a principled way to reduce the amount of required training data, as the learner does not need to induce the knowledge from the data itself. </a:t>
            </a:r>
            <a:endParaRPr lang="en-US" altLang="zh-CN" sz="2000" dirty="0">
              <a:latin typeface="Times New Roman" panose="02020603050405020304" pitchFamily="18" charset="0"/>
            </a:endParaRPr>
          </a:p>
          <a:p>
            <a:pPr marL="342900" indent="-342900" algn="just">
              <a:buFont typeface="Wingdings" panose="05000000000000000000" pitchFamily="2" charset="2"/>
              <a:buChar char="l"/>
            </a:pPr>
            <a:r>
              <a:rPr lang="zh-CN" altLang="en-US" sz="2000" dirty="0">
                <a:solidFill>
                  <a:srgbClr val="FF0000"/>
                </a:solidFill>
                <a:latin typeface="Times New Roman" panose="02020603050405020304" pitchFamily="18" charset="0"/>
              </a:rPr>
              <a:t>Semantic Based Regularization (SBR) </a:t>
            </a:r>
            <a:r>
              <a:rPr lang="zh-CN" altLang="en-US" sz="2000" dirty="0">
                <a:latin typeface="Times New Roman" panose="02020603050405020304" pitchFamily="18" charset="0"/>
              </a:rPr>
              <a:t>is used as underlying framework to represent the prior knowledge, expressed as a collection of </a:t>
            </a:r>
            <a:r>
              <a:rPr lang="zh-CN" altLang="en-US" sz="2000" dirty="0">
                <a:solidFill>
                  <a:srgbClr val="FF0000"/>
                </a:solidFill>
                <a:latin typeface="Times New Roman" panose="02020603050405020304" pitchFamily="18" charset="0"/>
              </a:rPr>
              <a:t>first-order logic clauses (FOL)</a:t>
            </a:r>
            <a:r>
              <a:rPr lang="zh-CN" altLang="en-US" sz="2000" dirty="0">
                <a:latin typeface="Times New Roman" panose="02020603050405020304" pitchFamily="18" charset="0"/>
              </a:rPr>
              <a:t>, and where each task to be learned corresponds to a predicate in the knowledge base. The knowledge base correlates the tasks to be learned and it is translated into a set of constraints which are integrated into the learning process via backpropagation.</a:t>
            </a:r>
          </a:p>
        </p:txBody>
      </p:sp>
    </p:spTree>
    <p:extLst>
      <p:ext uri="{BB962C8B-B14F-4D97-AF65-F5344CB8AC3E}">
        <p14:creationId xmlns:p14="http://schemas.microsoft.com/office/powerpoint/2010/main" val="25183979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B592945-1CCF-9023-C8E5-84A2DFADC7D6}"/>
              </a:ext>
            </a:extLst>
          </p:cNvPr>
          <p:cNvSpPr txBox="1"/>
          <p:nvPr/>
        </p:nvSpPr>
        <p:spPr>
          <a:xfrm>
            <a:off x="983645" y="1180538"/>
            <a:ext cx="10224710" cy="1631216"/>
          </a:xfrm>
          <a:prstGeom prst="rect">
            <a:avLst/>
          </a:prstGeom>
          <a:noFill/>
        </p:spPr>
        <p:txBody>
          <a:bodyPr wrap="square">
            <a:spAutoFit/>
          </a:bodyPr>
          <a:lstStyle/>
          <a:p>
            <a:pPr marL="342900" indent="-342900">
              <a:buFont typeface="Wingdings" panose="05000000000000000000" pitchFamily="2" charset="2"/>
              <a:buChar char="l"/>
            </a:pPr>
            <a:r>
              <a:rPr lang="zh-CN" altLang="en-US" sz="2000" dirty="0">
                <a:solidFill>
                  <a:srgbClr val="FF0000"/>
                </a:solidFill>
                <a:latin typeface="Times New Roman" panose="02020603050405020304" pitchFamily="18" charset="0"/>
              </a:rPr>
              <a:t>Semantic Based Regularization </a:t>
            </a:r>
            <a:r>
              <a:rPr lang="en-US" altLang="zh-CN" sz="2000" dirty="0">
                <a:latin typeface="Times New Roman" panose="02020603050405020304" pitchFamily="18" charset="0"/>
              </a:rPr>
              <a:t>considers a multi-task problem where a set of T functions must be learned (query or unknown functions).</a:t>
            </a:r>
          </a:p>
          <a:p>
            <a:pPr marL="342900" indent="-342900">
              <a:buFont typeface="Wingdings" panose="05000000000000000000" pitchFamily="2" charset="2"/>
              <a:buChar char="l"/>
            </a:pPr>
            <a:endParaRPr lang="en-US" altLang="zh-CN" sz="2000" dirty="0">
              <a:latin typeface="Times New Roman" panose="02020603050405020304" pitchFamily="18" charset="0"/>
            </a:endParaRPr>
          </a:p>
          <a:p>
            <a:pPr marL="342900" indent="-342900">
              <a:buFont typeface="Wingdings" panose="05000000000000000000" pitchFamily="2" charset="2"/>
              <a:buChar char="l"/>
            </a:pPr>
            <a:r>
              <a:rPr lang="en-US" altLang="zh-CN" sz="2000" dirty="0">
                <a:latin typeface="Times New Roman" panose="02020603050405020304" pitchFamily="18" charset="0"/>
              </a:rPr>
              <a:t>A set of H functionals </a:t>
            </a:r>
            <a:r>
              <a:rPr lang="en-US" altLang="zh-CN" sz="2000" dirty="0" err="1">
                <a:latin typeface="Times New Roman" panose="02020603050405020304" pitchFamily="18" charset="0"/>
              </a:rPr>
              <a:t>Φh</a:t>
            </a:r>
            <a:r>
              <a:rPr lang="en-US" altLang="zh-CN" sz="2000" dirty="0">
                <a:latin typeface="Times New Roman" panose="02020603050405020304" pitchFamily="18" charset="0"/>
              </a:rPr>
              <a:t>(f), 0 ≤ </a:t>
            </a:r>
            <a:r>
              <a:rPr lang="en-US" altLang="zh-CN" sz="2000" dirty="0" err="1">
                <a:latin typeface="Times New Roman" panose="02020603050405020304" pitchFamily="18" charset="0"/>
              </a:rPr>
              <a:t>Φh</a:t>
            </a:r>
            <a:r>
              <a:rPr lang="en-US" altLang="zh-CN" sz="2000" dirty="0">
                <a:latin typeface="Times New Roman" panose="02020603050405020304" pitchFamily="18" charset="0"/>
              </a:rPr>
              <a:t>(f) ≤1, h = 1,...,H describing </a:t>
            </a:r>
            <a:r>
              <a:rPr lang="en-US" altLang="zh-CN" sz="2000" dirty="0">
                <a:solidFill>
                  <a:srgbClr val="FF0000"/>
                </a:solidFill>
                <a:latin typeface="Times New Roman" panose="02020603050405020304" pitchFamily="18" charset="0"/>
              </a:rPr>
              <a:t>the prior knowledge </a:t>
            </a:r>
            <a:r>
              <a:rPr lang="en-US" altLang="zh-CN" sz="2000" dirty="0">
                <a:latin typeface="Times New Roman" panose="02020603050405020304" pitchFamily="18" charset="0"/>
              </a:rPr>
              <a:t>about the learning task are provided.</a:t>
            </a:r>
            <a:endParaRPr lang="zh-CN" altLang="en-US" sz="2000" dirty="0">
              <a:latin typeface="Times New Roman" panose="02020603050405020304" pitchFamily="18" charset="0"/>
            </a:endParaRPr>
          </a:p>
        </p:txBody>
      </p:sp>
      <p:pic>
        <p:nvPicPr>
          <p:cNvPr id="6" name="图片 5">
            <a:extLst>
              <a:ext uri="{FF2B5EF4-FFF2-40B4-BE49-F238E27FC236}">
                <a16:creationId xmlns:a16="http://schemas.microsoft.com/office/drawing/2014/main" id="{4E87C8C6-A6A1-2591-973B-2AFD4D9FDB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43795" y="3429000"/>
            <a:ext cx="5216421" cy="1888437"/>
          </a:xfrm>
          <a:prstGeom prst="rect">
            <a:avLst/>
          </a:prstGeom>
        </p:spPr>
      </p:pic>
      <p:sp>
        <p:nvSpPr>
          <p:cNvPr id="2" name="文本框 1">
            <a:extLst>
              <a:ext uri="{FF2B5EF4-FFF2-40B4-BE49-F238E27FC236}">
                <a16:creationId xmlns:a16="http://schemas.microsoft.com/office/drawing/2014/main" id="{396F2B60-8A78-F892-A269-2F7488E2AA85}"/>
              </a:ext>
            </a:extLst>
          </p:cNvPr>
          <p:cNvSpPr txBox="1"/>
          <p:nvPr/>
        </p:nvSpPr>
        <p:spPr>
          <a:xfrm>
            <a:off x="2315737" y="411443"/>
            <a:ext cx="7416515" cy="523220"/>
          </a:xfrm>
          <a:prstGeom prst="rect">
            <a:avLst/>
          </a:prstGeom>
          <a:noFill/>
        </p:spPr>
        <p:txBody>
          <a:bodyPr wrap="square">
            <a:spAutoFit/>
          </a:bodyPr>
          <a:lstStyle/>
          <a:p>
            <a:r>
              <a:rPr lang="en-US" altLang="zh-CN" sz="2800" b="1" dirty="0">
                <a:latin typeface="Times New Roman" panose="02020603050405020304" charset="0"/>
              </a:rPr>
              <a:t>Integrating prior knowledge into deep learning</a:t>
            </a:r>
            <a:endParaRPr lang="zh-CN" altLang="en-US" sz="2800" b="1" dirty="0">
              <a:latin typeface="Times New Roman" panose="02020603050405020304" charset="0"/>
            </a:endParaRPr>
          </a:p>
        </p:txBody>
      </p:sp>
    </p:spTree>
    <p:extLst>
      <p:ext uri="{BB962C8B-B14F-4D97-AF65-F5344CB8AC3E}">
        <p14:creationId xmlns:p14="http://schemas.microsoft.com/office/powerpoint/2010/main" val="20393393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B592945-1CCF-9023-C8E5-84A2DFADC7D6}"/>
              </a:ext>
            </a:extLst>
          </p:cNvPr>
          <p:cNvSpPr txBox="1"/>
          <p:nvPr/>
        </p:nvSpPr>
        <p:spPr>
          <a:xfrm>
            <a:off x="1055650" y="1268850"/>
            <a:ext cx="10368721"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pitchFamily="18" charset="0"/>
              </a:rPr>
              <a:t>How to convert a propositional logic expression into a continuous and differentiable form? </a:t>
            </a:r>
            <a:endParaRPr lang="zh-CN" altLang="en-US" sz="2000" dirty="0">
              <a:latin typeface="Times New Roman" panose="02020603050405020304" pitchFamily="18" charset="0"/>
            </a:endParaRPr>
          </a:p>
        </p:txBody>
      </p:sp>
      <p:pic>
        <p:nvPicPr>
          <p:cNvPr id="8" name="图片 7">
            <a:extLst>
              <a:ext uri="{FF2B5EF4-FFF2-40B4-BE49-F238E27FC236}">
                <a16:creationId xmlns:a16="http://schemas.microsoft.com/office/drawing/2014/main" id="{EF7B99C8-96AC-1E8E-63A0-2D5009AF7C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67454" y="1942548"/>
            <a:ext cx="3024210" cy="2642204"/>
          </a:xfrm>
          <a:prstGeom prst="rect">
            <a:avLst/>
          </a:prstGeom>
          <a:ln w="12700">
            <a:solidFill>
              <a:schemeClr val="accent1"/>
            </a:solidFill>
          </a:ln>
        </p:spPr>
      </p:pic>
      <p:sp>
        <p:nvSpPr>
          <p:cNvPr id="2" name="文本框 1">
            <a:extLst>
              <a:ext uri="{FF2B5EF4-FFF2-40B4-BE49-F238E27FC236}">
                <a16:creationId xmlns:a16="http://schemas.microsoft.com/office/drawing/2014/main" id="{5750343D-30B7-F1E3-2F54-9EE193B71777}"/>
              </a:ext>
            </a:extLst>
          </p:cNvPr>
          <p:cNvSpPr txBox="1"/>
          <p:nvPr/>
        </p:nvSpPr>
        <p:spPr>
          <a:xfrm>
            <a:off x="3791840" y="286900"/>
            <a:ext cx="4320300" cy="523220"/>
          </a:xfrm>
          <a:prstGeom prst="rect">
            <a:avLst/>
          </a:prstGeom>
          <a:noFill/>
        </p:spPr>
        <p:txBody>
          <a:bodyPr wrap="square">
            <a:spAutoFit/>
          </a:bodyPr>
          <a:lstStyle/>
          <a:p>
            <a:pPr algn="ctr"/>
            <a:r>
              <a:rPr lang="en-US" altLang="zh-CN" sz="2800" b="1" dirty="0">
                <a:solidFill>
                  <a:srgbClr val="000000"/>
                </a:solidFill>
                <a:latin typeface="Times New Roman" panose="02020603050405020304" pitchFamily="18" charset="0"/>
                <a:cs typeface="Times New Roman" panose="02020603050405020304" pitchFamily="18" charset="0"/>
              </a:rPr>
              <a:t>Constraints and Logic</a:t>
            </a:r>
            <a:endParaRPr lang="zh-CN" altLang="en-US" sz="2800" b="1" dirty="0">
              <a:latin typeface="Times New Roman" panose="02020603050405020304" charset="0"/>
            </a:endParaRPr>
          </a:p>
        </p:txBody>
      </p:sp>
      <p:pic>
        <p:nvPicPr>
          <p:cNvPr id="6" name="图片 5">
            <a:extLst>
              <a:ext uri="{FF2B5EF4-FFF2-40B4-BE49-F238E27FC236}">
                <a16:creationId xmlns:a16="http://schemas.microsoft.com/office/drawing/2014/main" id="{21D726A8-95C8-4BA4-B706-53F162DE74CE}"/>
              </a:ext>
            </a:extLst>
          </p:cNvPr>
          <p:cNvPicPr>
            <a:picLocks noChangeAspect="1"/>
          </p:cNvPicPr>
          <p:nvPr/>
        </p:nvPicPr>
        <p:blipFill>
          <a:blip r:embed="rId3"/>
          <a:stretch>
            <a:fillRect/>
          </a:stretch>
        </p:blipFill>
        <p:spPr>
          <a:xfrm>
            <a:off x="737474" y="2105342"/>
            <a:ext cx="6480450" cy="2423511"/>
          </a:xfrm>
          <a:prstGeom prst="rect">
            <a:avLst/>
          </a:prstGeom>
        </p:spPr>
      </p:pic>
      <p:pic>
        <p:nvPicPr>
          <p:cNvPr id="9" name="图片 8">
            <a:extLst>
              <a:ext uri="{FF2B5EF4-FFF2-40B4-BE49-F238E27FC236}">
                <a16:creationId xmlns:a16="http://schemas.microsoft.com/office/drawing/2014/main" id="{DEAAA35E-130D-2414-B0AA-6B1D965B3EAE}"/>
              </a:ext>
            </a:extLst>
          </p:cNvPr>
          <p:cNvPicPr>
            <a:picLocks noChangeAspect="1"/>
          </p:cNvPicPr>
          <p:nvPr/>
        </p:nvPicPr>
        <p:blipFill>
          <a:blip r:embed="rId4"/>
          <a:stretch>
            <a:fillRect/>
          </a:stretch>
        </p:blipFill>
        <p:spPr>
          <a:xfrm>
            <a:off x="772261" y="5009931"/>
            <a:ext cx="6039157" cy="1444899"/>
          </a:xfrm>
          <a:prstGeom prst="rect">
            <a:avLst/>
          </a:prstGeom>
        </p:spPr>
      </p:pic>
      <p:pic>
        <p:nvPicPr>
          <p:cNvPr id="12" name="图片 11">
            <a:extLst>
              <a:ext uri="{FF2B5EF4-FFF2-40B4-BE49-F238E27FC236}">
                <a16:creationId xmlns:a16="http://schemas.microsoft.com/office/drawing/2014/main" id="{3B985E38-6228-8B4E-E088-BEE9EA2621FE}"/>
              </a:ext>
            </a:extLst>
          </p:cNvPr>
          <p:cNvPicPr>
            <a:picLocks noChangeAspect="1"/>
          </p:cNvPicPr>
          <p:nvPr/>
        </p:nvPicPr>
        <p:blipFill>
          <a:blip r:embed="rId5"/>
          <a:stretch>
            <a:fillRect/>
          </a:stretch>
        </p:blipFill>
        <p:spPr>
          <a:xfrm>
            <a:off x="7522206" y="4976455"/>
            <a:ext cx="3897533" cy="1478375"/>
          </a:xfrm>
          <a:prstGeom prst="rect">
            <a:avLst/>
          </a:prstGeom>
        </p:spPr>
      </p:pic>
    </p:spTree>
    <p:extLst>
      <p:ext uri="{BB962C8B-B14F-4D97-AF65-F5344CB8AC3E}">
        <p14:creationId xmlns:p14="http://schemas.microsoft.com/office/powerpoint/2010/main" val="2136983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307667" y="2636945"/>
            <a:ext cx="9576665" cy="1143000"/>
          </a:xfrm>
          <a:prstGeom prst="rect">
            <a:avLst/>
          </a:prstGeom>
          <a:noFill/>
          <a:ln w="9525">
            <a:noFill/>
          </a:ln>
        </p:spPr>
        <p:txBody>
          <a:bodyPr anchor="ctr" anchorCtr="0"/>
          <a:lstStyle/>
          <a:p>
            <a:pPr algn="ctr"/>
            <a:r>
              <a:rPr lang="zh-CN" altLang="en-US" sz="4000" b="1" dirty="0">
                <a:latin typeface="Times New Roman" panose="02020603050405020304" charset="0"/>
              </a:rPr>
              <a:t>Knowledge Graphs </a:t>
            </a:r>
            <a:r>
              <a:rPr lang="en-US" altLang="zh-CN" sz="4000" b="1" dirty="0">
                <a:latin typeface="Times New Roman" panose="02020603050405020304" charset="0"/>
              </a:rPr>
              <a:t>based Approaches</a:t>
            </a:r>
            <a:endParaRPr lang="en-US" altLang="zh-C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64111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761705" y="404790"/>
            <a:ext cx="8229600"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Knowledge Graphs</a:t>
            </a:r>
            <a:endParaRPr lang="en-US" altLang="zh-CN" sz="40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1055650" y="1772885"/>
            <a:ext cx="10728746" cy="1323439"/>
          </a:xfrm>
          <a:prstGeom prst="rect">
            <a:avLst/>
          </a:prstGeom>
          <a:noFill/>
        </p:spPr>
        <p:txBody>
          <a:bodyPr wrap="square">
            <a:spAutoFit/>
          </a:bodyPr>
          <a:lstStyle/>
          <a:p>
            <a:pPr marL="342900" indent="-342900">
              <a:buFont typeface="Wingdings" panose="05000000000000000000" pitchFamily="2" charset="2"/>
              <a:buChar char="l"/>
            </a:pPr>
            <a:r>
              <a:rPr lang="zh-CN" altLang="en-US" sz="2000" dirty="0">
                <a:latin typeface="Times New Roman" panose="02020603050405020304" charset="0"/>
              </a:rPr>
              <a:t>A </a:t>
            </a:r>
            <a:r>
              <a:rPr lang="zh-CN" altLang="en-US" sz="2000" dirty="0">
                <a:solidFill>
                  <a:srgbClr val="FF0000"/>
                </a:solidFill>
                <a:latin typeface="Times New Roman" panose="02020603050405020304" charset="0"/>
              </a:rPr>
              <a:t>graph is a pair (V,E), </a:t>
            </a:r>
            <a:r>
              <a:rPr lang="zh-CN" altLang="en-US" sz="2000" dirty="0">
                <a:latin typeface="Times New Roman" panose="02020603050405020304" charset="0"/>
              </a:rPr>
              <a:t>where V are its vertices and E denotes edges. </a:t>
            </a:r>
            <a:endParaRPr lang="en-US" altLang="zh-CN" sz="2000" dirty="0">
              <a:latin typeface="Times New Roman" panose="02020603050405020304" charset="0"/>
            </a:endParaRPr>
          </a:p>
          <a:p>
            <a:pPr marL="342900" indent="-342900">
              <a:buFont typeface="Wingdings" panose="05000000000000000000" pitchFamily="2" charset="2"/>
              <a:buChar char="l"/>
            </a:pPr>
            <a:r>
              <a:rPr lang="zh-CN" altLang="en-US" sz="2000" dirty="0">
                <a:latin typeface="Times New Roman" panose="02020603050405020304" charset="0"/>
              </a:rPr>
              <a:t>In a </a:t>
            </a:r>
            <a:r>
              <a:rPr lang="zh-CN" altLang="en-US" sz="2000" dirty="0">
                <a:solidFill>
                  <a:srgbClr val="FF0000"/>
                </a:solidFill>
                <a:latin typeface="Times New Roman" panose="02020603050405020304" charset="0"/>
              </a:rPr>
              <a:t>knowledge graph</a:t>
            </a:r>
            <a:r>
              <a:rPr lang="zh-CN" altLang="en-US" sz="2000" dirty="0">
                <a:latin typeface="Times New Roman" panose="02020603050405020304" charset="0"/>
              </a:rPr>
              <a:t>, vertices(or nodes) usually describe concepts whereas edges represent(abstract) relations between them (</a:t>
            </a:r>
            <a:r>
              <a:rPr lang="en-US" altLang="zh-CN" sz="2000" dirty="0">
                <a:latin typeface="Times New Roman" panose="02020603050405020304" charset="0"/>
              </a:rPr>
              <a:t>such as </a:t>
            </a:r>
            <a:r>
              <a:rPr lang="zh-CN" altLang="en-US" sz="2000" dirty="0">
                <a:latin typeface="Times New Roman" panose="02020603050405020304" charset="0"/>
              </a:rPr>
              <a:t>"Man wears shirt"). In an ordinary weighted graph, edges quantify the strength and the sign of a relationship between nodes.</a:t>
            </a:r>
            <a:endParaRPr lang="en-US" altLang="zh-CN" sz="20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BFE36CF2-E0F3-504B-B323-CB4351736B78}"/>
              </a:ext>
            </a:extLst>
          </p:cNvPr>
          <p:cNvPicPr>
            <a:picLocks noChangeAspect="1"/>
          </p:cNvPicPr>
          <p:nvPr/>
        </p:nvPicPr>
        <p:blipFill>
          <a:blip r:embed="rId3"/>
          <a:stretch>
            <a:fillRect/>
          </a:stretch>
        </p:blipFill>
        <p:spPr>
          <a:xfrm>
            <a:off x="3287805" y="3429000"/>
            <a:ext cx="4824335" cy="2866430"/>
          </a:xfrm>
          <a:prstGeom prst="rect">
            <a:avLst/>
          </a:prstGeom>
        </p:spPr>
      </p:pic>
    </p:spTree>
    <p:extLst>
      <p:ext uri="{BB962C8B-B14F-4D97-AF65-F5344CB8AC3E}">
        <p14:creationId xmlns:p14="http://schemas.microsoft.com/office/powerpoint/2010/main" val="26419560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839635" y="404790"/>
            <a:ext cx="10800750" cy="1143000"/>
          </a:xfrm>
          <a:prstGeom prst="rect">
            <a:avLst/>
          </a:prstGeom>
          <a:noFill/>
          <a:ln w="9525">
            <a:noFill/>
          </a:ln>
        </p:spPr>
        <p:txBody>
          <a:bodyPr anchor="ctr" anchorCtr="0"/>
          <a:lstStyle/>
          <a:p>
            <a:pPr algn="ctr"/>
            <a:r>
              <a:rPr lang="en-US" altLang="zh-CN" sz="4000" b="1" dirty="0">
                <a:latin typeface="Times New Roman" panose="02020603050405020304" charset="0"/>
              </a:rPr>
              <a:t>Approach:</a:t>
            </a:r>
            <a:r>
              <a:rPr lang="zh-CN" altLang="en-US" sz="4000" b="1" dirty="0">
                <a:latin typeface="Times New Roman" panose="02020603050405020304" charset="0"/>
              </a:rPr>
              <a:t> </a:t>
            </a:r>
            <a:r>
              <a:rPr lang="en-US" altLang="zh-CN" sz="4000" b="1" dirty="0">
                <a:latin typeface="Times New Roman" panose="02020603050405020304" charset="0"/>
              </a:rPr>
              <a:t>Integration</a:t>
            </a:r>
            <a:r>
              <a:rPr lang="zh-CN" altLang="en-US" sz="4000" b="1" dirty="0">
                <a:latin typeface="Times New Roman" panose="02020603050405020304" charset="0"/>
              </a:rPr>
              <a:t> </a:t>
            </a:r>
            <a:r>
              <a:rPr lang="en-US" altLang="zh-CN" sz="4000" b="1" dirty="0">
                <a:latin typeface="Times New Roman" panose="02020603050405020304" charset="0"/>
              </a:rPr>
              <a:t>into</a:t>
            </a:r>
            <a:r>
              <a:rPr lang="zh-CN" altLang="en-US" sz="4000" b="1" dirty="0">
                <a:latin typeface="Times New Roman" panose="02020603050405020304" charset="0"/>
              </a:rPr>
              <a:t> </a:t>
            </a:r>
            <a:r>
              <a:rPr lang="en-US" altLang="zh-CN" sz="4000" b="1" dirty="0">
                <a:latin typeface="Times New Roman" panose="02020603050405020304" charset="0"/>
              </a:rPr>
              <a:t>the</a:t>
            </a:r>
            <a:r>
              <a:rPr lang="zh-CN" altLang="en-US" sz="4000" b="1" dirty="0">
                <a:latin typeface="Times New Roman" panose="02020603050405020304" charset="0"/>
              </a:rPr>
              <a:t> </a:t>
            </a:r>
            <a:r>
              <a:rPr lang="en-US" altLang="zh-CN" sz="4000" b="1" dirty="0">
                <a:latin typeface="Times New Roman" panose="02020603050405020304" charset="0"/>
              </a:rPr>
              <a:t>Hypothesis</a:t>
            </a:r>
            <a:r>
              <a:rPr lang="zh-CN" altLang="en-US" sz="4000" b="1" dirty="0">
                <a:latin typeface="Times New Roman" panose="02020603050405020304" charset="0"/>
              </a:rPr>
              <a:t> </a:t>
            </a:r>
            <a:r>
              <a:rPr lang="en-US" altLang="zh-CN" sz="4000" b="1" dirty="0">
                <a:latin typeface="Times New Roman" panose="02020603050405020304" charset="0"/>
              </a:rPr>
              <a:t>Set</a:t>
            </a:r>
            <a:endParaRPr lang="en-US" altLang="zh-CN" sz="4000" b="1"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D945785-4AB0-45AB-33D0-CAAA2646FC64}"/>
              </a:ext>
            </a:extLst>
          </p:cNvPr>
          <p:cNvSpPr txBox="1"/>
          <p:nvPr/>
        </p:nvSpPr>
        <p:spPr>
          <a:xfrm>
            <a:off x="1199660" y="1988900"/>
            <a:ext cx="10080701" cy="2554545"/>
          </a:xfrm>
          <a:prstGeom prst="rect">
            <a:avLst/>
          </a:prstGeom>
          <a:noFill/>
        </p:spPr>
        <p:txBody>
          <a:bodyPr wrap="square">
            <a:spAutoFit/>
          </a:bodyPr>
          <a:lstStyle/>
          <a:p>
            <a:pPr marL="457200" indent="-457200">
              <a:buFont typeface="Wingdings" panose="05000000000000000000" pitchFamily="2" charset="2"/>
              <a:buChar char="l"/>
            </a:pPr>
            <a:r>
              <a:rPr lang="en-US" altLang="zh-CN" sz="2000" dirty="0">
                <a:latin typeface="Times New Roman" panose="02020603050405020304" charset="0"/>
              </a:rPr>
              <a:t>Inference about a particular object is facilitated by using relations to other objects in an image. </a:t>
            </a:r>
          </a:p>
          <a:p>
            <a:pPr marL="457200" indent="-457200">
              <a:buFont typeface="Wingdings" panose="05000000000000000000" pitchFamily="2" charset="2"/>
              <a:buChar char="l"/>
            </a:pPr>
            <a:endParaRPr lang="en-US" altLang="zh-CN" sz="2000" dirty="0">
              <a:latin typeface="Times New Roman" panose="02020603050405020304" charset="0"/>
            </a:endParaRPr>
          </a:p>
          <a:p>
            <a:pPr marL="457200" indent="-457200">
              <a:buFont typeface="Wingdings" panose="05000000000000000000" pitchFamily="2" charset="2"/>
              <a:buChar char="l"/>
            </a:pPr>
            <a:r>
              <a:rPr lang="en-US" altLang="zh-CN" sz="2000" dirty="0">
                <a:latin typeface="Times New Roman" panose="02020603050405020304" pitchFamily="18" charset="0"/>
              </a:rPr>
              <a:t>Graph neural networks operate on graphs and thus feature an object-and relation-centric bias in their architecture.</a:t>
            </a:r>
          </a:p>
          <a:p>
            <a:pPr marL="457200" indent="-457200">
              <a:buFont typeface="Wingdings" panose="05000000000000000000" pitchFamily="2" charset="2"/>
              <a:buChar char="l"/>
            </a:pPr>
            <a:endParaRPr lang="en-US" altLang="zh-CN" sz="2000" dirty="0">
              <a:latin typeface="Times New Roman" panose="02020603050405020304" charset="0"/>
            </a:endParaRPr>
          </a:p>
          <a:p>
            <a:pPr marL="457200" indent="-457200">
              <a:buFont typeface="Wingdings" panose="05000000000000000000" pitchFamily="2" charset="2"/>
              <a:buChar char="l"/>
            </a:pPr>
            <a:r>
              <a:rPr lang="en-US" altLang="zh-CN" sz="2000" dirty="0">
                <a:latin typeface="Times New Roman" panose="02020603050405020304" charset="0"/>
              </a:rPr>
              <a:t>A graph reasoning layer can be inserted into any neural network</a:t>
            </a:r>
            <a:r>
              <a:rPr lang="en-US" altLang="zh-CN" sz="2000" dirty="0">
                <a:latin typeface="Times New Roman" panose="02020603050405020304" pitchFamily="18" charset="0"/>
                <a:cs typeface="Times New Roman" panose="02020603050405020304" pitchFamily="18" charset="0"/>
              </a:rPr>
              <a:t>: Enhance representations in a given layer by propagating through a given knowledge graph.</a:t>
            </a:r>
            <a:endParaRPr lang="zh-CN" altLang="en-US" sz="2000" dirty="0">
              <a:latin typeface="Times New Roman" panose="02020603050405020304" charset="0"/>
            </a:endParaRPr>
          </a:p>
        </p:txBody>
      </p:sp>
    </p:spTree>
    <p:extLst>
      <p:ext uri="{BB962C8B-B14F-4D97-AF65-F5344CB8AC3E}">
        <p14:creationId xmlns:p14="http://schemas.microsoft.com/office/powerpoint/2010/main" val="83667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847705" y="627458"/>
            <a:ext cx="8136565" cy="523220"/>
          </a:xfrm>
          <a:prstGeom prst="rect">
            <a:avLst/>
          </a:prstGeom>
          <a:noFill/>
        </p:spPr>
        <p:txBody>
          <a:bodyPr wrap="square">
            <a:spAutoFit/>
          </a:bodyPr>
          <a:lstStyle/>
          <a:p>
            <a:pPr algn="ctr"/>
            <a:r>
              <a:rPr lang="en-US" altLang="zh-CN" sz="2800" b="1" dirty="0">
                <a:latin typeface="Times New Roman" panose="02020603050405020304" charset="0"/>
              </a:rPr>
              <a:t>Symbolic Graph Reasoning Meets Convolutions</a:t>
            </a:r>
            <a:endParaRPr lang="zh-CN" altLang="en-US" sz="2800" b="1" dirty="0">
              <a:latin typeface="Times New Roman" panose="02020603050405020304" charset="0"/>
            </a:endParaRPr>
          </a:p>
        </p:txBody>
      </p:sp>
      <p:sp>
        <p:nvSpPr>
          <p:cNvPr id="7" name="文本框 6">
            <a:extLst>
              <a:ext uri="{FF2B5EF4-FFF2-40B4-BE49-F238E27FC236}">
                <a16:creationId xmlns:a16="http://schemas.microsoft.com/office/drawing/2014/main" id="{1A636B94-171A-6882-4364-0F63F41102C7}"/>
              </a:ext>
            </a:extLst>
          </p:cNvPr>
          <p:cNvSpPr txBox="1"/>
          <p:nvPr/>
        </p:nvSpPr>
        <p:spPr>
          <a:xfrm>
            <a:off x="1667692" y="5661155"/>
            <a:ext cx="8856615" cy="307777"/>
          </a:xfrm>
          <a:prstGeom prst="rect">
            <a:avLst/>
          </a:prstGeom>
          <a:noFill/>
        </p:spPr>
        <p:txBody>
          <a:bodyPr wrap="square">
            <a:spAutoFit/>
          </a:bodyPr>
          <a:lstStyle/>
          <a:p>
            <a:pPr algn="ctr"/>
            <a:r>
              <a:rPr lang="en-US" altLang="zh-CN" sz="1400" dirty="0">
                <a:latin typeface="Times New Roman" panose="02020603050405020304" pitchFamily="18" charset="0"/>
              </a:rPr>
              <a:t>Liang et al., “Symbolic graph reasoning meets convolutions,” in Neural Information Processing Systems (NIPS), 2018.</a:t>
            </a:r>
            <a:endParaRPr lang="zh-CN" altLang="en-US" sz="1400" dirty="0">
              <a:latin typeface="Times New Roman" panose="02020603050405020304" pitchFamily="18" charset="0"/>
            </a:endParaRPr>
          </a:p>
        </p:txBody>
      </p:sp>
      <p:sp>
        <p:nvSpPr>
          <p:cNvPr id="5" name="文本框 4">
            <a:extLst>
              <a:ext uri="{FF2B5EF4-FFF2-40B4-BE49-F238E27FC236}">
                <a16:creationId xmlns:a16="http://schemas.microsoft.com/office/drawing/2014/main" id="{35518DED-78C4-BB37-03FE-0692A4C191F2}"/>
              </a:ext>
            </a:extLst>
          </p:cNvPr>
          <p:cNvSpPr txBox="1"/>
          <p:nvPr/>
        </p:nvSpPr>
        <p:spPr>
          <a:xfrm>
            <a:off x="1290322" y="1916895"/>
            <a:ext cx="9990038" cy="2246769"/>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pitchFamily="18" charset="0"/>
              </a:rPr>
              <a:t>H</a:t>
            </a:r>
            <a:r>
              <a:rPr lang="zh-CN" altLang="en-US" sz="2000" dirty="0">
                <a:latin typeface="Times New Roman" panose="02020603050405020304" pitchFamily="18" charset="0"/>
              </a:rPr>
              <a:t>ow to harness various </a:t>
            </a:r>
            <a:r>
              <a:rPr lang="zh-CN" altLang="en-US" sz="2000" dirty="0">
                <a:solidFill>
                  <a:srgbClr val="FF0000"/>
                </a:solidFill>
                <a:latin typeface="Times New Roman" panose="02020603050405020304" pitchFamily="18" charset="0"/>
              </a:rPr>
              <a:t>external human knowledge for endowing the networks</a:t>
            </a:r>
            <a:r>
              <a:rPr lang="zh-CN" altLang="en-US" sz="2000" dirty="0">
                <a:latin typeface="Times New Roman" panose="02020603050405020304" pitchFamily="18" charset="0"/>
              </a:rPr>
              <a:t> with the capability of semantic global reasoning</a:t>
            </a:r>
            <a:r>
              <a:rPr lang="en-US" altLang="zh-CN" sz="2000" dirty="0">
                <a:latin typeface="Times New Roman" panose="02020603050405020304" pitchFamily="18" charset="0"/>
              </a:rPr>
              <a:t>?</a:t>
            </a:r>
          </a:p>
          <a:p>
            <a:pPr marL="342900" indent="-342900">
              <a:buFont typeface="Wingdings" panose="05000000000000000000" pitchFamily="2" charset="2"/>
              <a:buChar char="l"/>
            </a:pPr>
            <a:r>
              <a:rPr lang="en-US" altLang="zh-CN" sz="2000" dirty="0">
                <a:latin typeface="Times New Roman" panose="02020603050405020304" pitchFamily="18" charset="0"/>
              </a:rPr>
              <a:t>P</a:t>
            </a:r>
            <a:r>
              <a:rPr lang="zh-CN" altLang="en-US" sz="2000" dirty="0">
                <a:latin typeface="Times New Roman" panose="02020603050405020304" pitchFamily="18" charset="0"/>
              </a:rPr>
              <a:t>ropose a new </a:t>
            </a:r>
            <a:r>
              <a:rPr lang="zh-CN" altLang="en-US" sz="2000" dirty="0">
                <a:solidFill>
                  <a:srgbClr val="FF0000"/>
                </a:solidFill>
                <a:latin typeface="Times New Roman" panose="02020603050405020304" pitchFamily="18" charset="0"/>
              </a:rPr>
              <a:t>Symbolic Graph Reasoning (SGR)</a:t>
            </a:r>
            <a:r>
              <a:rPr lang="zh-CN" altLang="en-US" sz="2000" dirty="0">
                <a:latin typeface="Times New Roman" panose="02020603050405020304" pitchFamily="18" charset="0"/>
              </a:rPr>
              <a:t> layer, which performs reasoning over a group of symbolic nodes whose outputs explicitly represent different properties of each semantic in a prior knowledge graph. </a:t>
            </a:r>
            <a:endParaRPr lang="en-US" altLang="zh-CN" sz="2000" dirty="0">
              <a:latin typeface="Times New Roman" panose="02020603050405020304" pitchFamily="18" charset="0"/>
            </a:endParaRPr>
          </a:p>
          <a:p>
            <a:pPr marL="342900" indent="-342900">
              <a:buFont typeface="Wingdings" panose="05000000000000000000" pitchFamily="2" charset="2"/>
              <a:buChar char="l"/>
            </a:pPr>
            <a:r>
              <a:rPr lang="zh-CN" altLang="en-US" sz="2000" dirty="0">
                <a:latin typeface="Times New Roman" panose="02020603050405020304" pitchFamily="18" charset="0"/>
              </a:rPr>
              <a:t>The SGR layer can be injected between any convolution layers and instantiated with distinct prior graphs.</a:t>
            </a:r>
          </a:p>
        </p:txBody>
      </p:sp>
    </p:spTree>
    <p:extLst>
      <p:ext uri="{BB962C8B-B14F-4D97-AF65-F5344CB8AC3E}">
        <p14:creationId xmlns:p14="http://schemas.microsoft.com/office/powerpoint/2010/main" val="3464397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2570786-E71B-D992-AABA-E04401208DCB}"/>
              </a:ext>
            </a:extLst>
          </p:cNvPr>
          <p:cNvSpPr txBox="1"/>
          <p:nvPr/>
        </p:nvSpPr>
        <p:spPr>
          <a:xfrm>
            <a:off x="983645" y="3662979"/>
            <a:ext cx="10440725" cy="2554545"/>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To leverage global graph reasoning to enhance local features with external structured knowledge</a:t>
            </a:r>
          </a:p>
          <a:p>
            <a:pPr marL="285750" indent="-285750">
              <a:buFont typeface="Wingdings" panose="05000000000000000000" pitchFamily="2" charset="2"/>
              <a:buChar char="l"/>
            </a:pPr>
            <a:r>
              <a:rPr lang="en-US" altLang="zh-CN" sz="2000" dirty="0">
                <a:solidFill>
                  <a:srgbClr val="000000"/>
                </a:solidFill>
                <a:latin typeface="Times New Roman" panose="02020603050405020304" pitchFamily="18" charset="0"/>
                <a:cs typeface="Times New Roman" panose="02020603050405020304" pitchFamily="18" charset="0"/>
              </a:rPr>
              <a:t>Consists of three modules:</a:t>
            </a:r>
          </a:p>
          <a:p>
            <a:pPr marL="342900" indent="19050">
              <a:buFont typeface="+mj-ea"/>
              <a:buAutoNum type="circleNumDbPlain"/>
            </a:pPr>
            <a:r>
              <a:rPr lang="en-US" altLang="zh-CN" sz="2000" dirty="0">
                <a:solidFill>
                  <a:srgbClr val="FF0000"/>
                </a:solidFill>
                <a:latin typeface="Times New Roman" panose="02020603050405020304" pitchFamily="18" charset="0"/>
                <a:cs typeface="Times New Roman" panose="02020603050405020304" pitchFamily="18" charset="0"/>
              </a:rPr>
              <a:t> local-to-semantic voting: </a:t>
            </a:r>
            <a:r>
              <a:rPr lang="en-US" altLang="zh-CN" sz="2000" dirty="0"/>
              <a:t>local features that are correlated to a specific semantic meaning (e.g. cat) are aggregated to depict the characteristic of its corresponding symbolic node</a:t>
            </a:r>
            <a:r>
              <a:rPr lang="en-US" altLang="zh-CN" sz="2000" dirty="0">
                <a:solidFill>
                  <a:srgbClr val="000000"/>
                </a:solidFill>
                <a:latin typeface="Times New Roman" panose="02020603050405020304" pitchFamily="18" charset="0"/>
                <a:cs typeface="Times New Roman" panose="02020603050405020304" pitchFamily="18" charset="0"/>
              </a:rPr>
              <a:t>. </a:t>
            </a:r>
          </a:p>
          <a:p>
            <a:pPr marL="342900" indent="19050">
              <a:buFont typeface="+mj-ea"/>
              <a:buAutoNum type="circleNumDbPlain"/>
            </a:pPr>
            <a:r>
              <a:rPr lang="en-US" altLang="zh-CN" sz="2000" dirty="0">
                <a:solidFill>
                  <a:srgbClr val="FF0000"/>
                </a:solidFill>
                <a:latin typeface="Times New Roman" panose="02020603050405020304" pitchFamily="18" charset="0"/>
                <a:cs typeface="Times New Roman" panose="02020603050405020304" pitchFamily="18" charset="0"/>
              </a:rPr>
              <a:t> graph reasoning: </a:t>
            </a:r>
            <a:r>
              <a:rPr lang="en-US" altLang="zh-CN" sz="2000" dirty="0"/>
              <a:t>leverage semantic constraints from human commonsense to evolve global representations of symbolic nodes</a:t>
            </a:r>
            <a:r>
              <a:rPr lang="en-US" altLang="zh-CN" sz="2000" dirty="0">
                <a:solidFill>
                  <a:srgbClr val="000000"/>
                </a:solidFill>
                <a:latin typeface="Times New Roman" panose="02020603050405020304" pitchFamily="18" charset="0"/>
                <a:cs typeface="Times New Roman" panose="02020603050405020304" pitchFamily="18" charset="0"/>
              </a:rPr>
              <a:t>. </a:t>
            </a:r>
          </a:p>
          <a:p>
            <a:pPr marL="342900" indent="19050">
              <a:buFont typeface="+mj-ea"/>
              <a:buAutoNum type="circleNumDbPlain"/>
            </a:pPr>
            <a:r>
              <a:rPr lang="en-US" altLang="zh-CN" sz="2000" dirty="0">
                <a:solidFill>
                  <a:srgbClr val="FF0000"/>
                </a:solidFill>
                <a:latin typeface="Times New Roman" panose="02020603050405020304" pitchFamily="18" charset="0"/>
                <a:cs typeface="Times New Roman" panose="02020603050405020304" pitchFamily="18" charset="0"/>
              </a:rPr>
              <a:t> semantic-to-local mapping: </a:t>
            </a:r>
            <a:r>
              <a:rPr lang="en-US" altLang="zh-CN" sz="2000" dirty="0"/>
              <a:t>the evolved global representations of symbolic nodes can be used to further boost the capability of each local feature representation. </a:t>
            </a:r>
            <a:endParaRPr lang="zh-CN" altLang="en-US" sz="2000" dirty="0">
              <a:solidFill>
                <a:srgbClr val="000000"/>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06346D1-D8BC-2DB0-8D43-7B99C8CBB0CF}"/>
              </a:ext>
            </a:extLst>
          </p:cNvPr>
          <p:cNvPicPr>
            <a:picLocks noChangeAspect="1"/>
          </p:cNvPicPr>
          <p:nvPr/>
        </p:nvPicPr>
        <p:blipFill>
          <a:blip r:embed="rId2"/>
          <a:stretch>
            <a:fillRect/>
          </a:stretch>
        </p:blipFill>
        <p:spPr>
          <a:xfrm>
            <a:off x="2294369" y="1110545"/>
            <a:ext cx="7603259" cy="2326976"/>
          </a:xfrm>
          <a:prstGeom prst="rect">
            <a:avLst/>
          </a:prstGeom>
        </p:spPr>
      </p:pic>
      <p:sp>
        <p:nvSpPr>
          <p:cNvPr id="2" name="文本框 1">
            <a:extLst>
              <a:ext uri="{FF2B5EF4-FFF2-40B4-BE49-F238E27FC236}">
                <a16:creationId xmlns:a16="http://schemas.microsoft.com/office/drawing/2014/main" id="{3D4452C6-0A9A-F81B-04E0-078128634CF0}"/>
              </a:ext>
            </a:extLst>
          </p:cNvPr>
          <p:cNvSpPr txBox="1"/>
          <p:nvPr/>
        </p:nvSpPr>
        <p:spPr>
          <a:xfrm>
            <a:off x="2027717" y="361868"/>
            <a:ext cx="8136565" cy="523220"/>
          </a:xfrm>
          <a:prstGeom prst="rect">
            <a:avLst/>
          </a:prstGeom>
          <a:noFill/>
        </p:spPr>
        <p:txBody>
          <a:bodyPr wrap="square">
            <a:spAutoFit/>
          </a:bodyPr>
          <a:lstStyle/>
          <a:p>
            <a:pPr algn="ctr"/>
            <a:r>
              <a:rPr lang="en-US" altLang="zh-CN" sz="2800" b="1" dirty="0">
                <a:latin typeface="Times New Roman" panose="02020603050405020304" charset="0"/>
              </a:rPr>
              <a:t>Symbolic Graph Reasoning</a:t>
            </a:r>
            <a:endParaRPr lang="zh-CN" altLang="en-US" sz="2800" b="1" dirty="0">
              <a:latin typeface="Times New Roman" panose="02020603050405020304" charset="0"/>
            </a:endParaRPr>
          </a:p>
        </p:txBody>
      </p:sp>
    </p:spTree>
    <p:extLst>
      <p:ext uri="{BB962C8B-B14F-4D97-AF65-F5344CB8AC3E}">
        <p14:creationId xmlns:p14="http://schemas.microsoft.com/office/powerpoint/2010/main" val="25951897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452C6-0A9A-F81B-04E0-078128634CF0}"/>
              </a:ext>
            </a:extLst>
          </p:cNvPr>
          <p:cNvSpPr txBox="1"/>
          <p:nvPr/>
        </p:nvSpPr>
        <p:spPr>
          <a:xfrm>
            <a:off x="2027717" y="361868"/>
            <a:ext cx="8136565" cy="523220"/>
          </a:xfrm>
          <a:prstGeom prst="rect">
            <a:avLst/>
          </a:prstGeom>
          <a:noFill/>
        </p:spPr>
        <p:txBody>
          <a:bodyPr wrap="square">
            <a:spAutoFit/>
          </a:bodyPr>
          <a:lstStyle/>
          <a:p>
            <a:pPr algn="ctr"/>
            <a:r>
              <a:rPr lang="en-US" altLang="zh-CN" sz="2800" b="1" dirty="0">
                <a:latin typeface="Times New Roman" panose="02020603050405020304" charset="0"/>
              </a:rPr>
              <a:t>Symbolic Graph Reasoning</a:t>
            </a:r>
            <a:endParaRPr lang="zh-CN" altLang="en-US" sz="2800" b="1" dirty="0">
              <a:latin typeface="Times New Roman" panose="02020603050405020304" charset="0"/>
            </a:endParaRPr>
          </a:p>
        </p:txBody>
      </p:sp>
      <p:pic>
        <p:nvPicPr>
          <p:cNvPr id="6" name="图片 5">
            <a:extLst>
              <a:ext uri="{FF2B5EF4-FFF2-40B4-BE49-F238E27FC236}">
                <a16:creationId xmlns:a16="http://schemas.microsoft.com/office/drawing/2014/main" id="{3F47999A-50F2-0A71-CC90-9A4EC1DA964B}"/>
              </a:ext>
            </a:extLst>
          </p:cNvPr>
          <p:cNvPicPr>
            <a:picLocks noChangeAspect="1"/>
          </p:cNvPicPr>
          <p:nvPr/>
        </p:nvPicPr>
        <p:blipFill>
          <a:blip r:embed="rId2"/>
          <a:stretch>
            <a:fillRect/>
          </a:stretch>
        </p:blipFill>
        <p:spPr>
          <a:xfrm>
            <a:off x="551615" y="1340855"/>
            <a:ext cx="10644528" cy="3586277"/>
          </a:xfrm>
          <a:prstGeom prst="rect">
            <a:avLst/>
          </a:prstGeom>
        </p:spPr>
      </p:pic>
      <p:sp>
        <p:nvSpPr>
          <p:cNvPr id="8" name="文本框 7">
            <a:extLst>
              <a:ext uri="{FF2B5EF4-FFF2-40B4-BE49-F238E27FC236}">
                <a16:creationId xmlns:a16="http://schemas.microsoft.com/office/drawing/2014/main" id="{1CCC6228-874D-DE78-30C6-FD137314EC10}"/>
              </a:ext>
            </a:extLst>
          </p:cNvPr>
          <p:cNvSpPr txBox="1"/>
          <p:nvPr/>
        </p:nvSpPr>
        <p:spPr>
          <a:xfrm>
            <a:off x="584262" y="5085115"/>
            <a:ext cx="10800750" cy="1323439"/>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The SGR layer is instantiated by specific knowledge graph with different numbers of symbolic nodes and distinct node connections. </a:t>
            </a:r>
          </a:p>
          <a:p>
            <a:pPr marL="342900" indent="-342900">
              <a:buFont typeface="Wingdings" panose="05000000000000000000" pitchFamily="2" charset="2"/>
              <a:buChar char="l"/>
            </a:pPr>
            <a:r>
              <a:rPr lang="en-US" altLang="zh-CN" sz="2000" dirty="0"/>
              <a:t>Combining multiple SGR layers with distinct knowledge graphs into convolutional networks can lead to hybrid graph reasoning behaviors.</a:t>
            </a:r>
            <a:endParaRPr lang="zh-CN" altLang="en-US" sz="2000" dirty="0"/>
          </a:p>
        </p:txBody>
      </p:sp>
    </p:spTree>
    <p:extLst>
      <p:ext uri="{BB962C8B-B14F-4D97-AF65-F5344CB8AC3E}">
        <p14:creationId xmlns:p14="http://schemas.microsoft.com/office/powerpoint/2010/main" val="1957658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452C6-0A9A-F81B-04E0-078128634CF0}"/>
              </a:ext>
            </a:extLst>
          </p:cNvPr>
          <p:cNvSpPr txBox="1"/>
          <p:nvPr/>
        </p:nvSpPr>
        <p:spPr>
          <a:xfrm>
            <a:off x="2027717" y="361868"/>
            <a:ext cx="8136565" cy="523220"/>
          </a:xfrm>
          <a:prstGeom prst="rect">
            <a:avLst/>
          </a:prstGeom>
          <a:noFill/>
        </p:spPr>
        <p:txBody>
          <a:bodyPr wrap="square">
            <a:spAutoFit/>
          </a:bodyPr>
          <a:lstStyle/>
          <a:p>
            <a:pPr algn="ctr"/>
            <a:r>
              <a:rPr lang="en-US" altLang="zh-CN" sz="2800" b="1" dirty="0">
                <a:latin typeface="Times New Roman" panose="02020603050405020304" charset="0"/>
              </a:rPr>
              <a:t>Example: Image Segmentation</a:t>
            </a:r>
            <a:endParaRPr lang="zh-CN" altLang="en-US" sz="2800" b="1" dirty="0">
              <a:latin typeface="Times New Roman" panose="02020603050405020304" charset="0"/>
            </a:endParaRPr>
          </a:p>
        </p:txBody>
      </p:sp>
      <p:sp>
        <p:nvSpPr>
          <p:cNvPr id="8" name="文本框 7">
            <a:extLst>
              <a:ext uri="{FF2B5EF4-FFF2-40B4-BE49-F238E27FC236}">
                <a16:creationId xmlns:a16="http://schemas.microsoft.com/office/drawing/2014/main" id="{1CCC6228-874D-DE78-30C6-FD137314EC10}"/>
              </a:ext>
            </a:extLst>
          </p:cNvPr>
          <p:cNvSpPr txBox="1"/>
          <p:nvPr/>
        </p:nvSpPr>
        <p:spPr>
          <a:xfrm>
            <a:off x="695624" y="1268850"/>
            <a:ext cx="10800750" cy="1015663"/>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t>Use a universal concept hierarchy: starting from the label hierarchy of COCO-Stuff that includes 182 concepts and 27 super-classes, we manually merge concepts from the rest two dataset together by using </a:t>
            </a:r>
            <a:r>
              <a:rPr lang="en-US" altLang="zh-CN" sz="2000" dirty="0" err="1"/>
              <a:t>WordTree</a:t>
            </a:r>
            <a:r>
              <a:rPr lang="en-US" altLang="zh-CN" sz="2000" dirty="0"/>
              <a:t>. It results in 340 concepts in the final concept graph. </a:t>
            </a:r>
            <a:endParaRPr lang="zh-CN" altLang="en-US" sz="2000" dirty="0"/>
          </a:p>
        </p:txBody>
      </p:sp>
      <p:pic>
        <p:nvPicPr>
          <p:cNvPr id="4" name="图片 3">
            <a:extLst>
              <a:ext uri="{FF2B5EF4-FFF2-40B4-BE49-F238E27FC236}">
                <a16:creationId xmlns:a16="http://schemas.microsoft.com/office/drawing/2014/main" id="{743BB6F4-1848-B74A-742F-F6A7CF73ACA7}"/>
              </a:ext>
            </a:extLst>
          </p:cNvPr>
          <p:cNvPicPr>
            <a:picLocks noChangeAspect="1"/>
          </p:cNvPicPr>
          <p:nvPr/>
        </p:nvPicPr>
        <p:blipFill>
          <a:blip r:embed="rId2"/>
          <a:stretch>
            <a:fillRect/>
          </a:stretch>
        </p:blipFill>
        <p:spPr>
          <a:xfrm>
            <a:off x="1559685" y="2471083"/>
            <a:ext cx="8820612" cy="3962200"/>
          </a:xfrm>
          <a:prstGeom prst="rect">
            <a:avLst/>
          </a:prstGeom>
        </p:spPr>
      </p:pic>
    </p:spTree>
    <p:extLst>
      <p:ext uri="{BB962C8B-B14F-4D97-AF65-F5344CB8AC3E}">
        <p14:creationId xmlns:p14="http://schemas.microsoft.com/office/powerpoint/2010/main" val="3731114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4E842D6-C640-3D68-85B6-F50119165007}"/>
              </a:ext>
            </a:extLst>
          </p:cNvPr>
          <p:cNvSpPr txBox="1"/>
          <p:nvPr/>
        </p:nvSpPr>
        <p:spPr>
          <a:xfrm>
            <a:off x="2279735" y="353266"/>
            <a:ext cx="7632530" cy="523220"/>
          </a:xfrm>
          <a:prstGeom prst="rect">
            <a:avLst/>
          </a:prstGeom>
          <a:noFill/>
        </p:spPr>
        <p:txBody>
          <a:bodyPr wrap="square">
            <a:spAutoFit/>
          </a:bodyPr>
          <a:lstStyle/>
          <a:p>
            <a:pPr algn="ctr"/>
            <a:r>
              <a:rPr lang="en-US" altLang="zh-CN" sz="2800" b="1" dirty="0">
                <a:latin typeface="Times New Roman" panose="02020603050405020304" charset="0"/>
              </a:rPr>
              <a:t>Knowledge-Based SVM Classifiers</a:t>
            </a:r>
            <a:endParaRPr lang="en" altLang="zh-CN" sz="2800" b="1" dirty="0">
              <a:latin typeface="Times New Roman" panose="02020603050405020304" charset="0"/>
            </a:endParaRPr>
          </a:p>
        </p:txBody>
      </p:sp>
      <p:pic>
        <p:nvPicPr>
          <p:cNvPr id="4" name="图片 3">
            <a:extLst>
              <a:ext uri="{FF2B5EF4-FFF2-40B4-BE49-F238E27FC236}">
                <a16:creationId xmlns:a16="http://schemas.microsoft.com/office/drawing/2014/main" id="{5E44B6CB-A86E-FC59-40C6-1BCB03917888}"/>
              </a:ext>
            </a:extLst>
          </p:cNvPr>
          <p:cNvPicPr>
            <a:picLocks noChangeAspect="1"/>
          </p:cNvPicPr>
          <p:nvPr/>
        </p:nvPicPr>
        <p:blipFill>
          <a:blip r:embed="rId3"/>
          <a:stretch>
            <a:fillRect/>
          </a:stretch>
        </p:blipFill>
        <p:spPr>
          <a:xfrm>
            <a:off x="2924051" y="1323494"/>
            <a:ext cx="6343898" cy="3345181"/>
          </a:xfrm>
          <a:prstGeom prst="rect">
            <a:avLst/>
          </a:prstGeom>
        </p:spPr>
      </p:pic>
      <p:pic>
        <p:nvPicPr>
          <p:cNvPr id="7" name="图片 6">
            <a:extLst>
              <a:ext uri="{FF2B5EF4-FFF2-40B4-BE49-F238E27FC236}">
                <a16:creationId xmlns:a16="http://schemas.microsoft.com/office/drawing/2014/main" id="{C760F85F-4C7A-5B89-A8C7-417001C1CD37}"/>
              </a:ext>
            </a:extLst>
          </p:cNvPr>
          <p:cNvPicPr>
            <a:picLocks noChangeAspect="1"/>
          </p:cNvPicPr>
          <p:nvPr/>
        </p:nvPicPr>
        <p:blipFill>
          <a:blip r:embed="rId4"/>
          <a:stretch>
            <a:fillRect/>
          </a:stretch>
        </p:blipFill>
        <p:spPr>
          <a:xfrm>
            <a:off x="2279735" y="4816729"/>
            <a:ext cx="7866253" cy="1435554"/>
          </a:xfrm>
          <a:prstGeom prst="rect">
            <a:avLst/>
          </a:prstGeom>
        </p:spPr>
      </p:pic>
    </p:spTree>
    <p:extLst>
      <p:ext uri="{BB962C8B-B14F-4D97-AF65-F5344CB8AC3E}">
        <p14:creationId xmlns:p14="http://schemas.microsoft.com/office/powerpoint/2010/main" val="28781741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623621" y="337554"/>
            <a:ext cx="10944760" cy="523220"/>
          </a:xfrm>
          <a:prstGeom prst="rect">
            <a:avLst/>
          </a:prstGeom>
          <a:noFill/>
        </p:spPr>
        <p:txBody>
          <a:bodyPr wrap="square">
            <a:spAutoFit/>
          </a:bodyPr>
          <a:lstStyle/>
          <a:p>
            <a:pPr algn="ctr"/>
            <a:r>
              <a:rPr lang="en-US" altLang="zh-CN" sz="2800" b="1" dirty="0">
                <a:latin typeface="Times New Roman" panose="02020603050405020304" charset="0"/>
              </a:rPr>
              <a:t>Using knowledge graphs for image classification</a:t>
            </a:r>
            <a:endParaRPr lang="zh-CN" altLang="en-US" sz="2800" b="1" dirty="0">
              <a:latin typeface="Times New Roman" panose="02020603050405020304" charset="0"/>
            </a:endParaRPr>
          </a:p>
        </p:txBody>
      </p:sp>
      <p:sp>
        <p:nvSpPr>
          <p:cNvPr id="7" name="文本框 6">
            <a:extLst>
              <a:ext uri="{FF2B5EF4-FFF2-40B4-BE49-F238E27FC236}">
                <a16:creationId xmlns:a16="http://schemas.microsoft.com/office/drawing/2014/main" id="{1A636B94-171A-6882-4364-0F63F41102C7}"/>
              </a:ext>
            </a:extLst>
          </p:cNvPr>
          <p:cNvSpPr txBox="1"/>
          <p:nvPr/>
        </p:nvSpPr>
        <p:spPr>
          <a:xfrm>
            <a:off x="1649691" y="6093185"/>
            <a:ext cx="8460588" cy="307777"/>
          </a:xfrm>
          <a:prstGeom prst="rect">
            <a:avLst/>
          </a:prstGeom>
          <a:noFill/>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Marino et al., “The more you know: Using knowledge graphs for image classification,” CVPR. IEEE, 2017.</a:t>
            </a:r>
          </a:p>
        </p:txBody>
      </p:sp>
      <p:sp>
        <p:nvSpPr>
          <p:cNvPr id="11" name="文本框 10">
            <a:extLst>
              <a:ext uri="{FF2B5EF4-FFF2-40B4-BE49-F238E27FC236}">
                <a16:creationId xmlns:a16="http://schemas.microsoft.com/office/drawing/2014/main" id="{3962E31F-79D7-7D73-813B-16ADFF02A7C6}"/>
              </a:ext>
            </a:extLst>
          </p:cNvPr>
          <p:cNvSpPr txBox="1"/>
          <p:nvPr/>
        </p:nvSpPr>
        <p:spPr>
          <a:xfrm>
            <a:off x="1271665" y="1351786"/>
            <a:ext cx="9972693" cy="1015663"/>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Image classification through convolutional neural networks can be improved by using </a:t>
            </a:r>
            <a:r>
              <a:rPr lang="en-US" altLang="zh-CN" sz="2000" dirty="0">
                <a:solidFill>
                  <a:srgbClr val="FF0000"/>
                </a:solidFill>
                <a:latin typeface="Times New Roman" panose="02020603050405020304" pitchFamily="18" charset="0"/>
                <a:cs typeface="Times New Roman" panose="02020603050405020304" pitchFamily="18" charset="0"/>
              </a:rPr>
              <a:t>knowledge graphs that reflect relations between detected objects</a:t>
            </a:r>
            <a:r>
              <a:rPr lang="en-US" altLang="zh-CN" sz="20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Such relations form adjacency matrices in </a:t>
            </a:r>
            <a:r>
              <a:rPr lang="en-US" altLang="zh-CN" sz="2000" dirty="0">
                <a:solidFill>
                  <a:srgbClr val="FF0000"/>
                </a:solidFill>
                <a:latin typeface="Times New Roman" panose="02020603050405020304" pitchFamily="18" charset="0"/>
                <a:cs typeface="Times New Roman" panose="02020603050405020304" pitchFamily="18" charset="0"/>
              </a:rPr>
              <a:t>Gated Graph Neural Networks</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 </a:t>
            </a:r>
          </a:p>
        </p:txBody>
      </p:sp>
      <p:pic>
        <p:nvPicPr>
          <p:cNvPr id="12" name="图片 11">
            <a:extLst>
              <a:ext uri="{FF2B5EF4-FFF2-40B4-BE49-F238E27FC236}">
                <a16:creationId xmlns:a16="http://schemas.microsoft.com/office/drawing/2014/main" id="{CEA07551-8B81-ECCF-A437-F4B36CBA1EF4}"/>
              </a:ext>
            </a:extLst>
          </p:cNvPr>
          <p:cNvPicPr>
            <a:picLocks noChangeAspect="1"/>
          </p:cNvPicPr>
          <p:nvPr/>
        </p:nvPicPr>
        <p:blipFill>
          <a:blip r:embed="rId2"/>
          <a:stretch>
            <a:fillRect/>
          </a:stretch>
        </p:blipFill>
        <p:spPr>
          <a:xfrm>
            <a:off x="983645" y="2832404"/>
            <a:ext cx="4672197" cy="2614634"/>
          </a:xfrm>
          <a:prstGeom prst="rect">
            <a:avLst/>
          </a:prstGeom>
        </p:spPr>
      </p:pic>
      <p:pic>
        <p:nvPicPr>
          <p:cNvPr id="4" name="图片 3">
            <a:extLst>
              <a:ext uri="{FF2B5EF4-FFF2-40B4-BE49-F238E27FC236}">
                <a16:creationId xmlns:a16="http://schemas.microsoft.com/office/drawing/2014/main" id="{9419229A-5D5A-26AB-9DDD-3DA46D85BD09}"/>
              </a:ext>
            </a:extLst>
          </p:cNvPr>
          <p:cNvPicPr>
            <a:picLocks noChangeAspect="1"/>
          </p:cNvPicPr>
          <p:nvPr/>
        </p:nvPicPr>
        <p:blipFill>
          <a:blip r:embed="rId3"/>
          <a:stretch>
            <a:fillRect/>
          </a:stretch>
        </p:blipFill>
        <p:spPr>
          <a:xfrm>
            <a:off x="6413703" y="3785227"/>
            <a:ext cx="5154678" cy="1015663"/>
          </a:xfrm>
          <a:prstGeom prst="rect">
            <a:avLst/>
          </a:prstGeom>
        </p:spPr>
      </p:pic>
    </p:spTree>
    <p:extLst>
      <p:ext uri="{BB962C8B-B14F-4D97-AF65-F5344CB8AC3E}">
        <p14:creationId xmlns:p14="http://schemas.microsoft.com/office/powerpoint/2010/main" val="2469106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72006EE-2C2D-122F-5DAA-250EC113C558}"/>
              </a:ext>
            </a:extLst>
          </p:cNvPr>
          <p:cNvSpPr txBox="1"/>
          <p:nvPr/>
        </p:nvSpPr>
        <p:spPr>
          <a:xfrm>
            <a:off x="623621" y="337554"/>
            <a:ext cx="10944760" cy="523220"/>
          </a:xfrm>
          <a:prstGeom prst="rect">
            <a:avLst/>
          </a:prstGeom>
          <a:noFill/>
        </p:spPr>
        <p:txBody>
          <a:bodyPr wrap="square">
            <a:spAutoFit/>
          </a:bodyPr>
          <a:lstStyle/>
          <a:p>
            <a:pPr algn="ctr"/>
            <a:r>
              <a:rPr lang="en-US" altLang="zh-CN" sz="2800" b="1" dirty="0">
                <a:latin typeface="Times New Roman" panose="02020603050405020304" charset="0"/>
              </a:rPr>
              <a:t>Graph Gated Neural Network (GGNN)</a:t>
            </a:r>
            <a:endParaRPr lang="zh-CN" altLang="en-US" sz="2800" b="1" dirty="0">
              <a:latin typeface="Times New Roman" panose="02020603050405020304" charset="0"/>
            </a:endParaRPr>
          </a:p>
        </p:txBody>
      </p:sp>
      <p:pic>
        <p:nvPicPr>
          <p:cNvPr id="5" name="图片 4">
            <a:extLst>
              <a:ext uri="{FF2B5EF4-FFF2-40B4-BE49-F238E27FC236}">
                <a16:creationId xmlns:a16="http://schemas.microsoft.com/office/drawing/2014/main" id="{12F241A0-2F6E-41C3-C752-364EAB191AF8}"/>
              </a:ext>
            </a:extLst>
          </p:cNvPr>
          <p:cNvPicPr>
            <a:picLocks noChangeAspect="1"/>
          </p:cNvPicPr>
          <p:nvPr/>
        </p:nvPicPr>
        <p:blipFill>
          <a:blip r:embed="rId2"/>
          <a:stretch>
            <a:fillRect/>
          </a:stretch>
        </p:blipFill>
        <p:spPr>
          <a:xfrm>
            <a:off x="682640" y="1340855"/>
            <a:ext cx="5341355" cy="851751"/>
          </a:xfrm>
          <a:prstGeom prst="rect">
            <a:avLst/>
          </a:prstGeom>
        </p:spPr>
      </p:pic>
      <p:pic>
        <p:nvPicPr>
          <p:cNvPr id="11" name="图片 10">
            <a:extLst>
              <a:ext uri="{FF2B5EF4-FFF2-40B4-BE49-F238E27FC236}">
                <a16:creationId xmlns:a16="http://schemas.microsoft.com/office/drawing/2014/main" id="{685567D6-619E-BD2D-7E92-8D6F07126B00}"/>
              </a:ext>
            </a:extLst>
          </p:cNvPr>
          <p:cNvPicPr>
            <a:picLocks noChangeAspect="1"/>
          </p:cNvPicPr>
          <p:nvPr/>
        </p:nvPicPr>
        <p:blipFill>
          <a:blip r:embed="rId3"/>
          <a:stretch>
            <a:fillRect/>
          </a:stretch>
        </p:blipFill>
        <p:spPr>
          <a:xfrm>
            <a:off x="648160" y="2189278"/>
            <a:ext cx="5340158" cy="2666076"/>
          </a:xfrm>
          <a:prstGeom prst="rect">
            <a:avLst/>
          </a:prstGeom>
        </p:spPr>
      </p:pic>
      <p:pic>
        <p:nvPicPr>
          <p:cNvPr id="13" name="图片 12">
            <a:extLst>
              <a:ext uri="{FF2B5EF4-FFF2-40B4-BE49-F238E27FC236}">
                <a16:creationId xmlns:a16="http://schemas.microsoft.com/office/drawing/2014/main" id="{BFEAA0D2-84BD-3D09-3D2B-19A17BC29F8B}"/>
              </a:ext>
            </a:extLst>
          </p:cNvPr>
          <p:cNvPicPr>
            <a:picLocks noChangeAspect="1"/>
          </p:cNvPicPr>
          <p:nvPr/>
        </p:nvPicPr>
        <p:blipFill>
          <a:blip r:embed="rId4"/>
          <a:stretch>
            <a:fillRect/>
          </a:stretch>
        </p:blipFill>
        <p:spPr>
          <a:xfrm>
            <a:off x="6411351" y="1340855"/>
            <a:ext cx="5157030" cy="3168220"/>
          </a:xfrm>
          <a:prstGeom prst="rect">
            <a:avLst/>
          </a:prstGeom>
        </p:spPr>
      </p:pic>
      <p:pic>
        <p:nvPicPr>
          <p:cNvPr id="15" name="图片 14">
            <a:extLst>
              <a:ext uri="{FF2B5EF4-FFF2-40B4-BE49-F238E27FC236}">
                <a16:creationId xmlns:a16="http://schemas.microsoft.com/office/drawing/2014/main" id="{3D3867AE-E683-D8BF-4339-E24E8EF9F0A4}"/>
              </a:ext>
            </a:extLst>
          </p:cNvPr>
          <p:cNvPicPr>
            <a:picLocks noChangeAspect="1"/>
          </p:cNvPicPr>
          <p:nvPr/>
        </p:nvPicPr>
        <p:blipFill>
          <a:blip r:embed="rId5"/>
          <a:stretch>
            <a:fillRect/>
          </a:stretch>
        </p:blipFill>
        <p:spPr>
          <a:xfrm>
            <a:off x="3369861" y="5085138"/>
            <a:ext cx="5236913" cy="1467272"/>
          </a:xfrm>
          <a:prstGeom prst="rect">
            <a:avLst/>
          </a:prstGeom>
        </p:spPr>
      </p:pic>
      <p:sp>
        <p:nvSpPr>
          <p:cNvPr id="16" name="文本框 15">
            <a:extLst>
              <a:ext uri="{FF2B5EF4-FFF2-40B4-BE49-F238E27FC236}">
                <a16:creationId xmlns:a16="http://schemas.microsoft.com/office/drawing/2014/main" id="{EF4D31F0-BEBF-E210-336C-05C0CA28BA1F}"/>
              </a:ext>
            </a:extLst>
          </p:cNvPr>
          <p:cNvSpPr txBox="1"/>
          <p:nvPr/>
        </p:nvSpPr>
        <p:spPr>
          <a:xfrm>
            <a:off x="9408230" y="5085137"/>
            <a:ext cx="1728120" cy="1323439"/>
          </a:xfrm>
          <a:prstGeom prst="rect">
            <a:avLst/>
          </a:prstGeom>
          <a:noFill/>
          <a:ln>
            <a:solidFill>
              <a:schemeClr val="accent1"/>
            </a:solidFill>
          </a:ln>
        </p:spPr>
        <p:txBody>
          <a:bodyPr wrap="square" rtlCol="0">
            <a:spAutoFit/>
          </a:bodyPr>
          <a:lstStyle/>
          <a:p>
            <a:r>
              <a:rPr lang="en-US" altLang="zh-CN" sz="2000" dirty="0">
                <a:solidFill>
                  <a:srgbClr val="FF0000"/>
                </a:solidFill>
              </a:rPr>
              <a:t>The biggest problem is computational scalability!</a:t>
            </a:r>
            <a:endParaRPr lang="zh-CN" altLang="en-US" sz="2000" dirty="0">
              <a:solidFill>
                <a:srgbClr val="FF0000"/>
              </a:solidFill>
            </a:endParaRPr>
          </a:p>
        </p:txBody>
      </p:sp>
    </p:spTree>
    <p:extLst>
      <p:ext uri="{BB962C8B-B14F-4D97-AF65-F5344CB8AC3E}">
        <p14:creationId xmlns:p14="http://schemas.microsoft.com/office/powerpoint/2010/main" val="11159740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5A3AC5C1-DEF0-969D-3222-F323B0CE29D2}"/>
              </a:ext>
            </a:extLst>
          </p:cNvPr>
          <p:cNvSpPr txBox="1"/>
          <p:nvPr/>
        </p:nvSpPr>
        <p:spPr>
          <a:xfrm>
            <a:off x="1055650" y="1088093"/>
            <a:ext cx="10368720" cy="1015663"/>
          </a:xfrm>
          <a:prstGeom prst="rect">
            <a:avLst/>
          </a:prstGeom>
          <a:noFill/>
        </p:spPr>
        <p:txBody>
          <a:bodyPr wrap="square">
            <a:spAutoFit/>
          </a:bodyPr>
          <a:lstStyle/>
          <a:p>
            <a:pPr marL="342900" indent="-34290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U</a:t>
            </a:r>
            <a:r>
              <a:rPr lang="zh-CN" altLang="en-US" sz="2000" dirty="0">
                <a:latin typeface="Times New Roman" panose="02020603050405020304" pitchFamily="18" charset="0"/>
                <a:cs typeface="Times New Roman" panose="02020603050405020304" pitchFamily="18" charset="0"/>
              </a:rPr>
              <a:t>ses features from the image to efficiently annotate the graph, select a relevant subset of the input graph and predict outputs on nodes representing visual concepts.</a:t>
            </a:r>
            <a:endParaRPr lang="en-US" altLang="zh-CN"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l"/>
            </a:pPr>
            <a:r>
              <a:rPr lang="zh-CN" altLang="en-US" sz="2000" dirty="0">
                <a:solidFill>
                  <a:srgbClr val="000000"/>
                </a:solidFill>
                <a:latin typeface="Times New Roman" panose="02020603050405020304" pitchFamily="18" charset="0"/>
                <a:cs typeface="Times New Roman" panose="02020603050405020304" pitchFamily="18" charset="0"/>
              </a:rPr>
              <a:t>These output states are then used to classify the objects in the image. </a:t>
            </a:r>
          </a:p>
        </p:txBody>
      </p:sp>
      <p:pic>
        <p:nvPicPr>
          <p:cNvPr id="9" name="图片 8">
            <a:extLst>
              <a:ext uri="{FF2B5EF4-FFF2-40B4-BE49-F238E27FC236}">
                <a16:creationId xmlns:a16="http://schemas.microsoft.com/office/drawing/2014/main" id="{105E4AC7-FBF0-4EBD-1A9E-81BCA8586FDB}"/>
              </a:ext>
            </a:extLst>
          </p:cNvPr>
          <p:cNvPicPr>
            <a:picLocks noChangeAspect="1"/>
          </p:cNvPicPr>
          <p:nvPr/>
        </p:nvPicPr>
        <p:blipFill>
          <a:blip r:embed="rId2"/>
          <a:stretch>
            <a:fillRect/>
          </a:stretch>
        </p:blipFill>
        <p:spPr>
          <a:xfrm>
            <a:off x="625447" y="2708950"/>
            <a:ext cx="5184360" cy="2919645"/>
          </a:xfrm>
          <a:prstGeom prst="rect">
            <a:avLst/>
          </a:prstGeom>
        </p:spPr>
      </p:pic>
      <p:sp>
        <p:nvSpPr>
          <p:cNvPr id="3" name="文本框 2">
            <a:extLst>
              <a:ext uri="{FF2B5EF4-FFF2-40B4-BE49-F238E27FC236}">
                <a16:creationId xmlns:a16="http://schemas.microsoft.com/office/drawing/2014/main" id="{52570786-E71B-D992-AABA-E04401208DCB}"/>
              </a:ext>
            </a:extLst>
          </p:cNvPr>
          <p:cNvSpPr txBox="1"/>
          <p:nvPr/>
        </p:nvSpPr>
        <p:spPr>
          <a:xfrm>
            <a:off x="6240010" y="2708950"/>
            <a:ext cx="5474196" cy="2554545"/>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solidFill>
                  <a:srgbClr val="FF0000"/>
                </a:solidFill>
                <a:latin typeface="Times New Roman" panose="02020603050405020304" pitchFamily="18" charset="0"/>
                <a:cs typeface="Times New Roman" panose="02020603050405020304" pitchFamily="18" charset="0"/>
              </a:rPr>
              <a:t>T</a:t>
            </a:r>
            <a:r>
              <a:rPr lang="zh-CN" altLang="en-US" sz="2000" dirty="0">
                <a:solidFill>
                  <a:srgbClr val="FF0000"/>
                </a:solidFill>
                <a:latin typeface="Times New Roman" panose="02020603050405020304" pitchFamily="18" charset="0"/>
                <a:cs typeface="Times New Roman" panose="02020603050405020304" pitchFamily="18" charset="0"/>
              </a:rPr>
              <a:t>he idea </a:t>
            </a:r>
            <a:r>
              <a:rPr lang="zh-CN" altLang="en-US" sz="2000" dirty="0">
                <a:solidFill>
                  <a:srgbClr val="000000"/>
                </a:solidFill>
                <a:latin typeface="Times New Roman" panose="02020603050405020304" pitchFamily="18" charset="0"/>
                <a:cs typeface="Times New Roman" panose="02020603050405020304" pitchFamily="18" charset="0"/>
              </a:rPr>
              <a:t>is </a:t>
            </a:r>
            <a:r>
              <a:rPr lang="en-US" altLang="zh-CN" sz="2000" dirty="0">
                <a:solidFill>
                  <a:srgbClr val="000000"/>
                </a:solidFill>
                <a:latin typeface="Times New Roman" panose="02020603050405020304" pitchFamily="18" charset="0"/>
                <a:cs typeface="Times New Roman" panose="02020603050405020304" pitchFamily="18" charset="0"/>
              </a:rPr>
              <a:t>to </a:t>
            </a:r>
            <a:r>
              <a:rPr lang="zh-CN" altLang="en-US" sz="2000" dirty="0">
                <a:solidFill>
                  <a:srgbClr val="000000"/>
                </a:solidFill>
                <a:latin typeface="Times New Roman" panose="02020603050405020304" pitchFamily="18" charset="0"/>
                <a:cs typeface="Times New Roman" panose="02020603050405020304" pitchFamily="18" charset="0"/>
              </a:rPr>
              <a:t>start with some initial nodes based on our input and only choose to expand nodes which are useful for the final output. </a:t>
            </a:r>
            <a:endParaRPr lang="en-US" altLang="zh-CN" sz="2000" dirty="0">
              <a:solidFill>
                <a:srgbClr val="0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Determine initial nodes </a:t>
            </a:r>
            <a:r>
              <a:rPr lang="en-US" altLang="zh-CN" sz="2000" dirty="0">
                <a:solidFill>
                  <a:srgbClr val="000000"/>
                </a:solidFill>
                <a:latin typeface="Times New Roman" panose="02020603050405020304" pitchFamily="18" charset="0"/>
                <a:cs typeface="Times New Roman" panose="02020603050405020304" pitchFamily="18" charset="0"/>
              </a:rPr>
              <a:t>in the graph based on </a:t>
            </a:r>
            <a:r>
              <a:rPr lang="en-US" altLang="zh-CN" sz="2000" dirty="0">
                <a:solidFill>
                  <a:srgbClr val="FF0000"/>
                </a:solidFill>
                <a:latin typeface="Times New Roman" panose="02020603050405020304" pitchFamily="18" charset="0"/>
                <a:cs typeface="Times New Roman" panose="02020603050405020304" pitchFamily="18" charset="0"/>
              </a:rPr>
              <a:t>likelihood of the concept </a:t>
            </a:r>
            <a:r>
              <a:rPr lang="en-US" altLang="zh-CN" sz="2000" dirty="0">
                <a:solidFill>
                  <a:srgbClr val="000000"/>
                </a:solidFill>
                <a:latin typeface="Times New Roman" panose="02020603050405020304" pitchFamily="18" charset="0"/>
                <a:cs typeface="Times New Roman" panose="02020603050405020304" pitchFamily="18" charset="0"/>
              </a:rPr>
              <a:t>being present as determined by an object detector or classifier. </a:t>
            </a:r>
          </a:p>
          <a:p>
            <a:pPr marL="285750" indent="-285750">
              <a:buFont typeface="Wingdings" panose="05000000000000000000" pitchFamily="2" charset="2"/>
              <a:buChar char="l"/>
            </a:pPr>
            <a:r>
              <a:rPr lang="en-US" altLang="zh-CN" sz="2000" dirty="0">
                <a:solidFill>
                  <a:srgbClr val="000000"/>
                </a:solidFill>
                <a:latin typeface="Times New Roman" panose="02020603050405020304" pitchFamily="18" charset="0"/>
                <a:cs typeface="Times New Roman" panose="02020603050405020304" pitchFamily="18" charset="0"/>
              </a:rPr>
              <a:t>Then propagate the beliefs through a learned </a:t>
            </a:r>
            <a:r>
              <a:rPr lang="en-US" altLang="zh-CN" sz="2000" dirty="0">
                <a:solidFill>
                  <a:srgbClr val="FF0000"/>
                </a:solidFill>
                <a:latin typeface="Times New Roman" panose="02020603050405020304" pitchFamily="18" charset="0"/>
                <a:cs typeface="Times New Roman" panose="02020603050405020304" pitchFamily="18" charset="0"/>
              </a:rPr>
              <a:t>per-node scoring function</a:t>
            </a:r>
            <a:r>
              <a:rPr lang="en-US" altLang="zh-CN" sz="2000" dirty="0">
                <a:solidFill>
                  <a:srgbClr val="000000"/>
                </a:solidFill>
                <a:latin typeface="Times New Roman" panose="02020603050405020304" pitchFamily="18" charset="0"/>
                <a:cs typeface="Times New Roman" panose="02020603050405020304" pitchFamily="18" charset="0"/>
              </a:rPr>
              <a:t>:</a:t>
            </a:r>
            <a:endParaRPr lang="zh-CN" altLang="en-US" sz="2000" dirty="0">
              <a:solidFill>
                <a:srgbClr val="000000"/>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C72006EE-2C2D-122F-5DAA-250EC113C558}"/>
              </a:ext>
            </a:extLst>
          </p:cNvPr>
          <p:cNvSpPr txBox="1"/>
          <p:nvPr/>
        </p:nvSpPr>
        <p:spPr>
          <a:xfrm>
            <a:off x="623621" y="337554"/>
            <a:ext cx="10944760" cy="523220"/>
          </a:xfrm>
          <a:prstGeom prst="rect">
            <a:avLst/>
          </a:prstGeom>
          <a:noFill/>
        </p:spPr>
        <p:txBody>
          <a:bodyPr wrap="square">
            <a:spAutoFit/>
          </a:bodyPr>
          <a:lstStyle/>
          <a:p>
            <a:pPr algn="ctr"/>
            <a:r>
              <a:rPr lang="en-US" altLang="zh-CN" sz="2800" b="1" dirty="0">
                <a:latin typeface="Times New Roman" panose="02020603050405020304" charset="0"/>
              </a:rPr>
              <a:t>Graph Search Neural Network (GSNN)</a:t>
            </a:r>
            <a:endParaRPr lang="zh-CN" altLang="en-US" sz="2800" b="1" dirty="0">
              <a:latin typeface="Times New Roman" panose="02020603050405020304" charset="0"/>
            </a:endParaRPr>
          </a:p>
        </p:txBody>
      </p:sp>
      <p:pic>
        <p:nvPicPr>
          <p:cNvPr id="5" name="图片 4">
            <a:extLst>
              <a:ext uri="{FF2B5EF4-FFF2-40B4-BE49-F238E27FC236}">
                <a16:creationId xmlns:a16="http://schemas.microsoft.com/office/drawing/2014/main" id="{42EBDF31-9B69-5AD0-BA96-1D6CBAAE0893}"/>
              </a:ext>
            </a:extLst>
          </p:cNvPr>
          <p:cNvPicPr>
            <a:picLocks noChangeAspect="1"/>
          </p:cNvPicPr>
          <p:nvPr/>
        </p:nvPicPr>
        <p:blipFill>
          <a:blip r:embed="rId3"/>
          <a:stretch>
            <a:fillRect/>
          </a:stretch>
        </p:blipFill>
        <p:spPr>
          <a:xfrm>
            <a:off x="8112140" y="5522257"/>
            <a:ext cx="1943100" cy="495300"/>
          </a:xfrm>
          <a:prstGeom prst="rect">
            <a:avLst/>
          </a:prstGeom>
        </p:spPr>
      </p:pic>
      <p:sp>
        <p:nvSpPr>
          <p:cNvPr id="6" name="文本框 5">
            <a:extLst>
              <a:ext uri="{FF2B5EF4-FFF2-40B4-BE49-F238E27FC236}">
                <a16:creationId xmlns:a16="http://schemas.microsoft.com/office/drawing/2014/main" id="{CAC39AE5-FCCD-0A07-1F75-3FF8F3FA80CE}"/>
              </a:ext>
            </a:extLst>
          </p:cNvPr>
          <p:cNvSpPr txBox="1"/>
          <p:nvPr/>
        </p:nvSpPr>
        <p:spPr>
          <a:xfrm>
            <a:off x="1415675" y="6017557"/>
            <a:ext cx="3384235" cy="400110"/>
          </a:xfrm>
          <a:prstGeom prst="rect">
            <a:avLst/>
          </a:prstGeom>
          <a:noFill/>
        </p:spPr>
        <p:txBody>
          <a:bodyPr wrap="square" rtlCol="0">
            <a:spAutoFit/>
          </a:bodyPr>
          <a:lstStyle/>
          <a:p>
            <a:pPr algn="ctr"/>
            <a:r>
              <a:rPr lang="en-US" altLang="zh-CN" sz="2000" dirty="0"/>
              <a:t>GSNN Expansion</a:t>
            </a:r>
            <a:endParaRPr lang="zh-CN" altLang="en-US" sz="2000" dirty="0"/>
          </a:p>
        </p:txBody>
      </p:sp>
    </p:spTree>
    <p:extLst>
      <p:ext uri="{BB962C8B-B14F-4D97-AF65-F5344CB8AC3E}">
        <p14:creationId xmlns:p14="http://schemas.microsoft.com/office/powerpoint/2010/main" val="3554091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72006EE-2C2D-122F-5DAA-250EC113C558}"/>
              </a:ext>
            </a:extLst>
          </p:cNvPr>
          <p:cNvSpPr txBox="1"/>
          <p:nvPr/>
        </p:nvSpPr>
        <p:spPr>
          <a:xfrm>
            <a:off x="623621" y="337554"/>
            <a:ext cx="10944760" cy="523220"/>
          </a:xfrm>
          <a:prstGeom prst="rect">
            <a:avLst/>
          </a:prstGeom>
          <a:noFill/>
        </p:spPr>
        <p:txBody>
          <a:bodyPr wrap="square">
            <a:spAutoFit/>
          </a:bodyPr>
          <a:lstStyle/>
          <a:p>
            <a:pPr algn="ctr"/>
            <a:r>
              <a:rPr lang="en-US" altLang="zh-CN" sz="2800" b="1" dirty="0">
                <a:latin typeface="Times New Roman" panose="02020603050405020304" charset="0"/>
              </a:rPr>
              <a:t>GSNN architecture</a:t>
            </a:r>
            <a:endParaRPr lang="zh-CN" altLang="en-US" sz="2800" b="1" dirty="0">
              <a:latin typeface="Times New Roman" panose="02020603050405020304" charset="0"/>
            </a:endParaRPr>
          </a:p>
        </p:txBody>
      </p:sp>
      <p:pic>
        <p:nvPicPr>
          <p:cNvPr id="8" name="图片 7">
            <a:extLst>
              <a:ext uri="{FF2B5EF4-FFF2-40B4-BE49-F238E27FC236}">
                <a16:creationId xmlns:a16="http://schemas.microsoft.com/office/drawing/2014/main" id="{AF305D6C-EC50-6093-223D-1DEB7230511A}"/>
              </a:ext>
            </a:extLst>
          </p:cNvPr>
          <p:cNvPicPr>
            <a:picLocks noChangeAspect="1"/>
          </p:cNvPicPr>
          <p:nvPr/>
        </p:nvPicPr>
        <p:blipFill>
          <a:blip r:embed="rId2"/>
          <a:stretch>
            <a:fillRect/>
          </a:stretch>
        </p:blipFill>
        <p:spPr>
          <a:xfrm>
            <a:off x="839635" y="1268850"/>
            <a:ext cx="5427793" cy="5096139"/>
          </a:xfrm>
          <a:prstGeom prst="rect">
            <a:avLst/>
          </a:prstGeom>
        </p:spPr>
      </p:pic>
      <p:sp>
        <p:nvSpPr>
          <p:cNvPr id="10" name="文本框 9">
            <a:extLst>
              <a:ext uri="{FF2B5EF4-FFF2-40B4-BE49-F238E27FC236}">
                <a16:creationId xmlns:a16="http://schemas.microsoft.com/office/drawing/2014/main" id="{432E5D17-F477-2AC7-EFEE-49B2E874716C}"/>
              </a:ext>
            </a:extLst>
          </p:cNvPr>
          <p:cNvSpPr txBox="1"/>
          <p:nvPr/>
        </p:nvSpPr>
        <p:spPr>
          <a:xfrm>
            <a:off x="7464095" y="1556870"/>
            <a:ext cx="3240225" cy="1600438"/>
          </a:xfrm>
          <a:prstGeom prst="rect">
            <a:avLst/>
          </a:prstGeom>
          <a:noFill/>
        </p:spPr>
        <p:txBody>
          <a:bodyPr wrap="square" rtlCol="0">
            <a:spAutoFit/>
          </a:bodyPr>
          <a:lstStyle/>
          <a:p>
            <a:r>
              <a:rPr lang="en-US" altLang="zh-CN" sz="2000" dirty="0"/>
              <a:t>Consists of three nets:</a:t>
            </a:r>
          </a:p>
          <a:p>
            <a:pPr marL="457200" indent="-457200">
              <a:buFont typeface="+mj-ea"/>
              <a:buAutoNum type="circleNumDbPlain"/>
            </a:pPr>
            <a:r>
              <a:rPr lang="en-US" altLang="zh-CN" sz="2000" dirty="0">
                <a:solidFill>
                  <a:srgbClr val="FF0000"/>
                </a:solidFill>
              </a:rPr>
              <a:t>Propagation net</a:t>
            </a:r>
          </a:p>
          <a:p>
            <a:pPr marL="457200" indent="-457200">
              <a:buFont typeface="+mj-ea"/>
              <a:buAutoNum type="circleNumDbPlain"/>
            </a:pPr>
            <a:r>
              <a:rPr lang="en-US" altLang="zh-CN" sz="2000" dirty="0">
                <a:solidFill>
                  <a:srgbClr val="FF0000"/>
                </a:solidFill>
              </a:rPr>
              <a:t>Importance Net</a:t>
            </a:r>
          </a:p>
          <a:p>
            <a:pPr marL="457200" indent="-457200">
              <a:buFont typeface="+mj-ea"/>
              <a:buAutoNum type="circleNumDbPlain"/>
            </a:pPr>
            <a:r>
              <a:rPr lang="en-US" altLang="zh-CN" sz="2000" dirty="0" err="1">
                <a:solidFill>
                  <a:srgbClr val="FF0000"/>
                </a:solidFill>
              </a:rPr>
              <a:t>Ouput</a:t>
            </a:r>
            <a:r>
              <a:rPr lang="en-US" altLang="zh-CN" sz="2000" dirty="0">
                <a:solidFill>
                  <a:srgbClr val="FF0000"/>
                </a:solidFill>
              </a:rPr>
              <a:t> Net</a:t>
            </a:r>
          </a:p>
          <a:p>
            <a:endParaRPr lang="zh-CN" altLang="en-US" dirty="0"/>
          </a:p>
        </p:txBody>
      </p:sp>
      <p:pic>
        <p:nvPicPr>
          <p:cNvPr id="12" name="图片 11">
            <a:extLst>
              <a:ext uri="{FF2B5EF4-FFF2-40B4-BE49-F238E27FC236}">
                <a16:creationId xmlns:a16="http://schemas.microsoft.com/office/drawing/2014/main" id="{19902FB8-07B8-3D11-46F1-0F763DA13CD3}"/>
              </a:ext>
            </a:extLst>
          </p:cNvPr>
          <p:cNvPicPr>
            <a:picLocks noChangeAspect="1"/>
          </p:cNvPicPr>
          <p:nvPr/>
        </p:nvPicPr>
        <p:blipFill>
          <a:blip r:embed="rId3"/>
          <a:stretch>
            <a:fillRect/>
          </a:stretch>
        </p:blipFill>
        <p:spPr>
          <a:xfrm>
            <a:off x="6585021" y="4401067"/>
            <a:ext cx="5017847" cy="1800125"/>
          </a:xfrm>
          <a:prstGeom prst="rect">
            <a:avLst/>
          </a:prstGeom>
        </p:spPr>
      </p:pic>
    </p:spTree>
    <p:extLst>
      <p:ext uri="{BB962C8B-B14F-4D97-AF65-F5344CB8AC3E}">
        <p14:creationId xmlns:p14="http://schemas.microsoft.com/office/powerpoint/2010/main" val="30630040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1802676" y="332785"/>
            <a:ext cx="8424585" cy="523220"/>
          </a:xfrm>
          <a:prstGeom prst="rect">
            <a:avLst/>
          </a:prstGeom>
          <a:noFill/>
        </p:spPr>
        <p:txBody>
          <a:bodyPr wrap="square">
            <a:spAutoFit/>
          </a:bodyPr>
          <a:lstStyle/>
          <a:p>
            <a:pPr algn="ctr"/>
            <a:r>
              <a:rPr lang="en-US" altLang="zh-CN" sz="2800" b="1" dirty="0">
                <a:latin typeface="Times New Roman" panose="02020603050405020304" charset="0"/>
              </a:rPr>
              <a:t>Hybrid Knowledge Routed Modules (HKRM)</a:t>
            </a:r>
            <a:endParaRPr lang="zh-CN" altLang="en-US" sz="2800" b="1" dirty="0">
              <a:latin typeface="Times New Roman" panose="02020603050405020304" charset="0"/>
            </a:endParaRPr>
          </a:p>
        </p:txBody>
      </p:sp>
      <p:sp>
        <p:nvSpPr>
          <p:cNvPr id="7" name="文本框 6">
            <a:extLst>
              <a:ext uri="{FF2B5EF4-FFF2-40B4-BE49-F238E27FC236}">
                <a16:creationId xmlns:a16="http://schemas.microsoft.com/office/drawing/2014/main" id="{1A636B94-171A-6882-4364-0F63F41102C7}"/>
              </a:ext>
            </a:extLst>
          </p:cNvPr>
          <p:cNvSpPr txBox="1"/>
          <p:nvPr/>
        </p:nvSpPr>
        <p:spPr>
          <a:xfrm>
            <a:off x="1055650" y="6199062"/>
            <a:ext cx="10080700" cy="307777"/>
          </a:xfrm>
          <a:prstGeom prst="rect">
            <a:avLst/>
          </a:prstGeom>
          <a:noFill/>
        </p:spPr>
        <p:txBody>
          <a:bodyPr wrap="square">
            <a:spAutoFit/>
          </a:bodyPr>
          <a:lstStyle/>
          <a:p>
            <a:pPr algn="l"/>
            <a:r>
              <a:rPr lang="en-US" altLang="zh-CN" sz="1400" dirty="0">
                <a:latin typeface="Times New Roman" panose="02020603050405020304" pitchFamily="18" charset="0"/>
                <a:cs typeface="Times New Roman" panose="02020603050405020304" pitchFamily="18" charset="0"/>
              </a:rPr>
              <a:t>Jiang et al., “Hybrid knowledge routed modules for large-scale object detection,” in Neural Information Processing Systems (NIPS), 2018.</a:t>
            </a:r>
          </a:p>
        </p:txBody>
      </p:sp>
      <p:sp>
        <p:nvSpPr>
          <p:cNvPr id="4" name="文本框 3">
            <a:extLst>
              <a:ext uri="{FF2B5EF4-FFF2-40B4-BE49-F238E27FC236}">
                <a16:creationId xmlns:a16="http://schemas.microsoft.com/office/drawing/2014/main" id="{41862048-2AF3-D31E-1FAC-2913D2BED568}"/>
              </a:ext>
            </a:extLst>
          </p:cNvPr>
          <p:cNvSpPr txBox="1"/>
          <p:nvPr/>
        </p:nvSpPr>
        <p:spPr>
          <a:xfrm>
            <a:off x="1703695" y="4608678"/>
            <a:ext cx="9720674" cy="1323439"/>
          </a:xfrm>
          <a:prstGeom prst="rect">
            <a:avLst/>
          </a:prstGeom>
          <a:noFill/>
        </p:spPr>
        <p:txBody>
          <a:bodyPr wrap="square">
            <a:spAutoFit/>
          </a:bodyPr>
          <a:lstStyle/>
          <a:p>
            <a:pPr marL="342900" indent="-342900" algn="l">
              <a:buFont typeface="Wingdings" panose="05000000000000000000" pitchFamily="2" charset="2"/>
              <a:buChar char="Ø"/>
            </a:pPr>
            <a:r>
              <a:rPr lang="en-US" altLang="zh-CN" sz="2000" dirty="0">
                <a:solidFill>
                  <a:srgbClr val="FF0000"/>
                </a:solidFill>
                <a:latin typeface="Times New Roman" panose="02020603050405020304" pitchFamily="18" charset="0"/>
                <a:cs typeface="Times New Roman" panose="02020603050405020304" pitchFamily="18" charset="0"/>
              </a:rPr>
              <a:t>An explicit knowledge module </a:t>
            </a:r>
            <a:r>
              <a:rPr lang="en-US" altLang="zh-CN" sz="2000" dirty="0">
                <a:latin typeface="Times New Roman" panose="02020603050405020304" pitchFamily="18" charset="0"/>
                <a:cs typeface="Times New Roman" panose="02020603050405020304" pitchFamily="18" charset="0"/>
              </a:rPr>
              <a:t>for structured constraints that are summarized with linguistic knowledge(e.g. shared attributes, relationships) about concepts; </a:t>
            </a:r>
          </a:p>
          <a:p>
            <a:pPr marL="342900" indent="-342900" algn="l">
              <a:buFont typeface="Wingdings" panose="05000000000000000000" pitchFamily="2" charset="2"/>
              <a:buChar char="Ø"/>
            </a:pPr>
            <a:r>
              <a:rPr lang="en-US" altLang="zh-CN" sz="2000" dirty="0">
                <a:solidFill>
                  <a:srgbClr val="FF0000"/>
                </a:solidFill>
                <a:latin typeface="Times New Roman" panose="02020603050405020304" pitchFamily="18" charset="0"/>
                <a:cs typeface="Times New Roman" panose="02020603050405020304" pitchFamily="18" charset="0"/>
              </a:rPr>
              <a:t>An implicit knowledge module </a:t>
            </a:r>
            <a:r>
              <a:rPr lang="en-US" altLang="zh-CN" sz="2000" dirty="0">
                <a:latin typeface="Times New Roman" panose="02020603050405020304" pitchFamily="18" charset="0"/>
                <a:cs typeface="Times New Roman" panose="02020603050405020304" pitchFamily="18" charset="0"/>
              </a:rPr>
              <a:t>that depicts some implicit constraints (e.g. common spatial layouts). </a:t>
            </a:r>
            <a:endParaRPr lang="zh-CN" altLang="en-US" sz="20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A3B57BB-5BAB-A9BA-FC6B-020368D93D81}"/>
              </a:ext>
            </a:extLst>
          </p:cNvPr>
          <p:cNvSpPr txBox="1"/>
          <p:nvPr/>
        </p:nvSpPr>
        <p:spPr>
          <a:xfrm>
            <a:off x="1415675" y="1062646"/>
            <a:ext cx="9720675" cy="1323439"/>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solidFill>
                  <a:srgbClr val="FF0000"/>
                </a:solidFill>
                <a:latin typeface="Times New Roman" panose="02020603050405020304" pitchFamily="18" charset="0"/>
                <a:cs typeface="Times New Roman" panose="02020603050405020304" pitchFamily="18" charset="0"/>
              </a:rPr>
              <a:t>Idea:</a:t>
            </a:r>
            <a:r>
              <a:rPr lang="zh-CN" altLang="en-US" sz="2000" dirty="0">
                <a:solidFill>
                  <a:srgbClr val="FF0000"/>
                </a:solidFill>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When humans watch a scene, each object is not identified individually. Different knowledge obtained by a human commonsense can help to make a correct identification by considering global semantic coherency.</a:t>
            </a:r>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Incorporates the reasoning routed by two kinds of knowledge forms:</a:t>
            </a:r>
            <a:endParaRPr lang="zh-CN" altLang="en-US" sz="20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406B84DE-1EBD-302D-637E-04B3220DF24B}"/>
              </a:ext>
            </a:extLst>
          </p:cNvPr>
          <p:cNvPicPr>
            <a:picLocks noChangeAspect="1"/>
          </p:cNvPicPr>
          <p:nvPr/>
        </p:nvPicPr>
        <p:blipFill>
          <a:blip r:embed="rId2"/>
          <a:stretch>
            <a:fillRect/>
          </a:stretch>
        </p:blipFill>
        <p:spPr>
          <a:xfrm>
            <a:off x="2063720" y="2472460"/>
            <a:ext cx="8662313" cy="1996605"/>
          </a:xfrm>
          <a:prstGeom prst="rect">
            <a:avLst/>
          </a:prstGeom>
        </p:spPr>
      </p:pic>
    </p:spTree>
    <p:extLst>
      <p:ext uri="{BB962C8B-B14F-4D97-AF65-F5344CB8AC3E}">
        <p14:creationId xmlns:p14="http://schemas.microsoft.com/office/powerpoint/2010/main" val="31756070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74586CB-DD95-E0FE-BC6E-82CBB13E7717}"/>
              </a:ext>
            </a:extLst>
          </p:cNvPr>
          <p:cNvPicPr>
            <a:picLocks noChangeAspect="1"/>
          </p:cNvPicPr>
          <p:nvPr/>
        </p:nvPicPr>
        <p:blipFill>
          <a:blip r:embed="rId2"/>
          <a:stretch>
            <a:fillRect/>
          </a:stretch>
        </p:blipFill>
        <p:spPr>
          <a:xfrm>
            <a:off x="1413626" y="1366310"/>
            <a:ext cx="9364747" cy="2541270"/>
          </a:xfrm>
          <a:prstGeom prst="rect">
            <a:avLst/>
          </a:prstGeom>
        </p:spPr>
      </p:pic>
      <p:sp>
        <p:nvSpPr>
          <p:cNvPr id="2" name="文本框 1">
            <a:extLst>
              <a:ext uri="{FF2B5EF4-FFF2-40B4-BE49-F238E27FC236}">
                <a16:creationId xmlns:a16="http://schemas.microsoft.com/office/drawing/2014/main" id="{AE2C9680-6A80-77E9-BCC0-0295F86A90FF}"/>
              </a:ext>
            </a:extLst>
          </p:cNvPr>
          <p:cNvSpPr txBox="1"/>
          <p:nvPr/>
        </p:nvSpPr>
        <p:spPr>
          <a:xfrm>
            <a:off x="1802676" y="332785"/>
            <a:ext cx="8424585" cy="523220"/>
          </a:xfrm>
          <a:prstGeom prst="rect">
            <a:avLst/>
          </a:prstGeom>
          <a:noFill/>
        </p:spPr>
        <p:txBody>
          <a:bodyPr wrap="square">
            <a:spAutoFit/>
          </a:bodyPr>
          <a:lstStyle/>
          <a:p>
            <a:pPr algn="ctr"/>
            <a:r>
              <a:rPr lang="en-US" altLang="zh-CN" sz="2800" b="1" dirty="0">
                <a:latin typeface="Times New Roman" panose="02020603050405020304" charset="0"/>
              </a:rPr>
              <a:t>HKRM Overview</a:t>
            </a:r>
            <a:endParaRPr lang="zh-CN" altLang="en-US" sz="2800" b="1" dirty="0">
              <a:latin typeface="Times New Roman" panose="02020603050405020304" charset="0"/>
            </a:endParaRPr>
          </a:p>
        </p:txBody>
      </p:sp>
      <p:pic>
        <p:nvPicPr>
          <p:cNvPr id="4" name="图片 3">
            <a:extLst>
              <a:ext uri="{FF2B5EF4-FFF2-40B4-BE49-F238E27FC236}">
                <a16:creationId xmlns:a16="http://schemas.microsoft.com/office/drawing/2014/main" id="{C4C0A31C-DFD5-DB42-2147-0D7533800C0C}"/>
              </a:ext>
            </a:extLst>
          </p:cNvPr>
          <p:cNvPicPr>
            <a:picLocks noChangeAspect="1"/>
          </p:cNvPicPr>
          <p:nvPr/>
        </p:nvPicPr>
        <p:blipFill>
          <a:blip r:embed="rId3"/>
          <a:stretch>
            <a:fillRect/>
          </a:stretch>
        </p:blipFill>
        <p:spPr>
          <a:xfrm>
            <a:off x="611725" y="4221055"/>
            <a:ext cx="10968550" cy="2142140"/>
          </a:xfrm>
          <a:prstGeom prst="rect">
            <a:avLst/>
          </a:prstGeom>
        </p:spPr>
      </p:pic>
    </p:spTree>
    <p:extLst>
      <p:ext uri="{BB962C8B-B14F-4D97-AF65-F5344CB8AC3E}">
        <p14:creationId xmlns:p14="http://schemas.microsoft.com/office/powerpoint/2010/main" val="2694844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E2C9680-6A80-77E9-BCC0-0295F86A90FF}"/>
              </a:ext>
            </a:extLst>
          </p:cNvPr>
          <p:cNvSpPr txBox="1"/>
          <p:nvPr/>
        </p:nvSpPr>
        <p:spPr>
          <a:xfrm>
            <a:off x="1802676" y="332785"/>
            <a:ext cx="8424585" cy="523220"/>
          </a:xfrm>
          <a:prstGeom prst="rect">
            <a:avLst/>
          </a:prstGeom>
          <a:noFill/>
        </p:spPr>
        <p:txBody>
          <a:bodyPr wrap="square">
            <a:spAutoFit/>
          </a:bodyPr>
          <a:lstStyle/>
          <a:p>
            <a:pPr algn="ctr"/>
            <a:r>
              <a:rPr lang="en-US" altLang="zh-CN" sz="2800" b="1" dirty="0">
                <a:latin typeface="Times New Roman" panose="02020603050405020304" charset="0"/>
              </a:rPr>
              <a:t>Explicit Knowledge Module</a:t>
            </a:r>
            <a:endParaRPr lang="zh-CN" altLang="en-US" sz="2800" b="1" dirty="0">
              <a:latin typeface="Times New Roman" panose="02020603050405020304" charset="0"/>
            </a:endParaRPr>
          </a:p>
        </p:txBody>
      </p:sp>
      <p:pic>
        <p:nvPicPr>
          <p:cNvPr id="4" name="图片 3">
            <a:extLst>
              <a:ext uri="{FF2B5EF4-FFF2-40B4-BE49-F238E27FC236}">
                <a16:creationId xmlns:a16="http://schemas.microsoft.com/office/drawing/2014/main" id="{70C2CD5E-7006-B207-E984-DAAFFC17DAF4}"/>
              </a:ext>
            </a:extLst>
          </p:cNvPr>
          <p:cNvPicPr>
            <a:picLocks noChangeAspect="1"/>
          </p:cNvPicPr>
          <p:nvPr/>
        </p:nvPicPr>
        <p:blipFill>
          <a:blip r:embed="rId2"/>
          <a:stretch>
            <a:fillRect/>
          </a:stretch>
        </p:blipFill>
        <p:spPr>
          <a:xfrm>
            <a:off x="623620" y="1268850"/>
            <a:ext cx="10572523" cy="3779886"/>
          </a:xfrm>
          <a:prstGeom prst="rect">
            <a:avLst/>
          </a:prstGeom>
        </p:spPr>
      </p:pic>
      <p:pic>
        <p:nvPicPr>
          <p:cNvPr id="7" name="图片 6">
            <a:extLst>
              <a:ext uri="{FF2B5EF4-FFF2-40B4-BE49-F238E27FC236}">
                <a16:creationId xmlns:a16="http://schemas.microsoft.com/office/drawing/2014/main" id="{0582F5C6-92EB-356F-BEA1-EF4B60136EED}"/>
              </a:ext>
            </a:extLst>
          </p:cNvPr>
          <p:cNvPicPr>
            <a:picLocks noChangeAspect="1"/>
          </p:cNvPicPr>
          <p:nvPr/>
        </p:nvPicPr>
        <p:blipFill>
          <a:blip r:embed="rId3"/>
          <a:stretch>
            <a:fillRect/>
          </a:stretch>
        </p:blipFill>
        <p:spPr>
          <a:xfrm>
            <a:off x="602576" y="5313398"/>
            <a:ext cx="11160775" cy="1211817"/>
          </a:xfrm>
          <a:prstGeom prst="rect">
            <a:avLst/>
          </a:prstGeom>
        </p:spPr>
      </p:pic>
    </p:spTree>
    <p:extLst>
      <p:ext uri="{BB962C8B-B14F-4D97-AF65-F5344CB8AC3E}">
        <p14:creationId xmlns:p14="http://schemas.microsoft.com/office/powerpoint/2010/main" val="419445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E2C9680-6A80-77E9-BCC0-0295F86A90FF}"/>
              </a:ext>
            </a:extLst>
          </p:cNvPr>
          <p:cNvSpPr txBox="1"/>
          <p:nvPr/>
        </p:nvSpPr>
        <p:spPr>
          <a:xfrm>
            <a:off x="1883707" y="404790"/>
            <a:ext cx="8424585" cy="523220"/>
          </a:xfrm>
          <a:prstGeom prst="rect">
            <a:avLst/>
          </a:prstGeom>
          <a:noFill/>
        </p:spPr>
        <p:txBody>
          <a:bodyPr wrap="square">
            <a:spAutoFit/>
          </a:bodyPr>
          <a:lstStyle/>
          <a:p>
            <a:pPr algn="ctr"/>
            <a:r>
              <a:rPr lang="en-US" altLang="zh-CN" sz="2800" b="1" dirty="0">
                <a:latin typeface="Times New Roman" panose="02020603050405020304" charset="0"/>
              </a:rPr>
              <a:t>Implicit Knowledge Module</a:t>
            </a:r>
            <a:endParaRPr lang="zh-CN" altLang="en-US" sz="2800" b="1" dirty="0">
              <a:latin typeface="Times New Roman" panose="02020603050405020304" charset="0"/>
            </a:endParaRPr>
          </a:p>
        </p:txBody>
      </p:sp>
      <p:sp>
        <p:nvSpPr>
          <p:cNvPr id="6" name="文本框 5">
            <a:extLst>
              <a:ext uri="{FF2B5EF4-FFF2-40B4-BE49-F238E27FC236}">
                <a16:creationId xmlns:a16="http://schemas.microsoft.com/office/drawing/2014/main" id="{66E2623D-D063-D379-60CB-A750A79654F0}"/>
              </a:ext>
            </a:extLst>
          </p:cNvPr>
          <p:cNvSpPr txBox="1"/>
          <p:nvPr/>
        </p:nvSpPr>
        <p:spPr>
          <a:xfrm>
            <a:off x="1019646" y="1209009"/>
            <a:ext cx="10152705" cy="1938992"/>
          </a:xfrm>
          <a:prstGeom prst="rect">
            <a:avLst/>
          </a:prstGeom>
          <a:noFill/>
        </p:spPr>
        <p:txBody>
          <a:bodyPr wrap="square">
            <a:spAutoFit/>
          </a:bodyPr>
          <a:lstStyle/>
          <a:p>
            <a:pPr marL="285750" indent="-285750">
              <a:buFont typeface="Wingdings" panose="05000000000000000000" pitchFamily="2" charset="2"/>
              <a:buChar char="l"/>
            </a:pPr>
            <a:r>
              <a:rPr lang="en-US" altLang="zh-CN" sz="2000" dirty="0"/>
              <a:t>Commonsense knowledge without explicit definitions or being summarized by the human</a:t>
            </a:r>
          </a:p>
          <a:p>
            <a:pPr marL="285750" indent="-285750">
              <a:buFont typeface="Wingdings" panose="05000000000000000000" pitchFamily="2" charset="2"/>
              <a:buChar char="l"/>
            </a:pPr>
            <a:r>
              <a:rPr lang="en-US" altLang="zh-CN" sz="2000" dirty="0" err="1"/>
              <a:t>Eg.</a:t>
            </a:r>
            <a:r>
              <a:rPr lang="en-US" altLang="zh-CN" sz="2000" dirty="0"/>
              <a:t>, “the ceiling is always above all the other objects” and “the water is always below the ships, mountains and the sky”. </a:t>
            </a:r>
          </a:p>
          <a:p>
            <a:pPr marL="285750" indent="-285750">
              <a:buFont typeface="Wingdings" panose="05000000000000000000" pitchFamily="2" charset="2"/>
              <a:buChar char="l"/>
            </a:pPr>
            <a:endParaRPr lang="en-US" altLang="zh-CN" sz="2000" dirty="0"/>
          </a:p>
          <a:p>
            <a:pPr marL="285750" indent="-285750">
              <a:buFont typeface="Wingdings" panose="05000000000000000000" pitchFamily="2" charset="2"/>
              <a:buChar char="l"/>
            </a:pPr>
            <a:r>
              <a:rPr lang="en-US" altLang="zh-CN" sz="2000" dirty="0"/>
              <a:t>The analogous idea of </a:t>
            </a:r>
            <a:r>
              <a:rPr lang="en-US" altLang="zh-CN" sz="2000" dirty="0">
                <a:solidFill>
                  <a:srgbClr val="FF0000"/>
                </a:solidFill>
              </a:rPr>
              <a:t>multi-head attention</a:t>
            </a:r>
            <a:r>
              <a:rPr lang="en-US" altLang="zh-CN" sz="2000" dirty="0"/>
              <a:t>, enables the module to catch multiple spatial relationships such as “up and down”, “left and right” and “corner and center”.</a:t>
            </a:r>
            <a:endParaRPr lang="zh-CN" altLang="en-US" sz="2000" dirty="0"/>
          </a:p>
        </p:txBody>
      </p:sp>
      <p:pic>
        <p:nvPicPr>
          <p:cNvPr id="9" name="图片 8">
            <a:extLst>
              <a:ext uri="{FF2B5EF4-FFF2-40B4-BE49-F238E27FC236}">
                <a16:creationId xmlns:a16="http://schemas.microsoft.com/office/drawing/2014/main" id="{2D63764D-91F8-984D-9324-6CEA8416B9C8}"/>
              </a:ext>
            </a:extLst>
          </p:cNvPr>
          <p:cNvPicPr>
            <a:picLocks noChangeAspect="1"/>
          </p:cNvPicPr>
          <p:nvPr/>
        </p:nvPicPr>
        <p:blipFill>
          <a:blip r:embed="rId2"/>
          <a:stretch>
            <a:fillRect/>
          </a:stretch>
        </p:blipFill>
        <p:spPr>
          <a:xfrm>
            <a:off x="1897741" y="3356995"/>
            <a:ext cx="7416515" cy="2977951"/>
          </a:xfrm>
          <a:prstGeom prst="rect">
            <a:avLst/>
          </a:prstGeom>
        </p:spPr>
      </p:pic>
    </p:spTree>
    <p:extLst>
      <p:ext uri="{BB962C8B-B14F-4D97-AF65-F5344CB8AC3E}">
        <p14:creationId xmlns:p14="http://schemas.microsoft.com/office/powerpoint/2010/main" val="25953872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271665" y="2564940"/>
            <a:ext cx="9360650" cy="1143000"/>
          </a:xfrm>
          <a:prstGeom prst="rect">
            <a:avLst/>
          </a:prstGeom>
          <a:noFill/>
          <a:ln w="9525">
            <a:noFill/>
          </a:ln>
        </p:spPr>
        <p:txBody>
          <a:bodyPr anchor="ctr" anchorCtr="0"/>
          <a:lstStyle/>
          <a:p>
            <a:pPr algn="ctr"/>
            <a:r>
              <a:rPr lang="zh-CN" altLang="en-US" sz="4000" b="1" dirty="0">
                <a:latin typeface="Times New Roman" panose="02020603050405020304" charset="0"/>
              </a:rPr>
              <a:t>Probabilistic Relations </a:t>
            </a:r>
            <a:r>
              <a:rPr lang="en-US" altLang="zh-CN" sz="4000" b="1" dirty="0">
                <a:latin typeface="Times New Roman" panose="02020603050405020304" charset="0"/>
              </a:rPr>
              <a:t>based Approaches</a:t>
            </a:r>
            <a:endParaRPr lang="en-US" altLang="zh-C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1593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1761705" y="404790"/>
            <a:ext cx="8229600" cy="1143000"/>
          </a:xfrm>
          <a:prstGeom prst="rect">
            <a:avLst/>
          </a:prstGeom>
          <a:noFill/>
          <a:ln w="9525">
            <a:noFill/>
          </a:ln>
        </p:spPr>
        <p:txBody>
          <a:bodyPr anchor="ctr" anchorCtr="0"/>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charset="0"/>
              </a:rPr>
              <a:t> Probabilistic Relations</a:t>
            </a:r>
            <a:endParaRPr lang="en-US" altLang="zh-CN" sz="40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0AEFEF7-F754-C5E7-0700-7F2B988F9B13}"/>
              </a:ext>
            </a:extLst>
          </p:cNvPr>
          <p:cNvSpPr txBox="1"/>
          <p:nvPr/>
        </p:nvSpPr>
        <p:spPr>
          <a:xfrm>
            <a:off x="918675" y="2116025"/>
            <a:ext cx="10224710" cy="1631216"/>
          </a:xfrm>
          <a:prstGeom prst="rect">
            <a:avLst/>
          </a:prstGeom>
          <a:noFill/>
        </p:spPr>
        <p:txBody>
          <a:bodyPr wrap="square">
            <a:spAutoFit/>
          </a:bodyPr>
          <a:lstStyle/>
          <a:p>
            <a:pPr marL="342900" indent="-342900">
              <a:buFont typeface="Wingdings" panose="05000000000000000000" pitchFamily="2" charset="2"/>
              <a:buChar char="l"/>
            </a:pPr>
            <a:r>
              <a:rPr lang="zh-CN" altLang="en-US" sz="2000" dirty="0">
                <a:latin typeface="Times New Roman" panose="02020603050405020304" charset="0"/>
              </a:rPr>
              <a:t>The core concept of probabilistic relations is a random variable X from which </a:t>
            </a:r>
            <a:r>
              <a:rPr lang="zh-CN" altLang="en-US" sz="2000" dirty="0">
                <a:solidFill>
                  <a:srgbClr val="FF0000"/>
                </a:solidFill>
                <a:latin typeface="Times New Roman" panose="02020603050405020304" charset="0"/>
              </a:rPr>
              <a:t>samples x can be drawn according to an underlying probability distribution P(X). </a:t>
            </a:r>
            <a:endParaRPr lang="en-US" altLang="zh-CN" sz="2000" dirty="0">
              <a:solidFill>
                <a:srgbClr val="FF0000"/>
              </a:solidFill>
              <a:latin typeface="Times New Roman" panose="02020603050405020304" charset="0"/>
            </a:endParaRPr>
          </a:p>
          <a:p>
            <a:pPr marL="342900" indent="-342900">
              <a:buFont typeface="Wingdings" panose="05000000000000000000" pitchFamily="2" charset="2"/>
              <a:buChar char="l"/>
            </a:pPr>
            <a:r>
              <a:rPr lang="zh-CN" altLang="en-US" sz="2000" dirty="0">
                <a:latin typeface="Times New Roman" panose="02020603050405020304" charset="0"/>
              </a:rPr>
              <a:t>Two or more random variables X,Y can be interdependent with joint distribution (x,y)~P(X,Y). </a:t>
            </a:r>
            <a:endParaRPr lang="en-US" altLang="zh-CN" sz="2000" dirty="0">
              <a:latin typeface="Times New Roman" panose="02020603050405020304" charset="0"/>
            </a:endParaRPr>
          </a:p>
          <a:p>
            <a:pPr marL="342900" indent="-342900">
              <a:buFont typeface="Wingdings" panose="05000000000000000000" pitchFamily="2" charset="2"/>
              <a:buChar char="l"/>
            </a:pPr>
            <a:r>
              <a:rPr lang="zh-CN" altLang="en-US" sz="2000" dirty="0">
                <a:latin typeface="Times New Roman" panose="02020603050405020304" charset="0"/>
              </a:rPr>
              <a:t>Prior knowledge could be assumptions on the conditional independence or the correlation structure of random varables or even a full description of the joint probability distributions.</a:t>
            </a:r>
            <a:endParaRPr lang="en-US" altLang="zh-CN" sz="2000" dirty="0">
              <a:latin typeface="Times New Roman" panose="02020603050405020304" charset="0"/>
            </a:endParaRPr>
          </a:p>
        </p:txBody>
      </p:sp>
    </p:spTree>
    <p:extLst>
      <p:ext uri="{BB962C8B-B14F-4D97-AF65-F5344CB8AC3E}">
        <p14:creationId xmlns:p14="http://schemas.microsoft.com/office/powerpoint/2010/main" val="2033532010"/>
      </p:ext>
    </p:extLst>
  </p:cSld>
  <p:clrMapOvr>
    <a:masterClrMapping/>
  </p:clrMapOvr>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30322</TotalTime>
  <Words>6808</Words>
  <Application>Microsoft Office PowerPoint</Application>
  <PresentationFormat>宽屏</PresentationFormat>
  <Paragraphs>426</Paragraphs>
  <Slides>116</Slides>
  <Notes>64</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116</vt:i4>
      </vt:variant>
    </vt:vector>
  </HeadingPairs>
  <TitlesOfParts>
    <vt:vector size="124" baseType="lpstr">
      <vt:lpstr>Arial</vt:lpstr>
      <vt:lpstr>Calibri</vt:lpstr>
      <vt:lpstr>Calibri Light</vt:lpstr>
      <vt:lpstr>Cambria Math</vt:lpstr>
      <vt:lpstr>Times New Roman</vt:lpstr>
      <vt:lpstr>Wingdings</vt:lpstr>
      <vt:lpstr>默认设计模板</vt:lpstr>
      <vt:lpstr>Equation</vt:lpstr>
      <vt:lpstr>Integrating Knowledge and Learning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Network Struction Compression</dc:title>
  <dc:creator>Administrator</dc:creator>
  <cp:lastModifiedBy>峡壁 刘</cp:lastModifiedBy>
  <cp:revision>3969</cp:revision>
  <dcterms:created xsi:type="dcterms:W3CDTF">2020-03-08T09:18:00Z</dcterms:created>
  <dcterms:modified xsi:type="dcterms:W3CDTF">2024-11-05T02:43:57Z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55CE02A5B8BB4693ACA89B10D6C00076</vt:lpwstr>
  </property>
</Properties>
</file>