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74" r:id="rId3"/>
    <p:sldId id="475" r:id="rId4"/>
    <p:sldId id="476" r:id="rId5"/>
    <p:sldId id="477" r:id="rId6"/>
    <p:sldId id="261" r:id="rId7"/>
    <p:sldId id="478" r:id="rId8"/>
    <p:sldId id="265" r:id="rId9"/>
    <p:sldId id="281" r:id="rId10"/>
    <p:sldId id="294" r:id="rId11"/>
    <p:sldId id="479" r:id="rId12"/>
    <p:sldId id="481" r:id="rId13"/>
    <p:sldId id="480" r:id="rId14"/>
    <p:sldId id="318" r:id="rId15"/>
    <p:sldId id="302" r:id="rId16"/>
    <p:sldId id="482" r:id="rId17"/>
    <p:sldId id="483" r:id="rId18"/>
    <p:sldId id="484" r:id="rId19"/>
    <p:sldId id="485" r:id="rId20"/>
    <p:sldId id="486" r:id="rId21"/>
    <p:sldId id="494" r:id="rId22"/>
    <p:sldId id="798" r:id="rId23"/>
    <p:sldId id="846" r:id="rId24"/>
    <p:sldId id="847" r:id="rId25"/>
    <p:sldId id="848" r:id="rId26"/>
    <p:sldId id="849" r:id="rId27"/>
    <p:sldId id="850" r:id="rId28"/>
    <p:sldId id="851" r:id="rId29"/>
    <p:sldId id="852" r:id="rId30"/>
    <p:sldId id="49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峡壁" initials="刘" lastIdx="2" clrIdx="0">
    <p:extLst>
      <p:ext uri="{19B8F6BF-5375-455C-9EA6-DF929625EA0E}">
        <p15:presenceInfo xmlns:p15="http://schemas.microsoft.com/office/powerpoint/2012/main" userId="51a1c7beaf91b5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2C7"/>
    <a:srgbClr val="B0A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80" autoAdjust="0"/>
  </p:normalViewPr>
  <p:slideViewPr>
    <p:cSldViewPr snapToGrid="0" showGuides="1">
      <p:cViewPr varScale="1">
        <p:scale>
          <a:sx n="83" d="100"/>
          <a:sy n="83" d="100"/>
        </p:scale>
        <p:origin x="38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0139-4E0D-49EF-900B-5985BFC6A6DA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83582-BA48-409E-B944-31E28312DA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05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83582-BA48-409E-B944-31E28312DA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62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83582-BA48-409E-B944-31E28312DA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7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83582-BA48-409E-B944-31E28312DA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5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83582-BA48-409E-B944-31E28312DA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0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71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313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45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170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47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0E124-4584-411B-B66F-5938880B1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157587-87AD-4639-8AB5-033F5813D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758D7-D9F8-4936-A57E-569F8A6B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5812A-B39B-4E34-AF7D-7FA83CEA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E1785-69D7-4C79-87B8-8542A6CA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45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77FFE-B3C4-4169-ADBA-45BE1AA6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F466FC-BBDC-4947-AC51-FFCA7053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7A188-0304-4EFA-B959-E607DC19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6AFBC-8B62-4B04-904C-0B5CFB6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F3F34A-4EF0-4CB6-B9B2-BB173B46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8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D9A888-7C26-48BE-BCB8-57148A7D9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6B1DFF-9053-4778-B4D4-6E265439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061C7D-47B6-454E-A797-02439C23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5BCE92-DE89-42B2-84C3-5E44C25E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5041A1-E1ED-4BC1-8A40-9CD53457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76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95050-F9D7-44A0-B8DA-05673DE9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8BB66B-C78C-493E-8808-1560600E9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488A84-E521-415F-9356-E6C41A45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CF195B-055C-42A1-97AE-A6D7FCD6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BD187-39C8-4F23-8ADD-F0D74B26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59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4639B-5497-4D37-BF72-9E9A89B8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AE6D34-CFEA-48CE-BCDF-10D3AE09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37D62A-19E8-447F-8A7E-CD141113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CBB320-08BC-4603-89E6-3582D597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254E6F-8882-4A50-9241-ADB0CE36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1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923CD-7DEE-49F2-A428-3ECE0A90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4B4AF4-EE12-4DE6-B0CA-9B9184928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9DB3CF-C8C5-47C7-8813-281DA1C7E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CABE12-D7F8-495C-ABCC-306434D0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D2DAF0-9CD4-48CB-8D5D-5FC1E915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BD6CD6-6AF5-4639-93AE-C0FDF3ED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C393F-5B16-4CD2-82B2-77E0A997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45B40B-53C4-4D0C-8DF9-AEFA319A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E6FFEC-417E-4763-8815-438869706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EBDA7C-CDDC-4533-900B-3DB8D8E3C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A03AAC4-4D08-4DA1-92AC-E4C671597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527779-4135-442D-A716-205D6375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027E73-1826-4C83-B92F-A36ABC96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DE94F1-CF6E-41F0-96B3-6A4594AD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5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E4020-186E-42B1-981F-70040F00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780D08-7F30-4EBE-9ACA-E5322D34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7B5D66-1AA3-44F8-806B-4896E0C0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F16AFD-434D-4A9D-9369-B62ED330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28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C4EF57-31F4-41AE-9310-4D3629EA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AA252F-8497-49FC-BF1E-AB90BF3E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ACB979-DCC6-4F68-B48E-B1EF796E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2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07BE2-9B94-4E62-803A-AF3B67FA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7DD7CF-DD14-461B-A94C-5E770B5B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DEC942-FB57-40E8-870C-216EF3EB6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2640D7-8932-430E-9CAE-6F7D0F03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8E541-1FA6-4396-85E5-FCCB45E7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9D9917-A31C-43EE-9239-1AFB51E6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7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944C8-79C1-41D0-8B2F-982E9F72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AFEF7B-AB8C-4CED-B476-C50BA4079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EEFC1-3FB1-4756-BDA2-A252D955F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718514-ADBE-4785-9E97-3E03A102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7FC450-40FF-400B-8CEE-B801EFCE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D527BC-F5A2-4F24-92F6-A375F76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04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57DB3C-19CB-4454-8C58-6146DF8E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E50F83-FEAD-44E6-91B4-BC74CD48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DA2A6B-0CF2-419F-A37A-F4ADD81F1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30AC-3978-44C5-A095-E639BEBC8F0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C5051-306D-4270-A318-A164E3667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42D539-7FE1-47B7-82AC-8A57223B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9990-356A-48D6-8EEF-AF0E73AE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37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F9B6FE7-6AE2-4B39-AAC9-9926E14AA339}"/>
              </a:ext>
            </a:extLst>
          </p:cNvPr>
          <p:cNvSpPr txBox="1"/>
          <p:nvPr/>
        </p:nvSpPr>
        <p:spPr>
          <a:xfrm>
            <a:off x="4573335" y="1960481"/>
            <a:ext cx="3493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/>
              <a:t>Summary</a:t>
            </a:r>
            <a:endParaRPr lang="zh-CN" altLang="en-US" sz="6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8218D28-26C9-DF59-506C-6C3B1AC3AD89}"/>
              </a:ext>
            </a:extLst>
          </p:cNvPr>
          <p:cNvSpPr txBox="1"/>
          <p:nvPr/>
        </p:nvSpPr>
        <p:spPr>
          <a:xfrm>
            <a:off x="3240156" y="3369366"/>
            <a:ext cx="62914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Artificial Intelligence @ BIT</a:t>
            </a:r>
          </a:p>
          <a:p>
            <a:pPr algn="ctr"/>
            <a:endParaRPr lang="en-US" altLang="zh-CN" sz="4000" dirty="0"/>
          </a:p>
          <a:p>
            <a:pPr algn="ctr"/>
            <a:r>
              <a:rPr lang="en-US" altLang="zh-CN" sz="3600" dirty="0"/>
              <a:t>2024-25-01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6933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F9B6FE7-6AE2-4B39-AAC9-9926E14AA339}"/>
              </a:ext>
            </a:extLst>
          </p:cNvPr>
          <p:cNvSpPr txBox="1"/>
          <p:nvPr/>
        </p:nvSpPr>
        <p:spPr>
          <a:xfrm>
            <a:off x="685337" y="227083"/>
            <a:ext cx="208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 optimizer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36418A5-ECA9-49A9-9DF6-8D342AE2E65D}"/>
                  </a:ext>
                </a:extLst>
              </p:cNvPr>
              <p:cNvSpPr/>
              <p:nvPr/>
            </p:nvSpPr>
            <p:spPr>
              <a:xfrm>
                <a:off x="685337" y="776005"/>
                <a:ext cx="10366919" cy="229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Standard gradient update rules have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The key idea underlying LSTM optimizers is to replace the update term by an update proposed by an 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This new update allows the optimization strategy to be tailored to a specific family of tasks. </a:t>
                </a:r>
              </a:p>
              <a:p>
                <a:pPr marL="285750" indent="-285750">
                  <a:spcBef>
                    <a:spcPts val="1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 loss function used to train an LSTM optimizer is: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𝒯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dirty="0"/>
                  <a:t>, where T is the number of parameter updates that are made,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are weights indicating the importance of performance after t steps.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36418A5-ECA9-49A9-9DF6-8D342AE2E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37" y="776005"/>
                <a:ext cx="10366919" cy="2296013"/>
              </a:xfrm>
              <a:prstGeom prst="rect">
                <a:avLst/>
              </a:prstGeom>
              <a:blipFill>
                <a:blip r:embed="rId3"/>
                <a:stretch>
                  <a:fillRect l="-353" t="-1061" r="-1058" b="-3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392B4AD-CDCE-4B2C-A79B-D43FD656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705" y="3526986"/>
            <a:ext cx="74390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Few Shot Learning Problem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B0889-BABB-C941-A7D4-A128E36A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67" y="1442330"/>
            <a:ext cx="10958265" cy="12763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宋体" panose="02010600030101010101" pitchFamily="2" charset="-122"/>
                <a:sym typeface="+mn-ea"/>
              </a:rPr>
              <a:t>One impressive hallmark of human intelligence is the ability to </a:t>
            </a:r>
            <a:r>
              <a:rPr lang="en-US" altLang="zh-CN" sz="2000" b="1" dirty="0">
                <a:latin typeface="宋体" panose="02010600030101010101" pitchFamily="2" charset="-122"/>
                <a:sym typeface="+mn-ea"/>
              </a:rPr>
              <a:t>rapidly</a:t>
            </a:r>
            <a:r>
              <a:rPr lang="en-US" altLang="zh-CN" sz="2000" dirty="0">
                <a:latin typeface="宋体" panose="02010600030101010101" pitchFamily="2" charset="-122"/>
                <a:sym typeface="+mn-ea"/>
              </a:rPr>
              <a:t> establish cognition to novel concepts from </a:t>
            </a:r>
            <a:r>
              <a:rPr lang="en-US" altLang="zh-CN" sz="2000" b="1" dirty="0">
                <a:latin typeface="宋体" panose="02010600030101010101" pitchFamily="2" charset="-122"/>
                <a:sym typeface="+mn-ea"/>
              </a:rPr>
              <a:t>just a single or a handful of examples</a:t>
            </a:r>
            <a:r>
              <a:rPr lang="en-US" altLang="zh-CN" sz="2000" dirty="0">
                <a:latin typeface="宋体" panose="02010600030101010101" pitchFamily="2" charset="-122"/>
                <a:sym typeface="+mn-ea"/>
              </a:rPr>
              <a:t>. Humans can recognize visual objects through very few images and even children can remember a novel word by a single encounter.</a:t>
            </a:r>
          </a:p>
        </p:txBody>
      </p:sp>
      <p:pic>
        <p:nvPicPr>
          <p:cNvPr id="4" name="Picture 2" descr="Understanding Few-Shot Learning in Computer Vision: What You Need to Know -  neptune.ai">
            <a:extLst>
              <a:ext uri="{FF2B5EF4-FFF2-40B4-BE49-F238E27FC236}">
                <a16:creationId xmlns:a16="http://schemas.microsoft.com/office/drawing/2014/main" id="{A97F55B9-F57A-1880-E317-76EDED11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44" y="3062065"/>
            <a:ext cx="4359037" cy="30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FCB15F0-D085-17BC-3FEE-53132FB8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816" y="4660039"/>
            <a:ext cx="2958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sz="2000" b="0" dirty="0">
                <a:latin typeface="Arial" panose="020B0604020202020204" pitchFamily="34" charset="0"/>
              </a:rPr>
              <a:t>N-Way K-Shot</a:t>
            </a:r>
            <a:endParaRPr lang="zh-CN" altLang="en-US" sz="20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6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Core Issue and Solutions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068E31-A073-BD48-9FF0-F9D2DC6F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1304382"/>
            <a:ext cx="4506823" cy="22673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7E9F63-5CD8-5E7D-925E-81C88333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80" y="3429000"/>
            <a:ext cx="2276475" cy="28098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AE0C588-B02C-F6D8-0F0E-DBC3382B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299" y="3532014"/>
            <a:ext cx="2190750" cy="27527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4B84FBE-5B44-E530-02F1-5B61814BA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790" y="3560589"/>
            <a:ext cx="2190750" cy="272415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526367A-DEEE-7650-20DA-6162EA112EB0}"/>
              </a:ext>
            </a:extLst>
          </p:cNvPr>
          <p:cNvSpPr txBox="1"/>
          <p:nvPr/>
        </p:nvSpPr>
        <p:spPr>
          <a:xfrm>
            <a:off x="321845" y="5136424"/>
            <a:ext cx="424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Key information: </a:t>
            </a:r>
            <a:r>
              <a:rPr lang="en-US" altLang="zh-CN" sz="2000" dirty="0">
                <a:solidFill>
                  <a:srgbClr val="FF0000"/>
                </a:solidFill>
              </a:rPr>
              <a:t>prior knowledge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78FB60-DEFE-2B70-6761-EA99B514A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377" y="1347694"/>
            <a:ext cx="4048125" cy="647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4865ED-62B1-ACF3-4F31-8BF685AF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902" y="2219618"/>
            <a:ext cx="6228184" cy="7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40" y="663255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How to obtain prior knowledge?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2A3A4B2-191A-80BD-F196-6E046D2D9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64535"/>
              </p:ext>
            </p:extLst>
          </p:nvPr>
        </p:nvGraphicFramePr>
        <p:xfrm>
          <a:off x="1389408" y="1609725"/>
          <a:ext cx="9783417" cy="337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139">
                  <a:extLst>
                    <a:ext uri="{9D8B030D-6E8A-4147-A177-3AD203B41FA5}">
                      <a16:colId xmlns:a16="http://schemas.microsoft.com/office/drawing/2014/main" val="2010380388"/>
                    </a:ext>
                  </a:extLst>
                </a:gridCol>
                <a:gridCol w="2831548">
                  <a:extLst>
                    <a:ext uri="{9D8B030D-6E8A-4147-A177-3AD203B41FA5}">
                      <a16:colId xmlns:a16="http://schemas.microsoft.com/office/drawing/2014/main" val="2157162612"/>
                    </a:ext>
                  </a:extLst>
                </a:gridCol>
                <a:gridCol w="3690730">
                  <a:extLst>
                    <a:ext uri="{9D8B030D-6E8A-4147-A177-3AD203B41FA5}">
                      <a16:colId xmlns:a16="http://schemas.microsoft.com/office/drawing/2014/main" val="1146419963"/>
                    </a:ext>
                  </a:extLst>
                </a:gridCol>
              </a:tblGrid>
              <a:tr h="3163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Meta-Learning based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Transfer Learning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34077"/>
                  </a:ext>
                </a:extLst>
              </a:tr>
              <a:tr h="633704">
                <a:tc>
                  <a:txBody>
                    <a:bodyPr/>
                    <a:lstStyle/>
                    <a:p>
                      <a:r>
                        <a:rPr lang="en-US" altLang="zh-CN" dirty="0"/>
                        <a:t>Key idea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Overlapped with meta-learning methods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Transfer of knowledge from a related task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48556"/>
                  </a:ext>
                </a:extLst>
              </a:tr>
              <a:tr h="633704">
                <a:tc>
                  <a:txBody>
                    <a:bodyPr/>
                    <a:lstStyle/>
                    <a:p>
                      <a:r>
                        <a:rPr lang="en-US" altLang="zh-CN" dirty="0"/>
                        <a:t>Advantage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More flexible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More explainable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5613"/>
                  </a:ext>
                </a:extLst>
              </a:tr>
              <a:tr h="633704">
                <a:tc>
                  <a:txBody>
                    <a:bodyPr/>
                    <a:lstStyle/>
                    <a:p>
                      <a:r>
                        <a:rPr lang="en-US" altLang="zh-CN" dirty="0"/>
                        <a:t>Classical Methods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Matching Network</a:t>
                      </a:r>
                    </a:p>
                    <a:p>
                      <a:r>
                        <a:rPr lang="en-US" altLang="zh-CN" dirty="0"/>
                        <a:t>Prototypical Network</a:t>
                      </a:r>
                    </a:p>
                    <a:p>
                      <a:r>
                        <a:rPr lang="en-US" altLang="zh-CN" dirty="0"/>
                        <a:t>Relation Network</a:t>
                      </a:r>
                    </a:p>
                    <a:p>
                      <a:r>
                        <a:rPr lang="en-US" altLang="zh-CN" dirty="0"/>
                        <a:t>MANN</a:t>
                      </a:r>
                    </a:p>
                    <a:p>
                      <a:r>
                        <a:rPr lang="en-US" altLang="zh-CN" dirty="0"/>
                        <a:t>MAML</a:t>
                      </a:r>
                      <a:endParaRPr lang="zh-CN" altLang="en-US" dirty="0"/>
                    </a:p>
                    <a:p>
                      <a:r>
                        <a:rPr lang="en-US" altLang="zh-CN" dirty="0"/>
                        <a:t>Etc.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Meta-Baseline</a:t>
                      </a:r>
                    </a:p>
                    <a:p>
                      <a:r>
                        <a:rPr lang="en-US" altLang="zh-CN" dirty="0" err="1"/>
                        <a:t>Transductive</a:t>
                      </a:r>
                      <a:r>
                        <a:rPr lang="en-US" altLang="zh-CN" dirty="0"/>
                        <a:t> Propagation Network</a:t>
                      </a:r>
                    </a:p>
                    <a:p>
                      <a:r>
                        <a:rPr lang="en-US" altLang="zh-CN" dirty="0"/>
                        <a:t>Etc.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7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93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350" y="164975"/>
            <a:ext cx="1166055" cy="1077381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679509" y="356659"/>
            <a:ext cx="9902891" cy="864096"/>
          </a:xfrm>
        </p:spPr>
        <p:txBody>
          <a:bodyPr>
            <a:noAutofit/>
          </a:bodyPr>
          <a:lstStyle/>
          <a:p>
            <a:pPr algn="l"/>
            <a:r>
              <a:rPr lang="en-US" altLang="zh-CN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Meta-Learning based Example</a:t>
            </a:r>
            <a:endParaRPr lang="en-US" altLang="zh-CN" sz="2667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88000" y="1344327"/>
            <a:ext cx="11520000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9600" y="1583267"/>
            <a:ext cx="10972800" cy="5110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133" b="1" dirty="0">
                <a:latin typeface="宋体" panose="02010600030101010101" pitchFamily="2" charset="-122"/>
                <a:sym typeface="+mn-ea"/>
              </a:rPr>
              <a:t>Model-Agnostic Meta-Learning (</a:t>
            </a:r>
            <a:r>
              <a:rPr lang="en-US" altLang="zh-CN" sz="2133" b="1" dirty="0" err="1">
                <a:latin typeface="宋体" panose="02010600030101010101" pitchFamily="2" charset="-122"/>
                <a:sym typeface="+mn-ea"/>
              </a:rPr>
              <a:t>MAML</a:t>
            </a:r>
            <a:r>
              <a:rPr lang="en-US" altLang="zh-CN" sz="2133" b="1" dirty="0">
                <a:latin typeface="宋体" panose="02010600030101010101" pitchFamily="2" charset="-122"/>
                <a:sym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2133" dirty="0">
                <a:latin typeface="宋体" panose="02010600030101010101" pitchFamily="2" charset="-122"/>
                <a:sym typeface="+mn-ea"/>
              </a:rPr>
              <a:t>A good initialization point</a:t>
            </a:r>
          </a:p>
        </p:txBody>
      </p:sp>
      <p:pic>
        <p:nvPicPr>
          <p:cNvPr id="1026" name="Picture 2" descr="https://img-blog.csdnimg.cn/20200806142304775.png?x-oss-process=image/watermark,type_ZmFuZ3poZW5naGVpdGk,shadow_10,text_aHR0cHM6Ly9ibG9nLmNzZG4ubmV0L29sZG1hb18yMDAx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99" y="356659"/>
            <a:ext cx="4338787" cy="22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B8BE4F3-2146-37C6-1C39-1642C04B8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5" y="2822527"/>
            <a:ext cx="8742702" cy="35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350" y="164975"/>
            <a:ext cx="1166055" cy="1077381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679509" y="356659"/>
            <a:ext cx="9902891" cy="864096"/>
          </a:xfrm>
        </p:spPr>
        <p:txBody>
          <a:bodyPr>
            <a:noAutofit/>
          </a:bodyPr>
          <a:lstStyle/>
          <a:p>
            <a:pPr algn="l"/>
            <a:r>
              <a:rPr lang="en-US" altLang="zh-CN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Transfer Learning based Example</a:t>
            </a:r>
            <a:endParaRPr lang="en-US" altLang="zh-CN" sz="2667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88000" y="1344327"/>
            <a:ext cx="11520000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9600" y="1583267"/>
            <a:ext cx="10972800" cy="5014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133" b="1" dirty="0">
                <a:latin typeface="宋体" panose="02010600030101010101" pitchFamily="2" charset="-122"/>
                <a:sym typeface="+mn-ea"/>
              </a:rPr>
              <a:t>A closer look at few-shot classification (BASELINE &amp; BASELINE++)</a:t>
            </a:r>
            <a:endParaRPr lang="en-US" altLang="zh-CN" sz="2133" dirty="0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35" y="2180862"/>
            <a:ext cx="9840416" cy="40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7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236" y="536577"/>
            <a:ext cx="8864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Network Structure Learning Problem and Approaches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B0889-BABB-C941-A7D4-A128E36A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763" y="1581478"/>
            <a:ext cx="7016385" cy="5232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宋体" panose="02010600030101010101" pitchFamily="2" charset="-122"/>
                <a:sym typeface="+mn-ea"/>
              </a:rPr>
              <a:t>Optimize network structures automatically.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33694A-EE32-7F8D-7560-93CE6B80C248}"/>
              </a:ext>
            </a:extLst>
          </p:cNvPr>
          <p:cNvSpPr txBox="1"/>
          <p:nvPr/>
        </p:nvSpPr>
        <p:spPr>
          <a:xfrm>
            <a:off x="2626293" y="2826365"/>
            <a:ext cx="2195835" cy="70788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Architecture 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945E25-EF2D-DDA2-A9E3-E0BD8C45B2C7}"/>
              </a:ext>
            </a:extLst>
          </p:cNvPr>
          <p:cNvSpPr txBox="1"/>
          <p:nvPr/>
        </p:nvSpPr>
        <p:spPr>
          <a:xfrm>
            <a:off x="6154537" y="2807862"/>
            <a:ext cx="3347915" cy="70788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Network Structure Learning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2E5325-1B57-BE07-D551-C7AD7744C0FA}"/>
              </a:ext>
            </a:extLst>
          </p:cNvPr>
          <p:cNvSpPr txBox="1"/>
          <p:nvPr/>
        </p:nvSpPr>
        <p:spPr>
          <a:xfrm>
            <a:off x="2610215" y="4200408"/>
            <a:ext cx="2289776" cy="70788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Distillation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464F6E-6A5B-B819-BBD4-8DFDCA316D59}"/>
              </a:ext>
            </a:extLst>
          </p:cNvPr>
          <p:cNvSpPr txBox="1"/>
          <p:nvPr/>
        </p:nvSpPr>
        <p:spPr>
          <a:xfrm>
            <a:off x="6154538" y="4200408"/>
            <a:ext cx="3347915" cy="70788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Compression in Learning Objective</a:t>
            </a:r>
          </a:p>
        </p:txBody>
      </p:sp>
    </p:spTree>
    <p:extLst>
      <p:ext uri="{BB962C8B-B14F-4D97-AF65-F5344CB8AC3E}">
        <p14:creationId xmlns:p14="http://schemas.microsoft.com/office/powerpoint/2010/main" val="273233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Neural Architecture Search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F3B341-1B5C-A4D8-8DC7-0A53FD43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1293255"/>
            <a:ext cx="9144000" cy="21961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82DBF40-62EC-2118-F9F7-DF2CBC389FF2}"/>
              </a:ext>
            </a:extLst>
          </p:cNvPr>
          <p:cNvSpPr txBox="1"/>
          <p:nvPr/>
        </p:nvSpPr>
        <p:spPr>
          <a:xfrm>
            <a:off x="1570383" y="3715330"/>
            <a:ext cx="19083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Global Space</a:t>
            </a:r>
          </a:p>
          <a:p>
            <a:r>
              <a:rPr lang="en-US" altLang="zh-CN" dirty="0"/>
              <a:t>Cell-based Space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72E768-5BF0-4431-D8AB-C3F1151DC6AA}"/>
              </a:ext>
            </a:extLst>
          </p:cNvPr>
          <p:cNvSpPr txBox="1"/>
          <p:nvPr/>
        </p:nvSpPr>
        <p:spPr>
          <a:xfrm>
            <a:off x="4346714" y="3715330"/>
            <a:ext cx="190831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Reinforcement</a:t>
            </a:r>
          </a:p>
          <a:p>
            <a:r>
              <a:rPr lang="en-US" altLang="zh-CN" dirty="0"/>
              <a:t>Evolutionary</a:t>
            </a:r>
          </a:p>
          <a:p>
            <a:r>
              <a:rPr lang="en-US" altLang="zh-CN" dirty="0"/>
              <a:t>Bayesian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29997C-08F0-552A-F15F-A6B7EB15F19A}"/>
              </a:ext>
            </a:extLst>
          </p:cNvPr>
          <p:cNvSpPr txBox="1"/>
          <p:nvPr/>
        </p:nvSpPr>
        <p:spPr>
          <a:xfrm>
            <a:off x="8073887" y="3715330"/>
            <a:ext cx="303806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Training giving architectures</a:t>
            </a:r>
          </a:p>
          <a:p>
            <a:r>
              <a:rPr lang="en-US" altLang="zh-CN" dirty="0"/>
              <a:t>Low-fidelity approximations </a:t>
            </a:r>
          </a:p>
          <a:p>
            <a:r>
              <a:rPr lang="en-US" altLang="zh-CN" dirty="0"/>
              <a:t>L</a:t>
            </a:r>
            <a:r>
              <a:rPr lang="zh-CN" altLang="en-US" dirty="0"/>
              <a:t>earning curve extrapolation</a:t>
            </a:r>
          </a:p>
        </p:txBody>
      </p:sp>
    </p:spTree>
    <p:extLst>
      <p:ext uri="{BB962C8B-B14F-4D97-AF65-F5344CB8AC3E}">
        <p14:creationId xmlns:p14="http://schemas.microsoft.com/office/powerpoint/2010/main" val="408573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090" y="424587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Network Structure Learning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BBC307-7FB2-99EB-DCA6-4FC34CD10F4E}"/>
              </a:ext>
            </a:extLst>
          </p:cNvPr>
          <p:cNvSpPr txBox="1"/>
          <p:nvPr/>
        </p:nvSpPr>
        <p:spPr>
          <a:xfrm>
            <a:off x="1046183" y="1468470"/>
            <a:ext cx="9906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asts the problem of neural network structure learning as a problem of Bayesian network structure learning. Then, instead of directly learning the discriminative structure, it learns a generative graph, constructs its stochastic inverse, and then constructs a discriminative graph.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A2E470-EC05-17EC-0032-0D2A83A6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78" y="3115056"/>
            <a:ext cx="3816265" cy="27022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DFC5C3-131E-2AAB-62CA-5EFE63013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22" y="3279410"/>
            <a:ext cx="4857750" cy="447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68A5E0-A575-B267-D192-65568058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338" y="4157995"/>
            <a:ext cx="5210175" cy="4476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C0C5F0-E6C0-2A01-D99C-88636543B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736" y="5060333"/>
            <a:ext cx="1181100" cy="371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52ED29-6C14-6DB3-60BA-94EA82E9A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377" y="5044483"/>
            <a:ext cx="1152525" cy="381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A33868-1FA1-6B45-741A-8D25797F5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6522" y="5058771"/>
            <a:ext cx="895350" cy="35242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90BA193-15BB-1C7D-9031-AD3C85FBEE42}"/>
              </a:ext>
            </a:extLst>
          </p:cNvPr>
          <p:cNvCxnSpPr>
            <a:cxnSpLocks/>
          </p:cNvCxnSpPr>
          <p:nvPr/>
        </p:nvCxnSpPr>
        <p:spPr>
          <a:xfrm flipV="1">
            <a:off x="7144376" y="5234983"/>
            <a:ext cx="419991" cy="38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F29AD35-EEB2-34E5-BB9C-931B38DE60AE}"/>
              </a:ext>
            </a:extLst>
          </p:cNvPr>
          <p:cNvCxnSpPr>
            <a:cxnSpLocks/>
          </p:cNvCxnSpPr>
          <p:nvPr/>
        </p:nvCxnSpPr>
        <p:spPr>
          <a:xfrm flipV="1">
            <a:off x="9178452" y="5228398"/>
            <a:ext cx="419991" cy="38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4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4587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Distillation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5967F2F-7BB8-D87C-CC04-5FCBA340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20" y="2340156"/>
            <a:ext cx="6271132" cy="2665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46421A-7928-A2E4-E1CF-CC7B9DA3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338" y="1060921"/>
            <a:ext cx="4116297" cy="152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0052746-4E06-1F11-4C10-B652A7A90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60"/>
          <a:stretch/>
        </p:blipFill>
        <p:spPr>
          <a:xfrm>
            <a:off x="7113801" y="2751430"/>
            <a:ext cx="4635370" cy="1877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F39D87-646D-8DF8-3FC0-AE29D68929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40"/>
          <a:stretch/>
        </p:blipFill>
        <p:spPr>
          <a:xfrm>
            <a:off x="7333582" y="4706193"/>
            <a:ext cx="4300097" cy="19383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795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灯片编号占位符 4">
            <a:extLst>
              <a:ext uri="{FF2B5EF4-FFF2-40B4-BE49-F238E27FC236}">
                <a16:creationId xmlns:a16="http://schemas.microsoft.com/office/drawing/2014/main" id="{FC50A307-8970-3140-43C9-C54E13835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068629-9CF7-405E-B8B7-1CBD40261949}" type="slidenum">
              <a:rPr lang="zh-CN" altLang="de-DE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zh-CN" sz="10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Rectangle 7">
            <a:extLst>
              <a:ext uri="{FF2B5EF4-FFF2-40B4-BE49-F238E27FC236}">
                <a16:creationId xmlns:a16="http://schemas.microsoft.com/office/drawing/2014/main" id="{376689AD-23F5-31B8-E062-51905FBA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683" y="4000341"/>
            <a:ext cx="5086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</a:rPr>
              <a:t>Understand</a:t>
            </a:r>
            <a:r>
              <a:rPr lang="en-US" altLang="zh-CN" sz="2000" b="0" dirty="0">
                <a:latin typeface="Arial" panose="020B0604020202020204" pitchFamily="34" charset="0"/>
              </a:rPr>
              <a:t> and 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</a:rPr>
              <a:t>BUILD</a:t>
            </a:r>
            <a:r>
              <a:rPr lang="en-US" altLang="zh-CN" sz="2000" b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0" dirty="0">
                <a:latin typeface="Arial" panose="020B0604020202020204" pitchFamily="34" charset="0"/>
              </a:rPr>
              <a:t>intelligent entities</a:t>
            </a:r>
            <a:endParaRPr lang="zh-CN" altLang="en-US" sz="2000" b="0" dirty="0">
              <a:latin typeface="Arial" panose="020B0604020202020204" pitchFamily="34" charset="0"/>
            </a:endParaRPr>
          </a:p>
        </p:txBody>
      </p:sp>
      <p:sp>
        <p:nvSpPr>
          <p:cNvPr id="436235" name="Text Box 11">
            <a:extLst>
              <a:ext uri="{FF2B5EF4-FFF2-40B4-BE49-F238E27FC236}">
                <a16:creationId xmlns:a16="http://schemas.microsoft.com/office/drawing/2014/main" id="{12124538-3FD7-93B4-CA1C-F51C2B42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667" y="4847305"/>
            <a:ext cx="892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</a:rPr>
              <a:t>Two Views</a:t>
            </a:r>
            <a:r>
              <a:rPr lang="en-US" altLang="zh-CN" sz="2000" b="0" dirty="0">
                <a:latin typeface="Arial" panose="020B0604020202020204" pitchFamily="34" charset="0"/>
              </a:rPr>
              <a:t>: Weak AI (Turing Test); Strong AI (Chinese Room Objection) </a:t>
            </a:r>
          </a:p>
        </p:txBody>
      </p:sp>
      <p:sp>
        <p:nvSpPr>
          <p:cNvPr id="436236" name="Text Box 12">
            <a:extLst>
              <a:ext uri="{FF2B5EF4-FFF2-40B4-BE49-F238E27FC236}">
                <a16:creationId xmlns:a16="http://schemas.microsoft.com/office/drawing/2014/main" id="{9D21938C-1E5B-2F0D-7429-87E6D7766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667" y="5256356"/>
            <a:ext cx="9848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</a:rPr>
              <a:t>  Six Approaches</a:t>
            </a:r>
            <a:r>
              <a:rPr lang="en-US" altLang="zh-CN" sz="2000" b="0" dirty="0">
                <a:latin typeface="Arial" panose="020B0604020202020204" pitchFamily="34" charset="0"/>
              </a:rPr>
              <a:t>: Symbolic AI; Connectionism; Machine Learning; Nouvelle AI; Simulated Evolution; Swarm Intelligence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What is artificial intelligence?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pic>
        <p:nvPicPr>
          <p:cNvPr id="3" name="图片 8" descr="Thinkerl.jpg">
            <a:extLst>
              <a:ext uri="{FF2B5EF4-FFF2-40B4-BE49-F238E27FC236}">
                <a16:creationId xmlns:a16="http://schemas.microsoft.com/office/drawing/2014/main" id="{7B7E083C-2A68-E4BC-8098-41B9D6A22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18" y="1718675"/>
            <a:ext cx="1362564" cy="185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 descr="罗丹思想者.jpg">
            <a:extLst>
              <a:ext uri="{FF2B5EF4-FFF2-40B4-BE49-F238E27FC236}">
                <a16:creationId xmlns:a16="http://schemas.microsoft.com/office/drawing/2014/main" id="{59301E5D-3D3C-5612-062B-AA68D9AE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20" y="1718675"/>
            <a:ext cx="2438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F56E9B3-FCBD-A4AE-9A1D-6AC9A312C35B}"/>
              </a:ext>
            </a:extLst>
          </p:cNvPr>
          <p:cNvCxnSpPr/>
          <p:nvPr/>
        </p:nvCxnSpPr>
        <p:spPr>
          <a:xfrm>
            <a:off x="4438076" y="2631487"/>
            <a:ext cx="2057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322" y="343798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Compression Based on Optimization Objective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858E21-A83D-9FB0-4AD6-11233B8E97DF}"/>
              </a:ext>
            </a:extLst>
          </p:cNvPr>
          <p:cNvSpPr txBox="1"/>
          <p:nvPr/>
        </p:nvSpPr>
        <p:spPr>
          <a:xfrm>
            <a:off x="838200" y="1505755"/>
            <a:ext cx="103632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Bring the objective of network simplification into the original learning objective and increase the regularization to simplify the network. After learning, we can get a sparse network.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5B7233-7221-1FE2-A7CD-36F484C2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2" y="3051151"/>
            <a:ext cx="9048525" cy="16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99" y="567711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Integrating Knowledge and Learning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1AAF2EA-93BD-5C68-57C6-4FEA6C3E34E4}"/>
              </a:ext>
            </a:extLst>
          </p:cNvPr>
          <p:cNvGrpSpPr/>
          <p:nvPr/>
        </p:nvGrpSpPr>
        <p:grpSpPr>
          <a:xfrm>
            <a:off x="2923600" y="2391352"/>
            <a:ext cx="8660495" cy="2930574"/>
            <a:chOff x="1840234" y="2391352"/>
            <a:chExt cx="8660495" cy="293057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CA890C-7419-45D9-F61C-77378384CD97}"/>
                </a:ext>
              </a:extLst>
            </p:cNvPr>
            <p:cNvSpPr txBox="1"/>
            <p:nvPr/>
          </p:nvSpPr>
          <p:spPr>
            <a:xfrm>
              <a:off x="1840234" y="4823263"/>
              <a:ext cx="2108040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Hypothesis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396961C-75D4-36A6-615C-2E215F41726F}"/>
                </a:ext>
              </a:extLst>
            </p:cNvPr>
            <p:cNvSpPr txBox="1"/>
            <p:nvPr/>
          </p:nvSpPr>
          <p:spPr>
            <a:xfrm>
              <a:off x="4144394" y="4823263"/>
              <a:ext cx="3312230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Objectiveness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5D0577F-9684-B7CE-386C-06507A18BD0B}"/>
                </a:ext>
              </a:extLst>
            </p:cNvPr>
            <p:cNvSpPr txBox="1"/>
            <p:nvPr/>
          </p:nvSpPr>
          <p:spPr>
            <a:xfrm>
              <a:off x="6268542" y="4823263"/>
              <a:ext cx="3312230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AF7B163-3318-CB4C-A5DE-6E12AE2CD1D8}"/>
                </a:ext>
              </a:extLst>
            </p:cNvPr>
            <p:cNvSpPr txBox="1"/>
            <p:nvPr/>
          </p:nvSpPr>
          <p:spPr>
            <a:xfrm>
              <a:off x="8392689" y="4823263"/>
              <a:ext cx="2108040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 Data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EDFBE8C-DF4C-3E16-EA20-AEC46F04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8999" y="2391352"/>
              <a:ext cx="8003070" cy="1416472"/>
            </a:xfrm>
            <a:prstGeom prst="rect">
              <a:avLst/>
            </a:prstGeom>
          </p:spPr>
        </p:pic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816BB69-78D0-409A-D3B6-50B9A1CBCD99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3150086" y="3807824"/>
              <a:ext cx="3010448" cy="1015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76176134-ACE5-4829-4D00-E5A654C26807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5512490" y="3807824"/>
              <a:ext cx="648045" cy="1015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BEF163C-0D93-CBD9-3DBA-D1D29DB9484A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6160534" y="3807825"/>
              <a:ext cx="1008070" cy="9716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EB44B8EC-5763-E7BA-5BDD-5C87F18E6097}"/>
                </a:ext>
              </a:extLst>
            </p:cNvPr>
            <p:cNvCxnSpPr>
              <a:stCxn id="12" idx="2"/>
              <a:endCxn id="11" idx="0"/>
            </p:cNvCxnSpPr>
            <p:nvPr/>
          </p:nvCxnSpPr>
          <p:spPr>
            <a:xfrm>
              <a:off x="6160534" y="3807824"/>
              <a:ext cx="3286175" cy="10154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标题 1">
            <a:extLst>
              <a:ext uri="{FF2B5EF4-FFF2-40B4-BE49-F238E27FC236}">
                <a16:creationId xmlns:a16="http://schemas.microsoft.com/office/drawing/2014/main" id="{05AFED7F-9576-7CC7-085A-8E7A94CDCBF3}"/>
              </a:ext>
            </a:extLst>
          </p:cNvPr>
          <p:cNvSpPr>
            <a:spLocks noGrp="1"/>
          </p:cNvSpPr>
          <p:nvPr/>
        </p:nvSpPr>
        <p:spPr>
          <a:xfrm>
            <a:off x="368778" y="2902555"/>
            <a:ext cx="2205458" cy="523221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charset="0"/>
              </a:rPr>
              <a:t>Knowledge Representation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0C5A39AC-4D43-15CE-0BE4-50D15DF84E52}"/>
              </a:ext>
            </a:extLst>
          </p:cNvPr>
          <p:cNvSpPr>
            <a:spLocks noGrp="1"/>
          </p:cNvSpPr>
          <p:nvPr/>
        </p:nvSpPr>
        <p:spPr>
          <a:xfrm>
            <a:off x="693591" y="4748571"/>
            <a:ext cx="1687861" cy="6480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charset="0"/>
              </a:rPr>
              <a:t>Key Elements in Learning</a:t>
            </a:r>
          </a:p>
        </p:txBody>
      </p:sp>
    </p:spTree>
    <p:extLst>
      <p:ext uri="{BB962C8B-B14F-4D97-AF65-F5344CB8AC3E}">
        <p14:creationId xmlns:p14="http://schemas.microsoft.com/office/powerpoint/2010/main" val="260985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524000" y="548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</a:t>
            </a:r>
            <a:r>
              <a:rPr lang="zh-CN" altLang="en-US" sz="2800" b="1" dirty="0">
                <a:latin typeface="Times New Roman" panose="02020603050405020304" charset="0"/>
              </a:rPr>
              <a:t>Algebraic Equations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1631690" y="2276920"/>
            <a:ext cx="89286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equations represent knowledge as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equality or inequality relations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mathematical expressions consisting of variables or constants.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can be used to describe general functions or to constrain variables to a feasible set and are thus sometimes also called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constraints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127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for the mass-energy equivalence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127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inequality stating that nothing can travel faster than the speed of light in vacuum.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88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761705" y="40479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2800" b="1" dirty="0">
                <a:latin typeface="Times New Roman" panose="02020603050405020304" charset="0"/>
              </a:rPr>
              <a:t>Differential Equations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1055650" y="1988900"/>
            <a:ext cx="98646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equations are a subset of algebraic equations, which describe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between functions and their spatial or temporal derivatives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famous examples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6350" algn="just">
              <a:buFont typeface="+mj-ea"/>
              <a:buAutoNum type="circleNumDbPlain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heat equation, which is a partial differential equation (PDE),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6350" algn="just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Newton‘s second law, which is an ordinary differential equation (ODE)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algn="just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both cases, there exists a (possibly empty) set of functions that solve the differential equation for given initial or boundary conditions.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algn="just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equations are often the basis of a numerical computer simulation.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603981" y="22742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Simulation Results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888069" y="1370428"/>
            <a:ext cx="100086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Simulation results describe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the numerical outcome of a computer simulation</a:t>
            </a:r>
            <a:r>
              <a:rPr lang="zh-CN" altLang="en-US" sz="2000" dirty="0">
                <a:latin typeface="Times New Roman" panose="02020603050405020304" charset="0"/>
              </a:rPr>
              <a:t>, which is an approximate imitation of the behavior of a real-world process.</a:t>
            </a:r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A simulation engine typically solves a mathematical model using numerical methods and produces results for situation-specific parameters. Its numerical outcome is the simulation result that we describe here as the final knowledge representation. </a:t>
            </a:r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Examples are the flow field of a simulated fluid or pictures of simulated traffic scenes.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B5A7464-FEF7-11E7-76EF-18CB413A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88" y="3548581"/>
            <a:ext cx="7660655" cy="29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1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703695" y="307823"/>
            <a:ext cx="8229600" cy="7920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</a:t>
            </a:r>
            <a:r>
              <a:rPr lang="zh-CN" altLang="en-US" sz="2800" b="1" dirty="0">
                <a:latin typeface="Times New Roman" panose="02020603050405020304" charset="0"/>
              </a:rPr>
              <a:t>Spatial Invariances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883931" y="1507050"/>
            <a:ext cx="10080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Spatial invariances describe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properties that do not change under mathematical transformations</a:t>
            </a:r>
            <a:r>
              <a:rPr lang="zh-CN" altLang="en-US" sz="2000" dirty="0">
                <a:latin typeface="Times New Roman" panose="02020603050405020304" charset="0"/>
              </a:rPr>
              <a:t> such as translations and rotations. If a geometric object is invariant under such transformations, it has a symmetry (for example,a rotationally symmetric triangle). A function can be called invariant, if it has the same result for a symmetric transformation of its argument. Connected to invariance is the property of equivariance.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2CE1F21-2A5F-377C-8E8E-D30F73D22A49}"/>
              </a:ext>
            </a:extLst>
          </p:cNvPr>
          <p:cNvSpPr txBox="1"/>
          <p:nvPr/>
        </p:nvSpPr>
        <p:spPr>
          <a:xfrm>
            <a:off x="883931" y="3308928"/>
            <a:ext cx="10080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charset="0"/>
              </a:rPr>
              <a:t>Spatial invariances </a:t>
            </a:r>
            <a:r>
              <a:rPr lang="en-US" altLang="zh-CN" sz="2000" dirty="0">
                <a:latin typeface="Times New Roman" panose="02020603050405020304" charset="0"/>
              </a:rPr>
              <a:t>include Translation Invariance, Rotation/Viewpoint Invariance, Size Invariance, Illumination Invariance, et. al. For example, for image recognition tasks, no matter where a “dog” appears in the image, it should be recognized as that a “dog”.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ABFE0E-B706-BBA6-DC62-949BDEC15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39" t="3945" r="11519" b="36877"/>
          <a:stretch/>
        </p:blipFill>
        <p:spPr>
          <a:xfrm>
            <a:off x="469563" y="4707828"/>
            <a:ext cx="5184360" cy="18084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9A7E9E-B83C-4B0B-54D0-F1F44C04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1" y="5271643"/>
            <a:ext cx="5626437" cy="6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410722" y="7436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Logic Rules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AEFEF7-F754-C5E7-0700-7F2B988F9B13}"/>
                  </a:ext>
                </a:extLst>
              </p:cNvPr>
              <p:cNvSpPr txBox="1"/>
              <p:nvPr/>
            </p:nvSpPr>
            <p:spPr>
              <a:xfrm>
                <a:off x="1021358" y="1134241"/>
                <a:ext cx="1014928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Times New Roman" panose="02020603050405020304" charset="0"/>
                  </a:rPr>
                  <a:t>Logic provides a way of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formalizing knowledge about facts and dependencies</a:t>
                </a:r>
                <a:r>
                  <a:rPr lang="zh-CN" altLang="en-US" sz="2000" dirty="0">
                    <a:latin typeface="Times New Roman" panose="02020603050405020304" charset="0"/>
                  </a:rPr>
                  <a:t> and allows for translating ordinary language statements(e.g., IF A THEN B) into formal logic rules(A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zh-CN" altLang="en-US" sz="2000" dirty="0">
                    <a:latin typeface="Times New Roman" panose="02020603050405020304" charset="0"/>
                  </a:rPr>
                  <a:t>B). Generally, a logic rule consists of a set of Boolean expressions(A,B) combined with logical connectives(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zh-CN" altLang="en-US" sz="2000" dirty="0">
                    <a:latin typeface="Times New Roman" panose="02020603050405020304" charset="0"/>
                  </a:rPr>
                  <a:t>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zh-CN" altLang="en-US" sz="2000" dirty="0">
                    <a:latin typeface="Times New Roman" panose="02020603050405020304" charset="0"/>
                  </a:rPr>
                  <a:t>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000" dirty="0">
                    <a:latin typeface="Times New Roman" panose="02020603050405020304" charset="0"/>
                  </a:rPr>
                  <a:t>,...). </a:t>
                </a:r>
                <a:endParaRPr lang="en-US" altLang="zh-CN" sz="2000" dirty="0">
                  <a:latin typeface="Times New Roman" panose="02020603050405020304" charset="0"/>
                </a:endParaRPr>
              </a:p>
              <a:p>
                <a:pPr algn="just"/>
                <a:endParaRPr lang="en-US" altLang="zh-CN" sz="2000" dirty="0">
                  <a:latin typeface="Times New Roman" panose="02020603050405020304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Times New Roman" panose="02020603050405020304" charset="0"/>
                  </a:rPr>
                  <a:t>Logic rules can be also called logic constraints or logic sentences.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AEFEF7-F754-C5E7-0700-7F2B988F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58" y="1134241"/>
                <a:ext cx="10149284" cy="1938992"/>
              </a:xfrm>
              <a:prstGeom prst="rect">
                <a:avLst/>
              </a:prstGeom>
              <a:blipFill>
                <a:blip r:embed="rId2"/>
                <a:stretch>
                  <a:fillRect l="-541" t="-1572" r="-661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91314543-8396-FA55-3735-04D9956A93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852" y="3364345"/>
            <a:ext cx="6398295" cy="30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761705" y="40479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Knowledge Graphs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1055650" y="1772885"/>
            <a:ext cx="107287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A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graph is a pair (V,E), </a:t>
            </a:r>
            <a:r>
              <a:rPr lang="zh-CN" altLang="en-US" sz="2000" dirty="0">
                <a:latin typeface="Times New Roman" panose="02020603050405020304" charset="0"/>
              </a:rPr>
              <a:t>where V are its vertices and E denotes edges. </a:t>
            </a:r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In a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knowledge graph</a:t>
            </a:r>
            <a:r>
              <a:rPr lang="zh-CN" altLang="en-US" sz="2000" dirty="0">
                <a:latin typeface="Times New Roman" panose="02020603050405020304" charset="0"/>
              </a:rPr>
              <a:t>, vertices(or nodes) usually describe concepts whereas edges represent(abstract) relations between them (</a:t>
            </a:r>
            <a:r>
              <a:rPr lang="en-US" altLang="zh-CN" sz="2000" dirty="0">
                <a:latin typeface="Times New Roman" panose="02020603050405020304" charset="0"/>
              </a:rPr>
              <a:t>such as </a:t>
            </a:r>
            <a:r>
              <a:rPr lang="zh-CN" altLang="en-US" sz="2000" dirty="0">
                <a:latin typeface="Times New Roman" panose="02020603050405020304" charset="0"/>
              </a:rPr>
              <a:t>"Man wears shirt"). In an ordinary weighted graph, edges quantify the strength and the sign of a relationship between nodes.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E36CF2-E0F3-504B-B323-CB435173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34" y="3761677"/>
            <a:ext cx="3227063" cy="191739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46988E0-B177-324D-10DC-DB3F4F2B9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772" y="3754275"/>
            <a:ext cx="7085684" cy="21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6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761705" y="40479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Probabilistic Relations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918675" y="1835627"/>
            <a:ext cx="102247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The core concept of probabilistic relations is a random variable X from which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samples x can be drawn according to an underlying probability distribution P(X). 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Two or more random variables X,Y can be interdependent with joint distribution (x,y)~P(X,Y). </a:t>
            </a:r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Prior knowledge could be assumptions on the conditional independence or the correlation structure of random varables or even a full description of the joint probability distributions.</a:t>
            </a:r>
            <a:endParaRPr lang="en-US" altLang="zh-CN" sz="2000" dirty="0">
              <a:latin typeface="Times New Roman" panose="0202060305040502030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990EAF-6412-4CE0-7F6E-4A80D0F201E0}"/>
              </a:ext>
            </a:extLst>
          </p:cNvPr>
          <p:cNvSpPr txBox="1"/>
          <p:nvPr/>
        </p:nvSpPr>
        <p:spPr>
          <a:xfrm>
            <a:off x="918675" y="3754680"/>
            <a:ext cx="102247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charset="0"/>
              </a:rPr>
              <a:t>Integration into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hypothesis set</a:t>
            </a:r>
            <a:r>
              <a:rPr lang="en-US" altLang="zh-CN" sz="2000" dirty="0">
                <a:latin typeface="Times New Roman" panose="02020603050405020304" pitchFamily="18" charset="0"/>
              </a:rPr>
              <a:t> : </a:t>
            </a:r>
            <a:r>
              <a:rPr lang="en-US" altLang="zh-CN" sz="2000" dirty="0">
                <a:latin typeface="Times New Roman" panose="02020603050405020304" charset="0"/>
              </a:rPr>
              <a:t>Knowledge and Bayesian inference are combined in more intricate ways , for instance, by learning network structures from knowledge and from data. </a:t>
            </a:r>
          </a:p>
          <a:p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charset="0"/>
              </a:rPr>
              <a:t>Integration into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learning algorithm</a:t>
            </a:r>
            <a:r>
              <a:rPr lang="en-US" altLang="zh-CN" sz="2000" dirty="0">
                <a:latin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charset="0"/>
              </a:rPr>
              <a:t>Human knowledge can also be used to define an informative prior, which affects the learning algorithm as is has a regularizing effect. </a:t>
            </a:r>
            <a:endParaRPr lang="zh-CN" altLang="en-US" sz="2000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32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3EA29F-B282-E7ED-BA82-F7DBAADEC3BB}"/>
              </a:ext>
            </a:extLst>
          </p:cNvPr>
          <p:cNvSpPr>
            <a:spLocks noGrp="1"/>
          </p:cNvSpPr>
          <p:nvPr/>
        </p:nvSpPr>
        <p:spPr>
          <a:xfrm>
            <a:off x="1703695" y="1887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charset="0"/>
              </a:rPr>
              <a:t> </a:t>
            </a:r>
            <a:r>
              <a:rPr lang="zh-CN" altLang="en-US" sz="2800" b="1" dirty="0">
                <a:latin typeface="Times New Roman" panose="02020603050405020304" charset="0"/>
              </a:rPr>
              <a:t>Human Feedback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AEFEF7-F754-C5E7-0700-7F2B988F9B13}"/>
              </a:ext>
            </a:extLst>
          </p:cNvPr>
          <p:cNvSpPr txBox="1"/>
          <p:nvPr/>
        </p:nvSpPr>
        <p:spPr>
          <a:xfrm>
            <a:off x="1115439" y="1556870"/>
            <a:ext cx="9936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charset="0"/>
              </a:rPr>
              <a:t>T</a:t>
            </a:r>
            <a:r>
              <a:rPr lang="zh-CN" altLang="en-US" sz="2000" dirty="0">
                <a:latin typeface="Times New Roman" panose="02020603050405020304" charset="0"/>
              </a:rPr>
              <a:t>ransform knowledge via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direct interfaces between users and machines</a:t>
            </a:r>
            <a:r>
              <a:rPr lang="zh-CN" altLang="en-US" sz="2000" dirty="0">
                <a:latin typeface="Times New Roman" panose="02020603050405020304" charset="0"/>
              </a:rPr>
              <a:t>. </a:t>
            </a:r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The choice of input modalities detemines the way information is transmitted. Typical modalities include keyboard, mouse, and touchscreen, followed by speech and computer vision,e.g., tracking devices for motion capturing. </a:t>
            </a:r>
            <a:endParaRPr lang="en-US" altLang="zh-CN" sz="2000" dirty="0"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charset="0"/>
              </a:rPr>
              <a:t>In theory, knowledge can also be transferred directly via brain signals using brain-computer interfaces.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46C7199-6903-F8A6-6B98-CF4FAAFC9614}"/>
              </a:ext>
            </a:extLst>
          </p:cNvPr>
          <p:cNvSpPr txBox="1"/>
          <p:nvPr/>
        </p:nvSpPr>
        <p:spPr>
          <a:xfrm>
            <a:off x="1127655" y="4077045"/>
            <a:ext cx="9756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charset="0"/>
              </a:rPr>
              <a:t>Integration into the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 learning algorithm</a:t>
            </a:r>
            <a:r>
              <a:rPr lang="en-US" altLang="zh-CN" sz="2000" dirty="0">
                <a:latin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charset="0"/>
              </a:rPr>
              <a:t>In reinforcement learning, an agent observes an unknown environment and learns to act based on reward signals.</a:t>
            </a:r>
          </a:p>
        </p:txBody>
      </p:sp>
    </p:spTree>
    <p:extLst>
      <p:ext uri="{BB962C8B-B14F-4D97-AF65-F5344CB8AC3E}">
        <p14:creationId xmlns:p14="http://schemas.microsoft.com/office/powerpoint/2010/main" val="374120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Why</a:t>
            </a:r>
            <a:r>
              <a:rPr lang="zh-CN" altLang="en-US" b="0" dirty="0">
                <a:latin typeface="Arial" panose="020B0604020202020204" pitchFamily="34" charset="0"/>
              </a:rPr>
              <a:t> </a:t>
            </a:r>
            <a:r>
              <a:rPr lang="en-US" altLang="zh-CN" b="0" dirty="0">
                <a:latin typeface="Arial" panose="020B0604020202020204" pitchFamily="34" charset="0"/>
              </a:rPr>
              <a:t>six approaches?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518932-CD2E-F349-27CB-5C4C3CA8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9" y="2014232"/>
            <a:ext cx="11074261" cy="38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47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E46E5A8-95D8-38E7-C252-2AACEC88674D}"/>
              </a:ext>
            </a:extLst>
          </p:cNvPr>
          <p:cNvSpPr txBox="1"/>
          <p:nvPr/>
        </p:nvSpPr>
        <p:spPr>
          <a:xfrm>
            <a:off x="3568148" y="3075057"/>
            <a:ext cx="5287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END OF THE COURSE</a:t>
            </a:r>
            <a:endParaRPr lang="zh-CN" altLang="en-US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59F326-B906-2827-5719-0DAA1370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418" y="5615609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0" lang="en-US" altLang="zh-CN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See you !</a:t>
            </a:r>
          </a:p>
        </p:txBody>
      </p:sp>
    </p:spTree>
    <p:extLst>
      <p:ext uri="{BB962C8B-B14F-4D97-AF65-F5344CB8AC3E}">
        <p14:creationId xmlns:p14="http://schemas.microsoft.com/office/powerpoint/2010/main" val="361022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Cutting-Edge Researches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518932-CD2E-F349-27CB-5C4C3CA8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9" y="2014232"/>
            <a:ext cx="11074261" cy="387967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52B4D3-D7DB-5982-8F4F-4BFAF0177483}"/>
              </a:ext>
            </a:extLst>
          </p:cNvPr>
          <p:cNvSpPr txBox="1"/>
          <p:nvPr/>
        </p:nvSpPr>
        <p:spPr>
          <a:xfrm>
            <a:off x="1053548" y="3986942"/>
            <a:ext cx="26040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元学习、小样本学习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891D6E-204D-8C37-D7F4-C8026AC662FA}"/>
              </a:ext>
            </a:extLst>
          </p:cNvPr>
          <p:cNvSpPr txBox="1"/>
          <p:nvPr/>
        </p:nvSpPr>
        <p:spPr>
          <a:xfrm>
            <a:off x="8213035" y="4016326"/>
            <a:ext cx="26040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知识与学习的结合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A50325-2C1E-B55A-E967-3052C66AE892}"/>
              </a:ext>
            </a:extLst>
          </p:cNvPr>
          <p:cNvSpPr txBox="1"/>
          <p:nvPr/>
        </p:nvSpPr>
        <p:spPr>
          <a:xfrm>
            <a:off x="1579418" y="2730401"/>
            <a:ext cx="16717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结构学习</a:t>
            </a:r>
          </a:p>
        </p:txBody>
      </p:sp>
    </p:spTree>
    <p:extLst>
      <p:ext uri="{BB962C8B-B14F-4D97-AF65-F5344CB8AC3E}">
        <p14:creationId xmlns:p14="http://schemas.microsoft.com/office/powerpoint/2010/main" val="315805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Meta-Learning Problem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E5521C7-3FDE-D312-0489-8B65C5041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18843"/>
              </p:ext>
            </p:extLst>
          </p:nvPr>
        </p:nvGraphicFramePr>
        <p:xfrm>
          <a:off x="1316934" y="2345634"/>
          <a:ext cx="9844115" cy="279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29097" imgH="1709100" progId="Visio.Drawing.11">
                  <p:embed/>
                </p:oleObj>
              </mc:Choice>
              <mc:Fallback>
                <p:oleObj r:id="rId2" imgW="6029097" imgH="17091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934" y="2345634"/>
                        <a:ext cx="9844115" cy="2792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箭头: 下 13">
            <a:extLst>
              <a:ext uri="{FF2B5EF4-FFF2-40B4-BE49-F238E27FC236}">
                <a16:creationId xmlns:a16="http://schemas.microsoft.com/office/drawing/2014/main" id="{CB7F478E-22A7-14CF-0B4B-D1161EDA4696}"/>
              </a:ext>
            </a:extLst>
          </p:cNvPr>
          <p:cNvSpPr/>
          <p:nvPr/>
        </p:nvSpPr>
        <p:spPr>
          <a:xfrm rot="8077308">
            <a:off x="6155599" y="3046888"/>
            <a:ext cx="211474" cy="1855584"/>
          </a:xfrm>
          <a:prstGeom prst="downArrow">
            <a:avLst/>
          </a:prstGeom>
          <a:solidFill>
            <a:srgbClr val="B0A2C7"/>
          </a:solidFill>
          <a:ln>
            <a:solidFill>
              <a:srgbClr val="B0A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22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F9B6FE7-6AE2-4B39-AAC9-9926E14AA339}"/>
              </a:ext>
            </a:extLst>
          </p:cNvPr>
          <p:cNvSpPr txBox="1"/>
          <p:nvPr/>
        </p:nvSpPr>
        <p:spPr>
          <a:xfrm>
            <a:off x="527346" y="13167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How to Meta-Learning</a:t>
            </a:r>
            <a:r>
              <a:rPr lang="zh-CN" altLang="en-US" sz="2000" b="1" dirty="0"/>
              <a:t>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F26FF92-4D4A-461B-9B95-744C6763007A}"/>
              </a:ext>
            </a:extLst>
          </p:cNvPr>
          <p:cNvSpPr/>
          <p:nvPr/>
        </p:nvSpPr>
        <p:spPr>
          <a:xfrm>
            <a:off x="527346" y="658529"/>
            <a:ext cx="10197114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 </a:t>
            </a:r>
            <a:r>
              <a:rPr lang="en-US" altLang="zh-CN" dirty="0">
                <a:solidFill>
                  <a:srgbClr val="FF0000"/>
                </a:solidFill>
              </a:rPr>
              <a:t>meta-train stage</a:t>
            </a:r>
            <a:r>
              <a:rPr lang="en-US" altLang="zh-CN" dirty="0"/>
              <a:t>: the base learner is optimized with the meta-train datasets (</a:t>
            </a:r>
            <a:r>
              <a:rPr lang="en-US" altLang="zh-CN" dirty="0" err="1"/>
              <a:t>D</a:t>
            </a:r>
            <a:r>
              <a:rPr lang="en-US" altLang="zh-CN" baseline="30000" dirty="0" err="1"/>
              <a:t>tr</a:t>
            </a:r>
            <a:r>
              <a:rPr lang="en-US" altLang="zh-CN" dirty="0"/>
              <a:t> of Meta-Train). </a:t>
            </a:r>
            <a:r>
              <a:rPr lang="en-US" altLang="zh-CN" dirty="0">
                <a:solidFill>
                  <a:srgbClr val="FF0000"/>
                </a:solidFill>
              </a:rPr>
              <a:t>(inner-level) </a:t>
            </a:r>
          </a:p>
          <a:p>
            <a:pPr>
              <a:spcBef>
                <a:spcPts val="1000"/>
              </a:spcBef>
            </a:pPr>
            <a:r>
              <a:rPr lang="en-US" altLang="zh-CN" dirty="0"/>
              <a:t>2 </a:t>
            </a:r>
            <a:r>
              <a:rPr lang="en-US" altLang="zh-CN" dirty="0">
                <a:solidFill>
                  <a:srgbClr val="FF0000"/>
                </a:solidFill>
              </a:rPr>
              <a:t>meta-validation stage</a:t>
            </a:r>
            <a:r>
              <a:rPr lang="en-US" altLang="zh-CN" dirty="0"/>
              <a:t>: the meta-validation datasets (</a:t>
            </a:r>
            <a:r>
              <a:rPr lang="en-US" altLang="zh-CN" dirty="0" err="1"/>
              <a:t>D</a:t>
            </a:r>
            <a:r>
              <a:rPr lang="en-US" altLang="zh-CN" baseline="30000" dirty="0" err="1"/>
              <a:t>test</a:t>
            </a:r>
            <a:r>
              <a:rPr lang="en-US" altLang="zh-CN" dirty="0"/>
              <a:t> of Meta-Train) are used to evaluate the performance on unseen tasks. Effectively, this measures the meta-generalization ability, for tuning the meta model. </a:t>
            </a:r>
            <a:r>
              <a:rPr lang="en-US" altLang="zh-CN" dirty="0">
                <a:solidFill>
                  <a:srgbClr val="FF0000"/>
                </a:solidFill>
              </a:rPr>
              <a:t>(outer-level)</a:t>
            </a:r>
          </a:p>
          <a:p>
            <a:pPr>
              <a:spcBef>
                <a:spcPts val="1000"/>
              </a:spcBef>
            </a:pPr>
            <a:r>
              <a:rPr lang="en-US" altLang="zh-CN" dirty="0"/>
              <a:t>3 </a:t>
            </a:r>
            <a:r>
              <a:rPr lang="en-US" altLang="zh-CN" dirty="0">
                <a:solidFill>
                  <a:srgbClr val="FF0000"/>
                </a:solidFill>
              </a:rPr>
              <a:t>meta-test stage</a:t>
            </a:r>
            <a:r>
              <a:rPr lang="en-US" altLang="zh-CN" dirty="0"/>
              <a:t>: give a final performance estimate of the meta-learning method.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420067-DD0D-4134-988C-C244C017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169" y="2987978"/>
            <a:ext cx="5835468" cy="37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C9512167-F8B0-2679-7C33-908F74B84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de-DE" sz="1200" b="0">
                <a:solidFill>
                  <a:srgbClr val="FFFFFF"/>
                </a:solidFill>
                <a:latin typeface="Arial" panose="020B0604020202020204" pitchFamily="34" charset="0"/>
              </a:rPr>
              <a:t>AI:Summary</a:t>
            </a:r>
            <a:endParaRPr lang="de-DE" altLang="zh-CN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日期占位符 8">
            <a:extLst>
              <a:ext uri="{FF2B5EF4-FFF2-40B4-BE49-F238E27FC236}">
                <a16:creationId xmlns:a16="http://schemas.microsoft.com/office/drawing/2014/main" id="{F6F6814E-C93B-71A8-B642-4C6E6B29A9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37711-6710-4AD9-A2B3-9CB7310EC2AE}" type="datetime1">
              <a:rPr lang="zh-CN" altLang="en-US" sz="1000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2024/11/18</a:t>
            </a:fld>
            <a:endParaRPr lang="en-US" altLang="zh-CN" sz="10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4C135F2-C21E-1D9C-2884-17E70D7B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199" y="434526"/>
            <a:ext cx="787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b="0" dirty="0">
                <a:latin typeface="Arial" panose="020B0604020202020204" pitchFamily="34" charset="0"/>
              </a:rPr>
              <a:t>Meta-Learning Methods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D49D5C-DC8E-6083-6768-D6EA4DC1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35" y="2345633"/>
            <a:ext cx="21237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2A3A4B2-191A-80BD-F196-6E046D2D9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33913"/>
              </p:ext>
            </p:extLst>
          </p:nvPr>
        </p:nvGraphicFramePr>
        <p:xfrm>
          <a:off x="630582" y="1287556"/>
          <a:ext cx="10550940" cy="365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735">
                  <a:extLst>
                    <a:ext uri="{9D8B030D-6E8A-4147-A177-3AD203B41FA5}">
                      <a16:colId xmlns:a16="http://schemas.microsoft.com/office/drawing/2014/main" val="2010380388"/>
                    </a:ext>
                  </a:extLst>
                </a:gridCol>
                <a:gridCol w="2637735">
                  <a:extLst>
                    <a:ext uri="{9D8B030D-6E8A-4147-A177-3AD203B41FA5}">
                      <a16:colId xmlns:a16="http://schemas.microsoft.com/office/drawing/2014/main" val="2157162612"/>
                    </a:ext>
                  </a:extLst>
                </a:gridCol>
                <a:gridCol w="2637735">
                  <a:extLst>
                    <a:ext uri="{9D8B030D-6E8A-4147-A177-3AD203B41FA5}">
                      <a16:colId xmlns:a16="http://schemas.microsoft.com/office/drawing/2014/main" val="1146419963"/>
                    </a:ext>
                  </a:extLst>
                </a:gridCol>
                <a:gridCol w="2637735">
                  <a:extLst>
                    <a:ext uri="{9D8B030D-6E8A-4147-A177-3AD203B41FA5}">
                      <a16:colId xmlns:a16="http://schemas.microsoft.com/office/drawing/2014/main" val="3315142059"/>
                    </a:ext>
                  </a:extLst>
                </a:gridCol>
              </a:tblGrid>
              <a:tr h="36714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Metric-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Model-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Optimization-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34077"/>
                  </a:ext>
                </a:extLst>
              </a:tr>
              <a:tr h="633704">
                <a:tc>
                  <a:txBody>
                    <a:bodyPr/>
                    <a:lstStyle/>
                    <a:p>
                      <a:r>
                        <a:rPr lang="en-US" altLang="zh-CN" dirty="0"/>
                        <a:t>Key idea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 similarity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Internal task representation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Optimize for fast adaptation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48556"/>
                  </a:ext>
                </a:extLst>
              </a:tr>
              <a:tr h="633704">
                <a:tc>
                  <a:txBody>
                    <a:bodyPr/>
                    <a:lstStyle/>
                    <a:p>
                      <a:r>
                        <a:rPr lang="en-US" altLang="zh-CN" dirty="0"/>
                        <a:t>Advantage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Simple and effective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Flexible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More robust generalizability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5613"/>
                  </a:ext>
                </a:extLst>
              </a:tr>
              <a:tr h="633704">
                <a:tc>
                  <a:txBody>
                    <a:bodyPr/>
                    <a:lstStyle/>
                    <a:p>
                      <a:r>
                        <a:rPr lang="en-US" altLang="zh-CN" dirty="0"/>
                        <a:t>Classical Methods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Matching Network</a:t>
                      </a:r>
                    </a:p>
                    <a:p>
                      <a:r>
                        <a:rPr lang="en-US" altLang="zh-CN" dirty="0"/>
                        <a:t>Prototypical Network</a:t>
                      </a:r>
                    </a:p>
                    <a:p>
                      <a:r>
                        <a:rPr lang="en-US" altLang="zh-CN" dirty="0"/>
                        <a:t>Relation Network</a:t>
                      </a:r>
                      <a:endParaRPr lang="zh-CN" altLang="en-US" dirty="0"/>
                    </a:p>
                    <a:p>
                      <a:r>
                        <a:rPr lang="en-US" altLang="zh-CN" dirty="0"/>
                        <a:t>Etc.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MANN</a:t>
                      </a:r>
                    </a:p>
                    <a:p>
                      <a:r>
                        <a:rPr lang="en-US" altLang="zh-CN" dirty="0"/>
                        <a:t>Meta Network</a:t>
                      </a:r>
                    </a:p>
                    <a:p>
                      <a:r>
                        <a:rPr lang="en-US" altLang="zh-CN" dirty="0"/>
                        <a:t>SNAIL</a:t>
                      </a:r>
                    </a:p>
                    <a:p>
                      <a:r>
                        <a:rPr lang="en-US" altLang="zh-CN" dirty="0"/>
                        <a:t>Etc.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LSTM optimizer</a:t>
                      </a:r>
                    </a:p>
                    <a:p>
                      <a:r>
                        <a:rPr lang="en-US" altLang="zh-CN" dirty="0"/>
                        <a:t>RL optimizer</a:t>
                      </a:r>
                    </a:p>
                    <a:p>
                      <a:r>
                        <a:rPr lang="en-US" altLang="zh-CN" dirty="0"/>
                        <a:t>MAML</a:t>
                      </a:r>
                    </a:p>
                    <a:p>
                      <a:r>
                        <a:rPr lang="en-US" altLang="zh-CN" dirty="0"/>
                        <a:t>Meta-SGD</a:t>
                      </a:r>
                    </a:p>
                    <a:p>
                      <a:r>
                        <a:rPr lang="en-US" altLang="zh-CN" dirty="0"/>
                        <a:t>Learned Loss</a:t>
                      </a:r>
                    </a:p>
                    <a:p>
                      <a:r>
                        <a:rPr lang="en-US" altLang="zh-CN" dirty="0"/>
                        <a:t>Etc.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7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9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F9B6FE7-6AE2-4B39-AAC9-9926E14AA339}"/>
              </a:ext>
            </a:extLst>
          </p:cNvPr>
          <p:cNvSpPr txBox="1"/>
          <p:nvPr/>
        </p:nvSpPr>
        <p:spPr>
          <a:xfrm>
            <a:off x="378691" y="318051"/>
            <a:ext cx="406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Metric-based Matching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D4353F3-7F10-4386-9948-DF4649BADE21}"/>
                  </a:ext>
                </a:extLst>
              </p:cNvPr>
              <p:cNvSpPr/>
              <p:nvPr/>
            </p:nvSpPr>
            <p:spPr>
              <a:xfrm>
                <a:off x="6324246" y="518106"/>
                <a:ext cx="5574275" cy="1346522"/>
              </a:xfrm>
              <a:prstGeom prst="rect">
                <a:avLst/>
              </a:prstGeom>
              <a:solidFill>
                <a:schemeClr val="accent1">
                  <a:alpha val="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Matching networks leverage pair-wise comparisons between the given support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dirty="0"/>
                  <a:t>(for a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), and new inputs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p>
                    </m:sSubSup>
                  </m:oMath>
                </a14:m>
                <a:r>
                  <a:rPr lang="en-US" altLang="zh-CN" dirty="0"/>
                  <a:t> from the query set which we want to classify.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D4353F3-7F10-4386-9948-DF4649BAD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246" y="518106"/>
                <a:ext cx="5574275" cy="1346522"/>
              </a:xfrm>
              <a:prstGeom prst="rect">
                <a:avLst/>
              </a:prstGeom>
              <a:blipFill>
                <a:blip r:embed="rId3"/>
                <a:stretch>
                  <a:fillRect l="-656" t="-2715" r="-984" b="-6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91F6AD1-6155-4423-AB35-6034222F3552}"/>
                  </a:ext>
                </a:extLst>
              </p:cNvPr>
              <p:cNvSpPr/>
              <p:nvPr/>
            </p:nvSpPr>
            <p:spPr>
              <a:xfrm>
                <a:off x="6439253" y="2204122"/>
                <a:ext cx="5459268" cy="1755352"/>
              </a:xfrm>
              <a:prstGeom prst="rect">
                <a:avLst/>
              </a:prstGeom>
              <a:solidFill>
                <a:schemeClr val="accent2">
                  <a:alpha val="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They use a weighted combination of all example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in the support set, based on the similarity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to new 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More specifically, predictions are computed as follows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is a non-trainable similarity kernel.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91F6AD1-6155-4423-AB35-6034222F3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53" y="2204122"/>
                <a:ext cx="5459268" cy="1755352"/>
              </a:xfrm>
              <a:prstGeom prst="rect">
                <a:avLst/>
              </a:prstGeom>
              <a:blipFill>
                <a:blip r:embed="rId4"/>
                <a:stretch>
                  <a:fillRect l="-893" t="-2083" r="-893" b="-22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914A4BBF-B144-4788-B2C4-EE50054F5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2074"/>
            <a:ext cx="6381750" cy="41148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C46FE2E-68A7-46C9-B394-558D30AAD8D6}"/>
              </a:ext>
            </a:extLst>
          </p:cNvPr>
          <p:cNvSpPr/>
          <p:nvPr/>
        </p:nvSpPr>
        <p:spPr>
          <a:xfrm>
            <a:off x="4062331" y="2302367"/>
            <a:ext cx="2020813" cy="3714507"/>
          </a:xfrm>
          <a:prstGeom prst="rect">
            <a:avLst/>
          </a:prstGeom>
          <a:solidFill>
            <a:schemeClr val="accent2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1391D3D-FB5E-88CA-4856-D904A7084A22}"/>
                  </a:ext>
                </a:extLst>
              </p:cNvPr>
              <p:cNvSpPr txBox="1"/>
              <p:nvPr/>
            </p:nvSpPr>
            <p:spPr>
              <a:xfrm>
                <a:off x="6439253" y="4298968"/>
                <a:ext cx="545926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 Matching networks training objectives: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]]</m:t>
                          </m:r>
                        </m:e>
                      </m:func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1391D3D-FB5E-88CA-4856-D904A7084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53" y="4298968"/>
                <a:ext cx="5459268" cy="1077218"/>
              </a:xfrm>
              <a:prstGeom prst="rect">
                <a:avLst/>
              </a:prstGeom>
              <a:blipFill>
                <a:blip r:embed="rId6"/>
                <a:stretch>
                  <a:fillRect l="-670" t="-2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7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F9B6FE7-6AE2-4B39-AAC9-9926E14AA339}"/>
              </a:ext>
            </a:extLst>
          </p:cNvPr>
          <p:cNvSpPr txBox="1"/>
          <p:nvPr/>
        </p:nvSpPr>
        <p:spPr>
          <a:xfrm>
            <a:off x="685337" y="188671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Model-based </a:t>
            </a:r>
            <a:r>
              <a:rPr lang="en-US" altLang="zh-CN" sz="2000" b="1" u="none" strike="noStrike" dirty="0">
                <a:effectLst/>
              </a:rPr>
              <a:t>MANNs</a:t>
            </a:r>
            <a:endParaRPr lang="en-US" altLang="zh-CN" sz="2000" b="1" dirty="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3CDC29-F1B9-4A4A-9FB3-653B8AC56FEA}"/>
              </a:ext>
            </a:extLst>
          </p:cNvPr>
          <p:cNvSpPr/>
          <p:nvPr/>
        </p:nvSpPr>
        <p:spPr>
          <a:xfrm>
            <a:off x="685337" y="776005"/>
            <a:ext cx="10366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The key idea of </a:t>
            </a:r>
            <a:r>
              <a:rPr lang="en-US" altLang="zh-CN" dirty="0">
                <a:solidFill>
                  <a:srgbClr val="FF0000"/>
                </a:solidFill>
              </a:rPr>
              <a:t>memory-augmented neural networks (MANNs)</a:t>
            </a:r>
            <a:r>
              <a:rPr lang="en-US" altLang="zh-CN" dirty="0"/>
              <a:t> is to enable neural networks to learn quickly with the help of an external memory. 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23B31B-DFD6-4632-BE11-D53AE19B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01" y="1832485"/>
            <a:ext cx="5008292" cy="2026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5E95231-3412-44ED-BA20-D850F45A7814}"/>
                  </a:ext>
                </a:extLst>
              </p:cNvPr>
              <p:cNvSpPr/>
              <p:nvPr/>
            </p:nvSpPr>
            <p:spPr>
              <a:xfrm>
                <a:off x="685337" y="4451912"/>
                <a:ext cx="107335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data from a task is processed as a sequence, i.e., data are fed into the network one by one. The support set is fed into the memory-augmented neural network first. Afterwards, the query set is processed. During the meta-train phase, training tasks can be fed into the network in arbitrary order. At each time step, the model receives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label of the previous input,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5E95231-3412-44ED-BA20-D850F45A7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37" y="4451912"/>
                <a:ext cx="10733512" cy="1200329"/>
              </a:xfrm>
              <a:prstGeom prst="rect">
                <a:avLst/>
              </a:prstGeom>
              <a:blipFill>
                <a:blip r:embed="rId4"/>
                <a:stretch>
                  <a:fillRect l="-454" t="-2538" r="-1022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070AF7A-4A09-4895-8848-59DADA012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255" y="1667424"/>
            <a:ext cx="3533177" cy="20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21573</TotalTime>
  <Words>1634</Words>
  <Application>Microsoft Office PowerPoint</Application>
  <PresentationFormat>宽屏</PresentationFormat>
  <Paragraphs>181</Paragraphs>
  <Slides>30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华文细黑</vt:lpstr>
      <vt:lpstr>宋体</vt:lpstr>
      <vt:lpstr>Arial</vt:lpstr>
      <vt:lpstr>Cambria Math</vt:lpstr>
      <vt:lpstr>Times New Roman</vt:lpstr>
      <vt:lpstr>Verdana</vt:lpstr>
      <vt:lpstr>Wingdings</vt:lpstr>
      <vt:lpstr>Office 主题​​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Meta-Learning based Example</vt:lpstr>
      <vt:lpstr>Transfer Learning based Example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峡壁 刘</cp:lastModifiedBy>
  <cp:revision>331</cp:revision>
  <dcterms:created xsi:type="dcterms:W3CDTF">2022-08-14T12:58:12Z</dcterms:created>
  <dcterms:modified xsi:type="dcterms:W3CDTF">2024-11-19T02:06:12Z</dcterms:modified>
</cp:coreProperties>
</file>