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1"/>
  </p:sldMasterIdLst>
  <p:notesMasterIdLst>
    <p:notesMasterId r:id="rId117"/>
  </p:notesMasterIdLst>
  <p:handoutMasterIdLst>
    <p:handoutMasterId r:id="rId118"/>
  </p:handoutMasterIdLst>
  <p:sldIdLst>
    <p:sldId id="257" r:id="rId2"/>
    <p:sldId id="258" r:id="rId3"/>
    <p:sldId id="336" r:id="rId4"/>
    <p:sldId id="417" r:id="rId5"/>
    <p:sldId id="420" r:id="rId6"/>
    <p:sldId id="337" r:id="rId7"/>
    <p:sldId id="435" r:id="rId8"/>
    <p:sldId id="421" r:id="rId9"/>
    <p:sldId id="422" r:id="rId10"/>
    <p:sldId id="423" r:id="rId11"/>
    <p:sldId id="424" r:id="rId12"/>
    <p:sldId id="425" r:id="rId13"/>
    <p:sldId id="339" r:id="rId14"/>
    <p:sldId id="260" r:id="rId15"/>
    <p:sldId id="262" r:id="rId16"/>
    <p:sldId id="418" r:id="rId17"/>
    <p:sldId id="271" r:id="rId18"/>
    <p:sldId id="277" r:id="rId19"/>
    <p:sldId id="278" r:id="rId20"/>
    <p:sldId id="279" r:id="rId21"/>
    <p:sldId id="280" r:id="rId22"/>
    <p:sldId id="319" r:id="rId23"/>
    <p:sldId id="317" r:id="rId24"/>
    <p:sldId id="340" r:id="rId25"/>
    <p:sldId id="341" r:id="rId26"/>
    <p:sldId id="342" r:id="rId27"/>
    <p:sldId id="426" r:id="rId28"/>
    <p:sldId id="343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57" r:id="rId43"/>
    <p:sldId id="358" r:id="rId44"/>
    <p:sldId id="359" r:id="rId45"/>
    <p:sldId id="360" r:id="rId46"/>
    <p:sldId id="361" r:id="rId47"/>
    <p:sldId id="362" r:id="rId48"/>
    <p:sldId id="363" r:id="rId49"/>
    <p:sldId id="364" r:id="rId50"/>
    <p:sldId id="365" r:id="rId51"/>
    <p:sldId id="366" r:id="rId52"/>
    <p:sldId id="367" r:id="rId53"/>
    <p:sldId id="368" r:id="rId54"/>
    <p:sldId id="369" r:id="rId55"/>
    <p:sldId id="370" r:id="rId56"/>
    <p:sldId id="371" r:id="rId57"/>
    <p:sldId id="372" r:id="rId58"/>
    <p:sldId id="373" r:id="rId59"/>
    <p:sldId id="374" r:id="rId60"/>
    <p:sldId id="375" r:id="rId61"/>
    <p:sldId id="376" r:id="rId62"/>
    <p:sldId id="377" r:id="rId63"/>
    <p:sldId id="378" r:id="rId64"/>
    <p:sldId id="379" r:id="rId65"/>
    <p:sldId id="380" r:id="rId66"/>
    <p:sldId id="427" r:id="rId67"/>
    <p:sldId id="428" r:id="rId68"/>
    <p:sldId id="429" r:id="rId69"/>
    <p:sldId id="430" r:id="rId70"/>
    <p:sldId id="431" r:id="rId71"/>
    <p:sldId id="432" r:id="rId72"/>
    <p:sldId id="433" r:id="rId73"/>
    <p:sldId id="394" r:id="rId74"/>
    <p:sldId id="395" r:id="rId75"/>
    <p:sldId id="396" r:id="rId76"/>
    <p:sldId id="397" r:id="rId77"/>
    <p:sldId id="398" r:id="rId78"/>
    <p:sldId id="399" r:id="rId79"/>
    <p:sldId id="400" r:id="rId80"/>
    <p:sldId id="401" r:id="rId81"/>
    <p:sldId id="402" r:id="rId82"/>
    <p:sldId id="403" r:id="rId83"/>
    <p:sldId id="404" r:id="rId84"/>
    <p:sldId id="405" r:id="rId85"/>
    <p:sldId id="406" r:id="rId86"/>
    <p:sldId id="407" r:id="rId87"/>
    <p:sldId id="408" r:id="rId88"/>
    <p:sldId id="409" r:id="rId89"/>
    <p:sldId id="410" r:id="rId90"/>
    <p:sldId id="411" r:id="rId91"/>
    <p:sldId id="412" r:id="rId92"/>
    <p:sldId id="413" r:id="rId93"/>
    <p:sldId id="453" r:id="rId94"/>
    <p:sldId id="454" r:id="rId95"/>
    <p:sldId id="455" r:id="rId96"/>
    <p:sldId id="456" r:id="rId97"/>
    <p:sldId id="457" r:id="rId98"/>
    <p:sldId id="458" r:id="rId99"/>
    <p:sldId id="459" r:id="rId100"/>
    <p:sldId id="460" r:id="rId101"/>
    <p:sldId id="436" r:id="rId102"/>
    <p:sldId id="437" r:id="rId103"/>
    <p:sldId id="438" r:id="rId104"/>
    <p:sldId id="439" r:id="rId105"/>
    <p:sldId id="440" r:id="rId106"/>
    <p:sldId id="441" r:id="rId107"/>
    <p:sldId id="443" r:id="rId108"/>
    <p:sldId id="444" r:id="rId109"/>
    <p:sldId id="445" r:id="rId110"/>
    <p:sldId id="446" r:id="rId111"/>
    <p:sldId id="447" r:id="rId112"/>
    <p:sldId id="451" r:id="rId113"/>
    <p:sldId id="452" r:id="rId114"/>
    <p:sldId id="449" r:id="rId115"/>
    <p:sldId id="434" r:id="rId1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-189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6C85025-E8C9-4959-80E8-34A8B2FA86D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BF0D54A-FA40-4A68-AA35-7F3CB9DEBC2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7CC1D9F-0A63-427E-9E34-6B8C0DD62D21}" type="slidenum">
              <a:rPr lang="zh-CN" altLang="en-US"/>
              <a:pPr/>
              <a:t>1</a:t>
            </a:fld>
            <a:endParaRPr lang="en-US" altLang="zh-CN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7C51796-61B1-497F-A72F-76DD7095209A}" type="slidenum">
              <a:rPr lang="zh-CN" altLang="en-US"/>
              <a:pPr/>
              <a:t>13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3E3E8F7-FAB5-4A6C-B9DB-16122C44C62D}" type="slidenum">
              <a:rPr lang="zh-CN" altLang="en-US"/>
              <a:pPr/>
              <a:t>14</a:t>
            </a:fld>
            <a:endParaRPr lang="en-US" altLang="zh-CN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89EDF4-4C24-4153-9AC1-0421C07163CD}" type="slidenum">
              <a:rPr lang="zh-CN" altLang="en-US"/>
              <a:pPr/>
              <a:t>15</a:t>
            </a:fld>
            <a:endParaRPr lang="en-US" altLang="zh-CN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68557F9-247B-4EE8-AA78-D85A09F3CA5F}" type="slidenum">
              <a:rPr lang="zh-CN" altLang="en-US"/>
              <a:pPr/>
              <a:t>16</a:t>
            </a:fld>
            <a:endParaRPr lang="en-US" altLang="zh-CN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kumimoji="0" lang="zh-CN" altLang="en-US">
                <a:latin typeface="Arial" panose="020B0604020202020204" pitchFamily="34" charset="0"/>
              </a:rPr>
              <a:t>此处提问或做课堂练习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755216D-8637-4BEC-8A34-01CE9548624A}" type="slidenum">
              <a:rPr lang="zh-CN" altLang="en-US"/>
              <a:pPr/>
              <a:t>17</a:t>
            </a:fld>
            <a:endParaRPr lang="en-US" altLang="zh-CN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54973A2-2DCD-4E46-AB30-6D8599364B54}" type="slidenum">
              <a:rPr lang="zh-CN" altLang="en-US"/>
              <a:pPr/>
              <a:t>18</a:t>
            </a:fld>
            <a:endParaRPr lang="en-US" altLang="zh-CN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0458B2F-FB35-4C6E-8945-FD98B2826812}" type="slidenum">
              <a:rPr lang="zh-CN" altLang="en-US"/>
              <a:pPr/>
              <a:t>19</a:t>
            </a:fld>
            <a:endParaRPr lang="en-US" altLang="zh-CN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020F77A-6DC5-4511-BB5A-CBD1FEAD8FDB}" type="slidenum">
              <a:rPr lang="zh-CN" altLang="en-US"/>
              <a:pPr/>
              <a:t>20</a:t>
            </a:fld>
            <a:endParaRPr lang="en-US" altLang="zh-CN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465DCDA-6CD0-4F84-B127-7CCFFD43F50B}" type="slidenum">
              <a:rPr lang="zh-CN" altLang="en-US"/>
              <a:pPr/>
              <a:t>21</a:t>
            </a:fld>
            <a:endParaRPr lang="en-US" altLang="zh-CN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3178533-F33E-45F9-A398-6414597C73DB}" type="slidenum">
              <a:rPr lang="zh-CN" altLang="en-US"/>
              <a:pPr/>
              <a:t>22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23BDB00-3392-4D38-A873-A4EC0EE86130}" type="slidenum">
              <a:rPr lang="zh-CN" altLang="en-US"/>
              <a:pPr/>
              <a:t>2</a:t>
            </a:fld>
            <a:endParaRPr lang="en-US" altLang="zh-CN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FDD10FD-3A46-43DF-8C15-32E6E4C43431}" type="slidenum">
              <a:rPr lang="zh-CN" altLang="en-US"/>
              <a:pPr/>
              <a:t>23</a:t>
            </a:fld>
            <a:endParaRPr lang="en-US" altLang="zh-CN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3A1235D-C983-4BF3-A84E-929AF6A0D74B}" type="slidenum">
              <a:rPr lang="zh-CN" altLang="en-US"/>
              <a:pPr/>
              <a:t>24</a:t>
            </a:fld>
            <a:endParaRPr lang="en-US" altLang="zh-CN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A8E8B98-766A-4C44-B23B-7537AA421176}" type="slidenum">
              <a:rPr lang="zh-CN" altLang="en-US"/>
              <a:pPr/>
              <a:t>25</a:t>
            </a:fld>
            <a:endParaRPr lang="en-US" altLang="zh-CN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EB12CA3-04C7-462E-868A-914F2ED0F5EB}" type="slidenum">
              <a:rPr lang="zh-CN" altLang="en-US"/>
              <a:pPr/>
              <a:t>26</a:t>
            </a:fld>
            <a:endParaRPr lang="en-US" altLang="zh-CN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18B53CB-D7CA-40A6-B535-EFF4BE57136D}" type="slidenum">
              <a:rPr lang="zh-CN" altLang="en-US"/>
              <a:pPr/>
              <a:t>28</a:t>
            </a:fld>
            <a:endParaRPr lang="en-US" altLang="zh-CN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93B59D6-6D33-48CA-91EE-3F53321624AB}" type="slidenum">
              <a:rPr lang="zh-CN" altLang="en-US"/>
              <a:pPr/>
              <a:t>29</a:t>
            </a:fld>
            <a:endParaRPr lang="en-US" altLang="zh-CN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4504A4D-CF94-43DB-B3A7-3DA648BDDB90}" type="slidenum">
              <a:rPr lang="zh-CN" altLang="en-US"/>
              <a:pPr/>
              <a:t>30</a:t>
            </a:fld>
            <a:endParaRPr lang="en-US" altLang="zh-CN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964FAC1-528C-4884-858B-30BE16993C8E}" type="slidenum">
              <a:rPr lang="zh-CN" altLang="en-US"/>
              <a:pPr/>
              <a:t>31</a:t>
            </a:fld>
            <a:endParaRPr lang="en-US" altLang="zh-CN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A64DCAC-65AB-4EDF-8675-F23C577209F9}" type="slidenum">
              <a:rPr lang="zh-CN" altLang="en-US"/>
              <a:pPr/>
              <a:t>32</a:t>
            </a:fld>
            <a:endParaRPr lang="en-US" altLang="zh-CN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138D102-2053-466E-9A92-6649B9CB0CDE}" type="slidenum">
              <a:rPr lang="zh-CN" altLang="en-US"/>
              <a:pPr/>
              <a:t>33</a:t>
            </a:fld>
            <a:endParaRPr lang="en-US" altLang="zh-CN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25AEA4E-DC2C-46AF-9451-0FBD0DED0631}" type="slidenum">
              <a:rPr lang="zh-CN" altLang="en-US"/>
              <a:pPr/>
              <a:t>3</a:t>
            </a:fld>
            <a:endParaRPr lang="en-US" altLang="zh-CN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2429A40-7579-47E0-8ED2-DC02D148D969}" type="slidenum">
              <a:rPr lang="zh-CN" altLang="en-US"/>
              <a:pPr/>
              <a:t>34</a:t>
            </a:fld>
            <a:endParaRPr lang="en-US" altLang="zh-CN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1D36EE2-ACE7-4549-92AE-39C0BF4FE55A}" type="slidenum">
              <a:rPr lang="zh-CN" altLang="en-US"/>
              <a:pPr/>
              <a:t>35</a:t>
            </a:fld>
            <a:endParaRPr lang="en-US" altLang="zh-CN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1F00D64-CDB6-46E8-976B-8BE93B382187}" type="slidenum">
              <a:rPr lang="zh-CN" altLang="en-US"/>
              <a:pPr/>
              <a:t>36</a:t>
            </a:fld>
            <a:endParaRPr lang="en-US" altLang="zh-CN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61FC66F-BF8A-46B3-8480-0F64EAFBC4B0}" type="slidenum">
              <a:rPr lang="zh-CN" altLang="en-US"/>
              <a:pPr/>
              <a:t>37</a:t>
            </a:fld>
            <a:endParaRPr lang="en-US" altLang="zh-CN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1F28B3-ADE2-48BC-B984-2823AACFFE75}" type="slidenum">
              <a:rPr lang="zh-CN" altLang="en-US"/>
              <a:pPr/>
              <a:t>38</a:t>
            </a:fld>
            <a:endParaRPr lang="en-US" altLang="zh-CN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574B269-EA9C-456E-A19B-2DC73D41014C}" type="slidenum">
              <a:rPr lang="zh-CN" altLang="en-US"/>
              <a:pPr/>
              <a:t>39</a:t>
            </a:fld>
            <a:endParaRPr lang="en-US" altLang="zh-CN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777CE76-EAF4-4287-8873-D8A7F33E2B67}" type="slidenum">
              <a:rPr lang="zh-CN" altLang="en-US"/>
              <a:pPr/>
              <a:t>40</a:t>
            </a:fld>
            <a:endParaRPr lang="en-US" altLang="zh-CN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1486608-1D91-48F5-BFFB-7E404985B51E}" type="slidenum">
              <a:rPr lang="zh-CN" altLang="en-US"/>
              <a:pPr/>
              <a:t>41</a:t>
            </a:fld>
            <a:endParaRPr lang="en-US" altLang="zh-CN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460A80B-F192-44A5-8CB4-6A7B2084ECC6}" type="slidenum">
              <a:rPr lang="zh-CN" altLang="en-US"/>
              <a:pPr/>
              <a:t>42</a:t>
            </a:fld>
            <a:endParaRPr lang="en-US" altLang="zh-CN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984FB96-9B6A-43BF-AB4C-2759CAE3918F}" type="slidenum">
              <a:rPr lang="zh-CN" altLang="en-US"/>
              <a:pPr/>
              <a:t>43</a:t>
            </a:fld>
            <a:endParaRPr lang="en-US" altLang="zh-CN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74E70E8-497C-4E60-BBA4-8BD5D1FE403F}" type="slidenum">
              <a:rPr lang="zh-CN" altLang="en-US"/>
              <a:pPr/>
              <a:t>6</a:t>
            </a:fld>
            <a:endParaRPr lang="en-US" altLang="zh-C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94A81E1-4686-4A54-BEE8-948A32429B1A}" type="slidenum">
              <a:rPr lang="zh-CN" altLang="en-US"/>
              <a:pPr/>
              <a:t>44</a:t>
            </a:fld>
            <a:endParaRPr lang="en-US" altLang="zh-CN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DE5AB30-43B0-41AB-AF8D-F1EB04A9462C}" type="slidenum">
              <a:rPr lang="zh-CN" altLang="en-US"/>
              <a:pPr/>
              <a:t>45</a:t>
            </a:fld>
            <a:endParaRPr lang="en-US" altLang="zh-CN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FB59809-8A98-4ABC-AAFE-CF5FA2CCE162}" type="slidenum">
              <a:rPr lang="zh-CN" altLang="en-US"/>
              <a:pPr/>
              <a:t>46</a:t>
            </a:fld>
            <a:endParaRPr lang="en-US" altLang="zh-CN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508898-F0EF-474A-BA67-D2FF06306A99}" type="slidenum">
              <a:rPr lang="zh-CN" altLang="en-US"/>
              <a:pPr/>
              <a:t>47</a:t>
            </a:fld>
            <a:endParaRPr lang="en-US" altLang="zh-CN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584575F-4C54-427A-9387-577A8B19162C}" type="slidenum">
              <a:rPr lang="zh-CN" altLang="en-US"/>
              <a:pPr/>
              <a:t>48</a:t>
            </a:fld>
            <a:endParaRPr lang="en-US" altLang="zh-CN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50BE1A5-8839-4CF8-9EC7-AC83CE2596BF}" type="slidenum">
              <a:rPr lang="zh-CN" altLang="en-US"/>
              <a:pPr/>
              <a:t>49</a:t>
            </a:fld>
            <a:endParaRPr lang="en-US" altLang="zh-CN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kumimoji="0" lang="zh-CN" altLang="en-US">
                <a:latin typeface="Arial" panose="020B0604020202020204" pitchFamily="34" charset="0"/>
              </a:rPr>
              <a:t>作业：迭代加深算法与</a:t>
            </a:r>
            <a:r>
              <a:rPr kumimoji="0" lang="en-US" altLang="zh-CN">
                <a:latin typeface="Arial" panose="020B0604020202020204" pitchFamily="34" charset="0"/>
              </a:rPr>
              <a:t>A</a:t>
            </a:r>
            <a:r>
              <a:rPr kumimoji="0" lang="zh-CN" altLang="en-US">
                <a:latin typeface="Arial" panose="020B0604020202020204" pitchFamily="34" charset="0"/>
              </a:rPr>
              <a:t>*算法的实验与比较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1D9AB68-07F1-469A-9ADF-105DF9D3C689}" type="slidenum">
              <a:rPr lang="zh-CN" altLang="en-US"/>
              <a:pPr/>
              <a:t>50</a:t>
            </a:fld>
            <a:endParaRPr lang="en-US" altLang="zh-CN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4872B70-560B-4865-ACEC-E5A78E1A8BE5}" type="slidenum">
              <a:rPr lang="zh-CN" altLang="en-US"/>
              <a:pPr/>
              <a:t>51</a:t>
            </a:fld>
            <a:endParaRPr lang="en-US" altLang="zh-CN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29E1DA7-65F9-44EB-BED2-F558735AE00F}" type="slidenum">
              <a:rPr lang="zh-CN" altLang="en-US"/>
              <a:pPr/>
              <a:t>52</a:t>
            </a:fld>
            <a:endParaRPr lang="en-US" altLang="zh-CN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F387E66-5E71-48EF-8B66-A14F300EAAC4}" type="slidenum">
              <a:rPr lang="zh-CN" altLang="en-US"/>
              <a:pPr/>
              <a:t>53</a:t>
            </a:fld>
            <a:endParaRPr lang="en-US" altLang="zh-CN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2B7A94D-9567-41A2-B2F4-1530F75D191A}" type="slidenum">
              <a:rPr lang="zh-CN" altLang="en-US"/>
              <a:pPr/>
              <a:t>8</a:t>
            </a:fld>
            <a:endParaRPr lang="en-US" altLang="zh-CN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207E124-EC26-41B5-B5A5-5553A2D81664}" type="slidenum">
              <a:rPr lang="zh-CN" altLang="en-US"/>
              <a:pPr/>
              <a:t>54</a:t>
            </a:fld>
            <a:endParaRPr lang="en-US" altLang="zh-CN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45F1495-1AB1-40DC-BDBF-8042D2D91AF8}" type="slidenum">
              <a:rPr lang="zh-CN" altLang="en-US"/>
              <a:pPr/>
              <a:t>55</a:t>
            </a:fld>
            <a:endParaRPr lang="en-US" altLang="zh-CN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23F211C-D079-4269-8637-F62D9B024F59}" type="slidenum">
              <a:rPr lang="zh-CN" altLang="en-US"/>
              <a:pPr/>
              <a:t>56</a:t>
            </a:fld>
            <a:endParaRPr lang="en-US" altLang="zh-CN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9D9E015-AB90-45D7-94BB-0B73D3402308}" type="slidenum">
              <a:rPr lang="zh-CN" altLang="en-US"/>
              <a:pPr/>
              <a:t>57</a:t>
            </a:fld>
            <a:endParaRPr lang="en-US" altLang="zh-CN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0CA2F8-4687-4E17-AC32-C45041D6C74C}" type="slidenum">
              <a:rPr lang="zh-CN" altLang="en-US"/>
              <a:pPr/>
              <a:t>58</a:t>
            </a:fld>
            <a:endParaRPr lang="en-US" altLang="zh-CN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978BC1B-A793-4940-972C-4CAF5B50190F}" type="slidenum">
              <a:rPr lang="zh-CN" altLang="en-US"/>
              <a:pPr/>
              <a:t>59</a:t>
            </a:fld>
            <a:endParaRPr lang="en-US" altLang="zh-CN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B527185-4B3B-42F5-8031-F76B27AF0922}" type="slidenum">
              <a:rPr lang="zh-CN" altLang="en-US"/>
              <a:pPr/>
              <a:t>60</a:t>
            </a:fld>
            <a:endParaRPr lang="en-US" altLang="zh-CN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8A93E2A-5235-45FA-8D4A-B0CC059E7492}" type="slidenum">
              <a:rPr lang="zh-CN" altLang="en-US"/>
              <a:pPr/>
              <a:t>61</a:t>
            </a:fld>
            <a:endParaRPr lang="en-US" altLang="zh-CN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A8E8914-B7D6-41B3-BD09-C9882445840E}" type="slidenum">
              <a:rPr lang="zh-CN" altLang="en-US"/>
              <a:pPr/>
              <a:t>62</a:t>
            </a:fld>
            <a:endParaRPr lang="en-US" altLang="zh-CN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D10D2CD-801C-4FB7-AD3F-3459AC1D432B}" type="slidenum">
              <a:rPr lang="zh-CN" altLang="en-US"/>
              <a:pPr/>
              <a:t>63</a:t>
            </a:fld>
            <a:endParaRPr lang="en-US" altLang="zh-CN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3E3B6DE-0546-4E90-8616-0CFB72C84CF6}" type="slidenum">
              <a:rPr lang="zh-CN" altLang="en-US"/>
              <a:pPr/>
              <a:t>9</a:t>
            </a:fld>
            <a:endParaRPr lang="en-US" altLang="zh-CN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1B22D21-86D0-4B18-8C5D-C6FC9E562E82}" type="slidenum">
              <a:rPr lang="zh-CN" altLang="en-US"/>
              <a:pPr/>
              <a:t>64</a:t>
            </a:fld>
            <a:endParaRPr lang="en-US" altLang="zh-CN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FCA2D4D-B850-4AB0-A4C1-318F67CCE5C8}" type="slidenum">
              <a:rPr lang="zh-CN" altLang="en-US"/>
              <a:pPr/>
              <a:t>65</a:t>
            </a:fld>
            <a:endParaRPr lang="en-US" altLang="zh-CN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kumimoji="0" lang="zh-CN" altLang="en-US">
                <a:latin typeface="Arial" panose="020B0604020202020204" pitchFamily="34" charset="0"/>
              </a:rPr>
              <a:t>作业：迭代加深算法与</a:t>
            </a:r>
            <a:r>
              <a:rPr kumimoji="0" lang="en-US" altLang="zh-CN">
                <a:latin typeface="Arial" panose="020B0604020202020204" pitchFamily="34" charset="0"/>
              </a:rPr>
              <a:t>A</a:t>
            </a:r>
            <a:r>
              <a:rPr kumimoji="0" lang="zh-CN" altLang="en-US">
                <a:latin typeface="Arial" panose="020B0604020202020204" pitchFamily="34" charset="0"/>
              </a:rPr>
              <a:t>*算法的实验与比较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0836D2C0-3CB0-40F0-BCBE-1B648AFBA54B}" type="slidenum">
              <a:rPr lang="zh-CN" altLang="en-US" sz="1200"/>
              <a:pPr algn="r" eaLnBrk="1" hangingPunct="1"/>
              <a:t>72</a:t>
            </a:fld>
            <a:endParaRPr lang="en-US" altLang="zh-CN" sz="120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63DD67B-1C1C-4DAA-B9CD-C7A416C4F1FC}" type="slidenum">
              <a:rPr lang="zh-CN" altLang="en-US"/>
              <a:pPr/>
              <a:t>73</a:t>
            </a:fld>
            <a:endParaRPr lang="en-US" altLang="zh-CN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76761E8-6D7B-4AF0-88F9-F9FE549BA5C6}" type="slidenum">
              <a:rPr lang="zh-CN" altLang="en-US"/>
              <a:pPr/>
              <a:t>74</a:t>
            </a:fld>
            <a:endParaRPr lang="en-US" altLang="zh-CN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663D4CD-325B-4C57-ABF0-94E42E60CE4A}" type="slidenum">
              <a:rPr lang="zh-CN" altLang="en-US"/>
              <a:pPr/>
              <a:t>75</a:t>
            </a:fld>
            <a:endParaRPr lang="en-US" altLang="zh-CN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F4C476A-A132-47B3-A21C-68463F26DF70}" type="slidenum">
              <a:rPr lang="zh-CN" altLang="en-US"/>
              <a:pPr/>
              <a:t>76</a:t>
            </a:fld>
            <a:endParaRPr lang="en-US" altLang="zh-CN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kumimoji="0" lang="zh-CN" altLang="en-US">
                <a:latin typeface="Arial" panose="020B0604020202020204" pitchFamily="34" charset="0"/>
              </a:rPr>
              <a:t>提问：</a:t>
            </a:r>
            <a:r>
              <a:rPr kumimoji="0" lang="en-US" altLang="zh-CN">
                <a:latin typeface="Arial" panose="020B0604020202020204" pitchFamily="34" charset="0"/>
              </a:rPr>
              <a:t>MAX</a:t>
            </a:r>
            <a:r>
              <a:rPr kumimoji="0" lang="zh-CN" altLang="en-US">
                <a:latin typeface="Arial" panose="020B0604020202020204" pitchFamily="34" charset="0"/>
              </a:rPr>
              <a:t> </a:t>
            </a:r>
            <a:r>
              <a:rPr kumimoji="0" lang="en-US" altLang="zh-CN">
                <a:latin typeface="Arial" panose="020B0604020202020204" pitchFamily="34" charset="0"/>
              </a:rPr>
              <a:t>win without fail? </a:t>
            </a:r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172B340-FDA2-4A13-9B39-E68AAABE647A}" type="slidenum">
              <a:rPr lang="zh-CN" altLang="en-US"/>
              <a:pPr/>
              <a:t>77</a:t>
            </a:fld>
            <a:endParaRPr lang="en-US" altLang="zh-CN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BA0EEAC-6CE8-4591-8767-448771073242}" type="slidenum">
              <a:rPr lang="zh-CN" altLang="en-US"/>
              <a:pPr/>
              <a:t>78</a:t>
            </a:fld>
            <a:endParaRPr lang="en-US" altLang="zh-CN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kumimoji="0" lang="zh-CN" altLang="en-US">
                <a:latin typeface="Arial" panose="020B0604020202020204" pitchFamily="34" charset="0"/>
              </a:rPr>
              <a:t>提问：如何用之前的</a:t>
            </a:r>
            <a:r>
              <a:rPr kumimoji="0" lang="en-US" altLang="zh-CN">
                <a:latin typeface="Arial" panose="020B0604020202020204" pitchFamily="34" charset="0"/>
              </a:rPr>
              <a:t>AO</a:t>
            </a:r>
            <a:r>
              <a:rPr kumimoji="0" lang="zh-CN" altLang="en-US">
                <a:latin typeface="Arial" panose="020B0604020202020204" pitchFamily="34" charset="0"/>
              </a:rPr>
              <a:t>*算法求解？或作为课后练习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C6C6F74-542B-46F4-98F2-9E0C7CEE360D}" type="slidenum">
              <a:rPr lang="zh-CN" altLang="en-US"/>
              <a:pPr/>
              <a:t>79</a:t>
            </a:fld>
            <a:endParaRPr lang="en-US" altLang="zh-CN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DBA31B1-9F37-49FD-8960-D5F91376A3C0}" type="slidenum">
              <a:rPr lang="zh-CN" altLang="en-US"/>
              <a:pPr/>
              <a:t>10</a:t>
            </a:fld>
            <a:endParaRPr lang="en-US" altLang="zh-CN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4B0D733-42B3-4949-B70B-BB306F465B5C}" type="slidenum">
              <a:rPr lang="zh-CN" altLang="en-US"/>
              <a:pPr/>
              <a:t>80</a:t>
            </a:fld>
            <a:endParaRPr lang="en-US" altLang="zh-CN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60666E7-361F-467F-80F9-1AE17C1B57FB}" type="slidenum">
              <a:rPr lang="zh-CN" altLang="en-US"/>
              <a:pPr/>
              <a:t>81</a:t>
            </a:fld>
            <a:endParaRPr lang="en-US" altLang="zh-CN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D433CC1-EFF9-4022-AE24-1E7F35C206C6}" type="slidenum">
              <a:rPr lang="zh-CN" altLang="en-US"/>
              <a:pPr/>
              <a:t>82</a:t>
            </a:fld>
            <a:endParaRPr lang="en-US" altLang="zh-CN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25BFC32-415B-4A0D-9AF7-F52373CE5B4D}" type="slidenum">
              <a:rPr lang="zh-CN" altLang="en-US"/>
              <a:pPr/>
              <a:t>83</a:t>
            </a:fld>
            <a:endParaRPr lang="en-US" altLang="zh-CN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55202BE-BDF7-42F0-9718-BCF858EA9A04}" type="slidenum">
              <a:rPr lang="zh-CN" altLang="en-US"/>
              <a:pPr/>
              <a:t>84</a:t>
            </a:fld>
            <a:endParaRPr lang="en-US" altLang="zh-CN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290E978-43C2-4900-B035-85460460E2C5}" type="slidenum">
              <a:rPr lang="zh-CN" altLang="en-US"/>
              <a:pPr/>
              <a:t>85</a:t>
            </a:fld>
            <a:endParaRPr lang="en-US" altLang="zh-CN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6DA9F74-E519-40AF-AC1E-4E816543EFDB}" type="slidenum">
              <a:rPr lang="zh-CN" altLang="en-US"/>
              <a:pPr/>
              <a:t>86</a:t>
            </a:fld>
            <a:endParaRPr lang="en-US" altLang="zh-CN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1F9255C-E58A-46E3-A7EA-169C2E5F3E1E}" type="slidenum">
              <a:rPr lang="zh-CN" altLang="en-US"/>
              <a:pPr/>
              <a:t>87</a:t>
            </a:fld>
            <a:endParaRPr lang="en-US" altLang="zh-CN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4A628AB-57C4-4C43-A918-638328F65C09}" type="slidenum">
              <a:rPr lang="zh-CN" altLang="en-US"/>
              <a:pPr/>
              <a:t>88</a:t>
            </a:fld>
            <a:endParaRPr lang="en-US" altLang="zh-CN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4D62594-171A-40EB-AC80-47D2A34E57AC}" type="slidenum">
              <a:rPr lang="zh-CN" altLang="en-US"/>
              <a:pPr/>
              <a:t>89</a:t>
            </a:fld>
            <a:endParaRPr lang="en-US" altLang="zh-CN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10D901A-12DA-4065-B44C-5D0BD625FB6D}" type="slidenum">
              <a:rPr lang="zh-CN" altLang="en-US"/>
              <a:pPr/>
              <a:t>11</a:t>
            </a:fld>
            <a:endParaRPr lang="en-US" altLang="zh-CN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73CDE04-BAC9-4E99-86AE-1B5E90C8881B}" type="slidenum">
              <a:rPr lang="zh-CN" altLang="en-US"/>
              <a:pPr/>
              <a:t>90</a:t>
            </a:fld>
            <a:endParaRPr lang="en-US" altLang="zh-CN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102BCEF-9D8C-40E0-A0F1-91E6924091EE}" type="slidenum">
              <a:rPr lang="zh-CN" altLang="en-US"/>
              <a:pPr/>
              <a:t>91</a:t>
            </a:fld>
            <a:endParaRPr lang="en-US" altLang="zh-CN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89505C7-4311-4F9F-9B04-C0D145716E63}" type="slidenum">
              <a:rPr lang="zh-CN" altLang="en-US"/>
              <a:pPr/>
              <a:t>92</a:t>
            </a:fld>
            <a:endParaRPr lang="en-US" altLang="zh-CN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B516D39-B896-492C-8DA8-0973A49F8F91}" type="slidenum">
              <a:rPr lang="zh-CN" altLang="en-US"/>
              <a:pPr/>
              <a:t>93</a:t>
            </a:fld>
            <a:endParaRPr lang="en-US" altLang="zh-CN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704A654-EB39-405E-9667-A5E37DEBFD43}" type="slidenum">
              <a:rPr lang="zh-CN" altLang="en-US"/>
              <a:pPr/>
              <a:t>101</a:t>
            </a:fld>
            <a:endParaRPr lang="en-US" altLang="zh-CN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4DAB8D3-C4F8-41E0-8E3B-D1A657E60E76}" type="slidenum">
              <a:rPr lang="zh-CN" altLang="en-US"/>
              <a:pPr/>
              <a:t>12</a:t>
            </a:fld>
            <a:endParaRPr lang="en-US" altLang="zh-CN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0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2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3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4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5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6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7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8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9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6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7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9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0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2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3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4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5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6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7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8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1"/>
          <p:cNvGraphicFramePr>
            <a:graphicFrameLocks noChangeAspect="1"/>
          </p:cNvGraphicFramePr>
          <p:nvPr userDrawn="1"/>
        </p:nvGraphicFramePr>
        <p:xfrm>
          <a:off x="2514600" y="0"/>
          <a:ext cx="66294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205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0"/>
                        <a:ext cx="66294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2"/>
          <p:cNvSpPr>
            <a:spLocks noChangeArrowheads="1"/>
          </p:cNvSpPr>
          <p:nvPr userDrawn="1"/>
        </p:nvSpPr>
        <p:spPr bwMode="gray">
          <a:xfrm>
            <a:off x="0" y="0"/>
            <a:ext cx="2514600" cy="3581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6" name="Rectangle 33" descr="Light horizontal"/>
          <p:cNvSpPr>
            <a:spLocks noChangeArrowheads="1"/>
          </p:cNvSpPr>
          <p:nvPr userDrawn="1"/>
        </p:nvSpPr>
        <p:spPr bwMode="gray">
          <a:xfrm>
            <a:off x="0" y="4114800"/>
            <a:ext cx="2514600" cy="2743200"/>
          </a:xfrm>
          <a:prstGeom prst="rect">
            <a:avLst/>
          </a:prstGeom>
          <a:pattFill prst="ltHorz">
            <a:fgClr>
              <a:schemeClr val="accent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7" name="Rectangle 34"/>
          <p:cNvSpPr>
            <a:spLocks noChangeArrowheads="1"/>
          </p:cNvSpPr>
          <p:nvPr userDrawn="1"/>
        </p:nvSpPr>
        <p:spPr bwMode="gray">
          <a:xfrm>
            <a:off x="0" y="3581400"/>
            <a:ext cx="251460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8" name="Rectangle 35"/>
          <p:cNvSpPr>
            <a:spLocks noChangeArrowheads="1"/>
          </p:cNvSpPr>
          <p:nvPr userDrawn="1"/>
        </p:nvSpPr>
        <p:spPr bwMode="gray">
          <a:xfrm>
            <a:off x="2511425" y="3581400"/>
            <a:ext cx="6632575" cy="5334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pic>
        <p:nvPicPr>
          <p:cNvPr id="9" name="图片 19" descr="BIT.MLM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81000"/>
            <a:ext cx="2162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14800"/>
            <a:ext cx="2133600" cy="27432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4800"/>
            <a:ext cx="2133600" cy="27432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图片 2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114800"/>
            <a:ext cx="2057400" cy="27432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3581400"/>
            <a:ext cx="4876800" cy="457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1676400"/>
            <a:ext cx="6019800" cy="1447800"/>
          </a:xfrm>
        </p:spPr>
        <p:txBody>
          <a:bodyPr/>
          <a:lstStyle>
            <a:lvl1pPr algn="ct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3276600" y="6511925"/>
            <a:ext cx="2133600" cy="193675"/>
          </a:xfrm>
        </p:spPr>
        <p:txBody>
          <a:bodyPr/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1"/>
          </p:nvPr>
        </p:nvSpPr>
        <p:spPr bwMode="gray">
          <a:xfrm>
            <a:off x="6629400" y="6537325"/>
            <a:ext cx="2133600" cy="168275"/>
          </a:xfrm>
        </p:spPr>
        <p:txBody>
          <a:bodyPr/>
          <a:lstStyle>
            <a:lvl1pPr algn="r">
              <a:defRPr sz="14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69366A2-18A9-4B90-82B5-9ED4BC495EB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622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5" name="AutoShape 107"/>
          <p:cNvSpPr>
            <a:spLocks noChangeArrowheads="1"/>
          </p:cNvSpPr>
          <p:nvPr userDrawn="1"/>
        </p:nvSpPr>
        <p:spPr bwMode="gray">
          <a:xfrm rot="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6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11268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8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9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10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523810" imgH="2009524" progId="Photoshop.Image.6">
                  <p:embed/>
                </p:oleObj>
              </mc:Choice>
              <mc:Fallback>
                <p:oleObj name="Image" r:id="rId4" imgW="5523810" imgH="2009524" progId="Photoshop.Image.6">
                  <p:embed/>
                  <p:pic>
                    <p:nvPicPr>
                      <p:cNvPr id="11272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0CD5BB-4460-4FF3-99EF-2704E77FE4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3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</p:spTree>
    <p:extLst>
      <p:ext uri="{BB962C8B-B14F-4D97-AF65-F5344CB8AC3E}">
        <p14:creationId xmlns:p14="http://schemas.microsoft.com/office/powerpoint/2010/main" val="259449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5" name="AutoShape 107"/>
          <p:cNvSpPr>
            <a:spLocks noChangeArrowheads="1"/>
          </p:cNvSpPr>
          <p:nvPr userDrawn="1"/>
        </p:nvSpPr>
        <p:spPr bwMode="gray">
          <a:xfrm rot="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6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12292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8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9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10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523810" imgH="2009524" progId="Photoshop.Image.6">
                  <p:embed/>
                </p:oleObj>
              </mc:Choice>
              <mc:Fallback>
                <p:oleObj name="Image" r:id="rId4" imgW="5523810" imgH="2009524" progId="Photoshop.Image.6">
                  <p:embed/>
                  <p:pic>
                    <p:nvPicPr>
                      <p:cNvPr id="12296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96100" y="46038"/>
            <a:ext cx="2019300" cy="627856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46038"/>
            <a:ext cx="5905500" cy="627856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C3FB88-2194-496D-88D4-C419BEFC274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3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</p:spTree>
    <p:extLst>
      <p:ext uri="{BB962C8B-B14F-4D97-AF65-F5344CB8AC3E}">
        <p14:creationId xmlns:p14="http://schemas.microsoft.com/office/powerpoint/2010/main" val="3124630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5" name="AutoShape 107"/>
          <p:cNvSpPr>
            <a:spLocks noChangeArrowheads="1"/>
          </p:cNvSpPr>
          <p:nvPr userDrawn="1"/>
        </p:nvSpPr>
        <p:spPr bwMode="gray">
          <a:xfrm rot="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6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13316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8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9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10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523810" imgH="2009524" progId="Photoshop.Image.6">
                  <p:embed/>
                </p:oleObj>
              </mc:Choice>
              <mc:Fallback>
                <p:oleObj name="Image" r:id="rId4" imgW="5523810" imgH="2009524" progId="Photoshop.Image.6">
                  <p:embed/>
                  <p:pic>
                    <p:nvPicPr>
                      <p:cNvPr id="13320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6038"/>
            <a:ext cx="8001000" cy="6397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838200" y="1066800"/>
            <a:ext cx="8001000" cy="5257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BD682D-8E9A-474B-B22D-AB3344E534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3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</p:spTree>
    <p:extLst>
      <p:ext uri="{BB962C8B-B14F-4D97-AF65-F5344CB8AC3E}">
        <p14:creationId xmlns:p14="http://schemas.microsoft.com/office/powerpoint/2010/main" val="360602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6" name="AutoShape 107"/>
          <p:cNvSpPr>
            <a:spLocks noChangeArrowheads="1"/>
          </p:cNvSpPr>
          <p:nvPr userDrawn="1"/>
        </p:nvSpPr>
        <p:spPr bwMode="gray">
          <a:xfrm rot="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7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14340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9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10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11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523810" imgH="2009524" progId="Photoshop.Image.6">
                  <p:embed/>
                </p:oleObj>
              </mc:Choice>
              <mc:Fallback>
                <p:oleObj name="Image" r:id="rId4" imgW="5523810" imgH="2009524" progId="Photoshop.Image.6">
                  <p:embed/>
                  <p:pic>
                    <p:nvPicPr>
                      <p:cNvPr id="14344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1A09BD-894F-4FF3-A2C2-F66B2F05EA93}" type="datetime1">
              <a:rPr lang="zh-CN" altLang="en-US"/>
              <a:pPr>
                <a:defRPr/>
              </a:pPr>
              <a:t>2023/4/2</a:t>
            </a:fld>
            <a:endParaRPr lang="en-US" altLang="zh-CN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7F734C-BB84-4C85-8EB9-05EC7BD4760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3498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4" name="AutoShape 107"/>
          <p:cNvSpPr>
            <a:spLocks noChangeArrowheads="1"/>
          </p:cNvSpPr>
          <p:nvPr userDrawn="1"/>
        </p:nvSpPr>
        <p:spPr bwMode="gray">
          <a:xfrm rot="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5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15364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7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8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9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523810" imgH="2009524" progId="Photoshop.Image.6">
                  <p:embed/>
                </p:oleObj>
              </mc:Choice>
              <mc:Fallback>
                <p:oleObj name="Image" r:id="rId4" imgW="5523810" imgH="2009524" progId="Photoshop.Image.6">
                  <p:embed/>
                  <p:pic>
                    <p:nvPicPr>
                      <p:cNvPr id="15368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8A8CD8-8EAA-4B54-8CE3-773085BCB792}" type="datetime1">
              <a:rPr lang="zh-CN" altLang="en-US"/>
              <a:pPr>
                <a:defRPr/>
              </a:pPr>
              <a:t>2023/4/2</a:t>
            </a:fld>
            <a:endParaRPr lang="en-US" altLang="zh-CN"/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Verdana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r>
              <a:rPr lang="zh-CN" altLang="en-US"/>
              <a:t>AI:Search and Problem Solving</a:t>
            </a:r>
            <a:endParaRPr lang="en-US" altLang="zh-CN"/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2CF9C4-16E0-439B-8665-B731B333BE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621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5" name="AutoShape 107"/>
          <p:cNvSpPr>
            <a:spLocks noChangeArrowheads="1"/>
          </p:cNvSpPr>
          <p:nvPr userDrawn="1"/>
        </p:nvSpPr>
        <p:spPr bwMode="gray">
          <a:xfrm rot="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6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3076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8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9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10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523810" imgH="2009524" progId="Photoshop.Image.6">
                  <p:embed/>
                </p:oleObj>
              </mc:Choice>
              <mc:Fallback>
                <p:oleObj name="Image" r:id="rId4" imgW="5523810" imgH="2009524" progId="Photoshop.Image.6">
                  <p:embed/>
                  <p:pic>
                    <p:nvPicPr>
                      <p:cNvPr id="3080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1D3B8A-9988-43AC-BB93-77E3BE5CD88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3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</p:spTree>
    <p:extLst>
      <p:ext uri="{BB962C8B-B14F-4D97-AF65-F5344CB8AC3E}">
        <p14:creationId xmlns:p14="http://schemas.microsoft.com/office/powerpoint/2010/main" val="419597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5" name="AutoShape 107"/>
          <p:cNvSpPr>
            <a:spLocks noChangeArrowheads="1"/>
          </p:cNvSpPr>
          <p:nvPr userDrawn="1"/>
        </p:nvSpPr>
        <p:spPr bwMode="gray">
          <a:xfrm rot="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6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4100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8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9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10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523810" imgH="2009524" progId="Photoshop.Image.6">
                  <p:embed/>
                </p:oleObj>
              </mc:Choice>
              <mc:Fallback>
                <p:oleObj name="Image" r:id="rId4" imgW="5523810" imgH="2009524" progId="Photoshop.Image.6">
                  <p:embed/>
                  <p:pic>
                    <p:nvPicPr>
                      <p:cNvPr id="4104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45E4DF-CCCA-4D48-9C8A-6FCD37D7494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3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</p:spTree>
    <p:extLst>
      <p:ext uri="{BB962C8B-B14F-4D97-AF65-F5344CB8AC3E}">
        <p14:creationId xmlns:p14="http://schemas.microsoft.com/office/powerpoint/2010/main" val="334580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6" name="AutoShape 107"/>
          <p:cNvSpPr>
            <a:spLocks noChangeArrowheads="1"/>
          </p:cNvSpPr>
          <p:nvPr userDrawn="1"/>
        </p:nvSpPr>
        <p:spPr bwMode="gray">
          <a:xfrm rot="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7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5124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9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10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11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523810" imgH="2009524" progId="Photoshop.Image.6">
                  <p:embed/>
                </p:oleObj>
              </mc:Choice>
              <mc:Fallback>
                <p:oleObj name="Image" r:id="rId4" imgW="5523810" imgH="2009524" progId="Photoshop.Image.6">
                  <p:embed/>
                  <p:pic>
                    <p:nvPicPr>
                      <p:cNvPr id="5128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066800"/>
            <a:ext cx="39243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14900" y="1066800"/>
            <a:ext cx="39243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21162D-F736-4E92-BC6E-2BCA1A0D786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4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</p:spTree>
    <p:extLst>
      <p:ext uri="{BB962C8B-B14F-4D97-AF65-F5344CB8AC3E}">
        <p14:creationId xmlns:p14="http://schemas.microsoft.com/office/powerpoint/2010/main" val="3229870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8" name="AutoShape 107"/>
          <p:cNvSpPr>
            <a:spLocks noChangeArrowheads="1"/>
          </p:cNvSpPr>
          <p:nvPr userDrawn="1"/>
        </p:nvSpPr>
        <p:spPr bwMode="gray">
          <a:xfrm rot="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9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6148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11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12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13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523810" imgH="2009524" progId="Photoshop.Image.6">
                  <p:embed/>
                </p:oleObj>
              </mc:Choice>
              <mc:Fallback>
                <p:oleObj name="Image" r:id="rId4" imgW="5523810" imgH="2009524" progId="Photoshop.Image.6">
                  <p:embed/>
                  <p:pic>
                    <p:nvPicPr>
                      <p:cNvPr id="6152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15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31735C-D322-4E96-B84C-908ADE7AF2C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6" name="日期占位符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</p:spTree>
    <p:extLst>
      <p:ext uri="{BB962C8B-B14F-4D97-AF65-F5344CB8AC3E}">
        <p14:creationId xmlns:p14="http://schemas.microsoft.com/office/powerpoint/2010/main" val="542999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4" name="AutoShape 107"/>
          <p:cNvSpPr>
            <a:spLocks noChangeArrowheads="1"/>
          </p:cNvSpPr>
          <p:nvPr userDrawn="1"/>
        </p:nvSpPr>
        <p:spPr bwMode="gray">
          <a:xfrm rot="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5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7172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7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8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9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523810" imgH="2009524" progId="Photoshop.Image.6">
                  <p:embed/>
                </p:oleObj>
              </mc:Choice>
              <mc:Fallback>
                <p:oleObj name="Image" r:id="rId4" imgW="5523810" imgH="2009524" progId="Photoshop.Image.6">
                  <p:embed/>
                  <p:pic>
                    <p:nvPicPr>
                      <p:cNvPr id="7176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EB8C7D-4E3B-4E95-A460-F0E6431BD50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2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</p:spTree>
    <p:extLst>
      <p:ext uri="{BB962C8B-B14F-4D97-AF65-F5344CB8AC3E}">
        <p14:creationId xmlns:p14="http://schemas.microsoft.com/office/powerpoint/2010/main" val="162556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3" name="AutoShape 107"/>
          <p:cNvSpPr>
            <a:spLocks noChangeArrowheads="1"/>
          </p:cNvSpPr>
          <p:nvPr userDrawn="1"/>
        </p:nvSpPr>
        <p:spPr bwMode="gray">
          <a:xfrm rot="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4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8196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6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7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8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523810" imgH="2009524" progId="Photoshop.Image.6">
                  <p:embed/>
                </p:oleObj>
              </mc:Choice>
              <mc:Fallback>
                <p:oleObj name="Image" r:id="rId4" imgW="5523810" imgH="2009524" progId="Photoshop.Image.6">
                  <p:embed/>
                  <p:pic>
                    <p:nvPicPr>
                      <p:cNvPr id="8200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10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AACDD-FAE4-40E5-9176-9B1AEEED62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</p:spTree>
    <p:extLst>
      <p:ext uri="{BB962C8B-B14F-4D97-AF65-F5344CB8AC3E}">
        <p14:creationId xmlns:p14="http://schemas.microsoft.com/office/powerpoint/2010/main" val="260652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6" name="AutoShape 107"/>
          <p:cNvSpPr>
            <a:spLocks noChangeArrowheads="1"/>
          </p:cNvSpPr>
          <p:nvPr userDrawn="1"/>
        </p:nvSpPr>
        <p:spPr bwMode="gray">
          <a:xfrm rot="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7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9220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9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10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11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523810" imgH="2009524" progId="Photoshop.Image.6">
                  <p:embed/>
                </p:oleObj>
              </mc:Choice>
              <mc:Fallback>
                <p:oleObj name="Image" r:id="rId4" imgW="5523810" imgH="2009524" progId="Photoshop.Image.6">
                  <p:embed/>
                  <p:pic>
                    <p:nvPicPr>
                      <p:cNvPr id="9224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E7E17B-AB15-4395-B3A5-B0F8188712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4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</p:spTree>
    <p:extLst>
      <p:ext uri="{BB962C8B-B14F-4D97-AF65-F5344CB8AC3E}">
        <p14:creationId xmlns:p14="http://schemas.microsoft.com/office/powerpoint/2010/main" val="360999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6" name="AutoShape 107"/>
          <p:cNvSpPr>
            <a:spLocks noChangeArrowheads="1"/>
          </p:cNvSpPr>
          <p:nvPr userDrawn="1"/>
        </p:nvSpPr>
        <p:spPr bwMode="gray">
          <a:xfrm rot="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7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26984" imgH="5726984" progId="Photoshop.Image.6">
                  <p:embed/>
                </p:oleObj>
              </mc:Choice>
              <mc:Fallback>
                <p:oleObj name="Image" r:id="rId2" imgW="5726984" imgH="5726984" progId="Photoshop.Image.6">
                  <p:embed/>
                  <p:pic>
                    <p:nvPicPr>
                      <p:cNvPr id="10244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9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10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11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523810" imgH="2009524" progId="Photoshop.Image.6">
                  <p:embed/>
                </p:oleObj>
              </mc:Choice>
              <mc:Fallback>
                <p:oleObj name="Image" r:id="rId4" imgW="5523810" imgH="2009524" progId="Photoshop.Image.6">
                  <p:embed/>
                  <p:pic>
                    <p:nvPicPr>
                      <p:cNvPr id="10248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41FF6E-CB04-4515-AD10-04DAC3120AC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4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</p:spTree>
    <p:extLst>
      <p:ext uri="{BB962C8B-B14F-4D97-AF65-F5344CB8AC3E}">
        <p14:creationId xmlns:p14="http://schemas.microsoft.com/office/powerpoint/2010/main" val="52318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6"/>
          <p:cNvSpPr>
            <a:spLocks noChangeArrowheads="1"/>
          </p:cNvSpPr>
          <p:nvPr userDrawn="1"/>
        </p:nvSpPr>
        <p:spPr bwMode="gray">
          <a:xfrm>
            <a:off x="152400" y="0"/>
            <a:ext cx="8991600" cy="781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1131" name="AutoShape 107"/>
          <p:cNvSpPr>
            <a:spLocks noChangeArrowheads="1"/>
          </p:cNvSpPr>
          <p:nvPr userDrawn="1"/>
        </p:nvSpPr>
        <p:spPr bwMode="gray">
          <a:xfrm rot="-10800000">
            <a:off x="7315200" y="0"/>
            <a:ext cx="1524000" cy="762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srgbClr val="000066"/>
              </a:solidFill>
              <a:latin typeface="Arial" charset="0"/>
            </a:endParaRPr>
          </a:p>
        </p:txBody>
      </p:sp>
      <p:graphicFrame>
        <p:nvGraphicFramePr>
          <p:cNvPr id="1028" name="Object 99"/>
          <p:cNvGraphicFramePr>
            <a:graphicFrameLocks noChangeAspect="1"/>
          </p:cNvGraphicFramePr>
          <p:nvPr userDrawn="1"/>
        </p:nvGraphicFramePr>
        <p:xfrm>
          <a:off x="0" y="857250"/>
          <a:ext cx="91440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6" imgW="5726984" imgH="5726984" progId="Photoshop.Image.6">
                  <p:embed/>
                </p:oleObj>
              </mc:Choice>
              <mc:Fallback>
                <p:oleObj name="Image" r:id="rId16" imgW="5726984" imgH="5726984" progId="Photoshop.Image.6">
                  <p:embed/>
                  <p:pic>
                    <p:nvPicPr>
                      <p:cNvPr id="0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101"/>
          <p:cNvSpPr>
            <a:spLocks noChangeArrowheads="1"/>
          </p:cNvSpPr>
          <p:nvPr userDrawn="1"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1030" name="Rectangle 102" descr="Light horizontal"/>
          <p:cNvSpPr>
            <a:spLocks noChangeArrowheads="1"/>
          </p:cNvSpPr>
          <p:nvPr userDrawn="1"/>
        </p:nvSpPr>
        <p:spPr bwMode="gray">
          <a:xfrm>
            <a:off x="838200" y="790575"/>
            <a:ext cx="8305800" cy="2667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sp>
        <p:nvSpPr>
          <p:cNvPr id="1031" name="AutoShape 103"/>
          <p:cNvSpPr>
            <a:spLocks noChangeArrowheads="1"/>
          </p:cNvSpPr>
          <p:nvPr userDrawn="1"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en-US" sz="1800">
              <a:solidFill>
                <a:srgbClr val="000066"/>
              </a:solidFill>
            </a:endParaRPr>
          </a:p>
        </p:txBody>
      </p:sp>
      <p:graphicFrame>
        <p:nvGraphicFramePr>
          <p:cNvPr id="1032" name="Object 104"/>
          <p:cNvGraphicFramePr>
            <a:graphicFrameLocks noChangeAspect="1"/>
          </p:cNvGraphicFramePr>
          <p:nvPr userDrawn="1"/>
        </p:nvGraphicFramePr>
        <p:xfrm>
          <a:off x="0" y="0"/>
          <a:ext cx="8382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8" imgW="5523810" imgH="2009524" progId="Photoshop.Image.6">
                  <p:embed/>
                </p:oleObj>
              </mc:Choice>
              <mc:Fallback>
                <p:oleObj name="Image" r:id="rId18" imgW="5523810" imgH="2009524" progId="Photoshop.Image.6">
                  <p:embed/>
                  <p:pic>
                    <p:nvPicPr>
                      <p:cNvPr id="0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66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82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838200" y="1066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096000" y="6553200"/>
            <a:ext cx="27432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+mn-lt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200400" y="6553200"/>
            <a:ext cx="2438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83EF5BF-FFD1-40D8-A96D-21D9BC2E2CE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14400" y="46038"/>
            <a:ext cx="80010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81000" y="6553200"/>
            <a:ext cx="2362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+mn-lt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  <p:sldLayoutId id="2147484159" r:id="rId13"/>
    <p:sldLayoutId id="2147484160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宋体" charset="0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宋体" charset="0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宋体" charset="0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宋体" charset="0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宋体" charset="0"/>
          <a:cs typeface="宋体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v"/>
        <a:defRPr sz="2800" b="1">
          <a:solidFill>
            <a:schemeClr val="tx1"/>
          </a:solidFill>
          <a:latin typeface="+mn-lt"/>
          <a:ea typeface="宋体" charset="0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sz="2600">
          <a:solidFill>
            <a:schemeClr val="tx1"/>
          </a:solidFill>
          <a:latin typeface="Arial" charset="0"/>
          <a:ea typeface="宋体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>
          <a:solidFill>
            <a:schemeClr val="tx1"/>
          </a:solidFill>
          <a:latin typeface="Arial" charset="0"/>
          <a:ea typeface="宋体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  <a:ea typeface="宋体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  <a:ea typeface="宋体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4.w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wmf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wm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image" Target="../media/image101.png"/><Relationship Id="rId7" Type="http://schemas.openxmlformats.org/officeDocument/2006/relationships/oleObject" Target="../embeddings/oleObject39.bin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2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2590800" y="3581400"/>
            <a:ext cx="6400800" cy="457200"/>
          </a:xfrm>
        </p:spPr>
        <p:txBody>
          <a:bodyPr/>
          <a:lstStyle/>
          <a:p>
            <a:r>
              <a:rPr lang="en-US" altLang="zh-CN" sz="2400">
                <a:solidFill>
                  <a:schemeClr val="tx1"/>
                </a:solidFill>
                <a:ea typeface="宋体" panose="02010600030101010101" pitchFamily="2" charset="-122"/>
              </a:rPr>
              <a:t>Lecture 4</a:t>
            </a:r>
          </a:p>
        </p:txBody>
      </p:sp>
      <p:sp>
        <p:nvSpPr>
          <p:cNvPr id="18435" name="Rectangle 4"/>
          <p:cNvSpPr>
            <a:spLocks noGrp="1" noRot="1" noChangeArrowheads="1"/>
          </p:cNvSpPr>
          <p:nvPr>
            <p:ph type="ctrTitle"/>
          </p:nvPr>
        </p:nvSpPr>
        <p:spPr>
          <a:xfrm>
            <a:off x="2514600" y="304800"/>
            <a:ext cx="6629400" cy="1066800"/>
          </a:xfrm>
        </p:spPr>
        <p:txBody>
          <a:bodyPr/>
          <a:lstStyle/>
          <a:p>
            <a:r>
              <a:rPr lang="en-US" altLang="zh-CN">
                <a:solidFill>
                  <a:schemeClr val="tx1"/>
                </a:solidFill>
                <a:ea typeface="宋体" panose="02010600030101010101" pitchFamily="2" charset="-122"/>
              </a:rPr>
              <a:t>Symbolic AI: Search and Problem Solving</a:t>
            </a:r>
          </a:p>
        </p:txBody>
      </p:sp>
      <p:pic>
        <p:nvPicPr>
          <p:cNvPr id="18436" name="Picture 5" descr="CA_Psych_AI_Abi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8956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330325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>
                <a:ea typeface="宋体" panose="02010600030101010101" pitchFamily="2" charset="-122"/>
              </a:rPr>
              <a:t>Step1-2 </a:t>
            </a:r>
            <a:r>
              <a:rPr lang="en-US" altLang="zh-CN" sz="2400">
                <a:ea typeface="宋体" panose="02010600030101010101" pitchFamily="2" charset="-122"/>
              </a:rPr>
              <a:t>Represent the </a:t>
            </a:r>
            <a:r>
              <a:rPr lang="en-US" altLang="zh-CN" sz="2400">
                <a:solidFill>
                  <a:srgbClr val="FF0000"/>
                </a:solidFill>
                <a:ea typeface="宋体" panose="02010600030101010101" pitchFamily="2" charset="-122"/>
              </a:rPr>
              <a:t>successor functions</a:t>
            </a:r>
            <a:endParaRPr lang="en-US" altLang="zh-CN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873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0" y="3959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33797" name="Rectangle 13"/>
          <p:cNvSpPr>
            <a:spLocks noChangeArrowheads="1"/>
          </p:cNvSpPr>
          <p:nvPr/>
        </p:nvSpPr>
        <p:spPr bwMode="auto">
          <a:xfrm>
            <a:off x="0" y="4192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graphicFrame>
        <p:nvGraphicFramePr>
          <p:cNvPr id="33798" name="Object 12"/>
          <p:cNvGraphicFramePr>
            <a:graphicFrameLocks noChangeAspect="1"/>
          </p:cNvGraphicFramePr>
          <p:nvPr/>
        </p:nvGraphicFramePr>
        <p:xfrm>
          <a:off x="1447800" y="2320925"/>
          <a:ext cx="1066800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" imgW="418918" imgH="215806" progId="Equation.3">
                  <p:embed/>
                </p:oleObj>
              </mc:Choice>
              <mc:Fallback>
                <p:oleObj name="公式" r:id="rId3" imgW="418918" imgH="215806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320925"/>
                        <a:ext cx="1066800" cy="55721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9" name="Rectangle 15"/>
          <p:cNvSpPr>
            <a:spLocks noChangeArrowheads="1"/>
          </p:cNvSpPr>
          <p:nvPr/>
        </p:nvSpPr>
        <p:spPr bwMode="auto">
          <a:xfrm>
            <a:off x="0" y="4192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graphicFrame>
        <p:nvGraphicFramePr>
          <p:cNvPr id="33800" name="Object 14"/>
          <p:cNvGraphicFramePr>
            <a:graphicFrameLocks noChangeAspect="1"/>
          </p:cNvGraphicFramePr>
          <p:nvPr/>
        </p:nvGraphicFramePr>
        <p:xfrm>
          <a:off x="1447800" y="3082925"/>
          <a:ext cx="1066800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5" imgW="418918" imgH="215806" progId="Equation.3">
                  <p:embed/>
                </p:oleObj>
              </mc:Choice>
              <mc:Fallback>
                <p:oleObj name="公式" r:id="rId5" imgW="418918" imgH="215806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082925"/>
                        <a:ext cx="1066800" cy="55721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1" name="Text Box 16"/>
          <p:cNvSpPr txBox="1">
            <a:spLocks noChangeArrowheads="1"/>
          </p:cNvSpPr>
          <p:nvPr/>
        </p:nvSpPr>
        <p:spPr bwMode="auto">
          <a:xfrm>
            <a:off x="2667000" y="2320925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latin typeface="Arial" panose="020B0604020202020204" pitchFamily="34" charset="0"/>
              </a:rPr>
              <a:t>Move plate A from pole </a:t>
            </a:r>
            <a:r>
              <a:rPr lang="en-US" altLang="zh-CN" b="0" i="1">
                <a:latin typeface="Arial" panose="020B0604020202020204" pitchFamily="34" charset="0"/>
              </a:rPr>
              <a:t>i  </a:t>
            </a:r>
            <a:r>
              <a:rPr lang="en-US" altLang="zh-CN" b="0">
                <a:latin typeface="Arial" panose="020B0604020202020204" pitchFamily="34" charset="0"/>
              </a:rPr>
              <a:t>to pole </a:t>
            </a:r>
            <a:r>
              <a:rPr lang="en-US" altLang="zh-CN" b="0" i="1">
                <a:latin typeface="Arial" panose="020B0604020202020204" pitchFamily="34" charset="0"/>
              </a:rPr>
              <a:t>j</a:t>
            </a:r>
            <a:r>
              <a:rPr lang="en-US" altLang="zh-CN" i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802" name="Text Box 17"/>
          <p:cNvSpPr txBox="1">
            <a:spLocks noChangeArrowheads="1"/>
          </p:cNvSpPr>
          <p:nvPr/>
        </p:nvSpPr>
        <p:spPr bwMode="auto">
          <a:xfrm>
            <a:off x="2667000" y="3021013"/>
            <a:ext cx="5715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latin typeface="Arial" panose="020B0604020202020204" pitchFamily="34" charset="0"/>
              </a:rPr>
              <a:t>Move plate B from pole </a:t>
            </a:r>
            <a:r>
              <a:rPr lang="en-US" altLang="zh-CN" b="0" i="1">
                <a:latin typeface="Arial" panose="020B0604020202020204" pitchFamily="34" charset="0"/>
              </a:rPr>
              <a:t>i  </a:t>
            </a:r>
            <a:r>
              <a:rPr lang="en-US" altLang="zh-CN" b="0">
                <a:latin typeface="Arial" panose="020B0604020202020204" pitchFamily="34" charset="0"/>
              </a:rPr>
              <a:t>to pole </a:t>
            </a:r>
            <a:r>
              <a:rPr lang="en-US" altLang="zh-CN" b="0" i="1">
                <a:latin typeface="Arial" panose="020B0604020202020204" pitchFamily="34" charset="0"/>
              </a:rPr>
              <a:t>j</a:t>
            </a:r>
            <a:r>
              <a:rPr lang="en-US" altLang="zh-CN" i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803" name="Rectangle 19"/>
          <p:cNvSpPr>
            <a:spLocks noChangeArrowheads="1"/>
          </p:cNvSpPr>
          <p:nvPr/>
        </p:nvSpPr>
        <p:spPr bwMode="auto">
          <a:xfrm>
            <a:off x="0" y="4087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graphicFrame>
        <p:nvGraphicFramePr>
          <p:cNvPr id="33804" name="Object 18"/>
          <p:cNvGraphicFramePr>
            <a:graphicFrameLocks noChangeAspect="1"/>
          </p:cNvGraphicFramePr>
          <p:nvPr/>
        </p:nvGraphicFramePr>
        <p:xfrm>
          <a:off x="990600" y="4911725"/>
          <a:ext cx="73152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7" imgW="3035300" imgH="431800" progId="Equation.3">
                  <p:embed/>
                </p:oleObj>
              </mc:Choice>
              <mc:Fallback>
                <p:oleObj name="公式" r:id="rId7" imgW="3035300" imgH="4318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911725"/>
                        <a:ext cx="7315200" cy="10318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5" name="Text Box 20"/>
          <p:cNvSpPr txBox="1">
            <a:spLocks noChangeArrowheads="1"/>
          </p:cNvSpPr>
          <p:nvPr/>
        </p:nvSpPr>
        <p:spPr bwMode="auto">
          <a:xfrm>
            <a:off x="914400" y="3921125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solidFill>
                  <a:srgbClr val="FF0000"/>
                </a:solidFill>
                <a:latin typeface="Arial" panose="020B0604020202020204" pitchFamily="34" charset="0"/>
              </a:rPr>
              <a:t>All functions:</a:t>
            </a:r>
          </a:p>
        </p:txBody>
      </p:sp>
      <p:sp>
        <p:nvSpPr>
          <p:cNvPr id="33806" name="日期占位符 3"/>
          <p:cNvSpPr>
            <a:spLocks noGrp="1"/>
          </p:cNvSpPr>
          <p:nvPr>
            <p:ph type="dt" sz="quarter" idx="12"/>
          </p:nvPr>
        </p:nvSpPr>
        <p:spPr bwMode="auto">
          <a:xfrm>
            <a:off x="301625" y="6553200"/>
            <a:ext cx="137477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D1A961F1-8BF1-4AAF-B615-52812A2E693A}" type="datetime1">
              <a:rPr lang="zh-CN" altLang="en-US" sz="1400" b="0" smtClean="0">
                <a:solidFill>
                  <a:srgbClr val="FFFFFF"/>
                </a:solidFill>
              </a:rPr>
              <a:pPr algn="r"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  <p:sp>
        <p:nvSpPr>
          <p:cNvPr id="33807" name="页脚占位符 4"/>
          <p:cNvSpPr>
            <a:spLocks noGrp="1"/>
          </p:cNvSpPr>
          <p:nvPr>
            <p:ph type="ftr" sz="quarter" idx="10"/>
          </p:nvPr>
        </p:nvSpPr>
        <p:spPr bwMode="auto">
          <a:xfrm>
            <a:off x="3733800" y="6553200"/>
            <a:ext cx="27432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AI: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Search</a:t>
            </a: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&amp; Problem Solving</a:t>
            </a:r>
          </a:p>
        </p:txBody>
      </p:sp>
      <p:sp>
        <p:nvSpPr>
          <p:cNvPr id="33808" name="灯片编号占位符 5"/>
          <p:cNvSpPr>
            <a:spLocks noGrp="1"/>
          </p:cNvSpPr>
          <p:nvPr>
            <p:ph type="sldNum" sz="quarter" idx="11"/>
          </p:nvPr>
        </p:nvSpPr>
        <p:spPr bwMode="auto">
          <a:xfrm>
            <a:off x="8229600" y="6553200"/>
            <a:ext cx="838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fld id="{113D11B1-1CD9-4AE5-BF58-6C3C8297C93A}" type="slidenum">
              <a:rPr lang="zh-CN" altLang="en-US" sz="1400" b="0">
                <a:solidFill>
                  <a:srgbClr val="FFFFFF"/>
                </a:solidFill>
              </a:rPr>
              <a:pPr algn="l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  <p:sp>
        <p:nvSpPr>
          <p:cNvPr id="3380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05800" cy="762000"/>
          </a:xfrm>
        </p:spPr>
        <p:txBody>
          <a:bodyPr/>
          <a:lstStyle/>
          <a:p>
            <a:pPr eaLnBrk="1" hangingPunct="1"/>
            <a:r>
              <a:rPr lang="en-US" altLang="zh-CN" sz="3200">
                <a:ea typeface="宋体" panose="02010600030101010101" pitchFamily="2" charset="-122"/>
              </a:rPr>
              <a:t>How to solve 2-rank Hanoi problem</a:t>
            </a:r>
            <a:r>
              <a:rPr lang="en-US" altLang="zh-CN" sz="3200"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UCT algorithm – An Example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04804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5E995DC-1F2F-4F9A-B7B2-096A7DA59CD6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100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048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73163"/>
            <a:ext cx="3200400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81100"/>
            <a:ext cx="3200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Deterministic games in practice</a:t>
            </a:r>
          </a:p>
        </p:txBody>
      </p:sp>
      <p:sp>
        <p:nvSpPr>
          <p:cNvPr id="20582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066800" y="1181100"/>
            <a:ext cx="6934200" cy="3543300"/>
          </a:xfrm>
        </p:spPr>
        <p:txBody>
          <a:bodyPr/>
          <a:lstStyle/>
          <a:p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Checkers: </a:t>
            </a:r>
            <a:r>
              <a:rPr lang="en-US" altLang="zh-CN" sz="2400" i="1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Chinook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 ended 40-year-reign of human world champion Marion Tinsley in 1994. </a:t>
            </a:r>
          </a:p>
          <a:p>
            <a:endParaRPr lang="en-US" altLang="zh-CN" sz="240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Chess: </a:t>
            </a:r>
            <a:r>
              <a:rPr lang="en-US" altLang="zh-CN" sz="2400" i="1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Deep Blue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 defeated human world champion </a:t>
            </a:r>
            <a:r>
              <a:rPr lang="en-US" altLang="zh-CN" sz="2400" i="1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Garry Kasparov 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in a six-game match in 1997. Deep Blue searches 200 million positions per second, uses very sophisticated evaluation, and undisclosed methods for extending some lines of search up to 40 ply.</a:t>
            </a:r>
          </a:p>
          <a:p>
            <a:endParaRPr lang="en-US" altLang="zh-CN" sz="240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Go: In March 2016 </a:t>
            </a:r>
            <a:r>
              <a:rPr lang="en-US" altLang="zh-CN" sz="2400" i="1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AlphaGo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 won 4-1 against the legendary </a:t>
            </a:r>
            <a:r>
              <a:rPr lang="en-US" altLang="zh-CN" sz="2400" i="1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Lee Sedol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 , the top Go player in the world over the past decade.</a:t>
            </a:r>
          </a:p>
          <a:p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</a:p>
        </p:txBody>
      </p:sp>
      <p:sp>
        <p:nvSpPr>
          <p:cNvPr id="205828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205829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D25727-A7DD-4DD4-B303-836DB4853F1D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101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5830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DA04BC-82E1-4CF6-B86E-2B07374FBA86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205831" name="Picture 4" descr="che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5" descr="flash-ch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71750"/>
            <a:ext cx="9112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7" descr="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Secret behind AlphaGO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07876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9F13B42-EB97-4C83-95A9-171235445B47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102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685800" y="5410200"/>
            <a:ext cx="8077200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en-US" b="1" kern="0" dirty="0">
                <a:latin typeface="+mj-lt"/>
                <a:ea typeface="+mj-ea"/>
                <a:cs typeface="+mj-cs"/>
              </a:rPr>
              <a:t>Google </a:t>
            </a:r>
            <a:r>
              <a:rPr lang="en-US" b="1" kern="0" dirty="0" err="1">
                <a:latin typeface="+mj-lt"/>
                <a:ea typeface="+mj-ea"/>
                <a:cs typeface="+mj-cs"/>
              </a:rPr>
              <a:t>Deepmin</a:t>
            </a:r>
            <a:r>
              <a:rPr lang="en-US" b="1" kern="0" dirty="0">
                <a:latin typeface="+mj-lt"/>
                <a:ea typeface="+mj-ea"/>
                <a:cs typeface="+mj-cs"/>
              </a:rPr>
              <a:t>. Mastering the game of Go with deep neural networks and tree search, Nature, Jan. 2016.</a:t>
            </a:r>
          </a:p>
        </p:txBody>
      </p:sp>
      <p:pic>
        <p:nvPicPr>
          <p:cNvPr id="207879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5257800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AlphoGO Game Definition </a:t>
            </a:r>
          </a:p>
        </p:txBody>
      </p:sp>
      <p:sp>
        <p:nvSpPr>
          <p:cNvPr id="208899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8001000" cy="609600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Game State and Action</a:t>
            </a:r>
          </a:p>
        </p:txBody>
      </p:sp>
      <p:pic>
        <p:nvPicPr>
          <p:cNvPr id="2089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553200" cy="2352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6753225" cy="2209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Key Points</a:t>
            </a:r>
          </a:p>
        </p:txBody>
      </p:sp>
      <p:sp>
        <p:nvSpPr>
          <p:cNvPr id="20992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01000" cy="1752600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Given current game state, </a:t>
            </a:r>
          </a:p>
          <a:p>
            <a:pPr lvl="1"/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how to decide next action “a”?</a:t>
            </a:r>
          </a:p>
          <a:p>
            <a:pPr lvl="1"/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How to evaluate each legal action?</a:t>
            </a:r>
          </a:p>
          <a:p>
            <a:endParaRPr lang="en-US" altLang="zh-CN">
              <a:ea typeface="宋体" panose="02010600030101010101" pitchFamily="2" charset="-122"/>
            </a:endParaRPr>
          </a:p>
        </p:txBody>
      </p:sp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9400"/>
            <a:ext cx="59531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5" name="Content Placeholder 2"/>
          <p:cNvSpPr txBox="1">
            <a:spLocks/>
          </p:cNvSpPr>
          <p:nvPr/>
        </p:nvSpPr>
        <p:spPr bwMode="gray">
          <a:xfrm>
            <a:off x="533400" y="4495800"/>
            <a:ext cx="8153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Method </a:t>
            </a:r>
          </a:p>
          <a:p>
            <a:pPr lvl="1"/>
            <a:r>
              <a:rPr kumimoji="0" lang="en-US" altLang="zh-CN" sz="2400"/>
              <a:t>Imitate Expert Moves (Supervised Learning)</a:t>
            </a:r>
          </a:p>
          <a:p>
            <a:pPr lvl="1"/>
            <a:r>
              <a:rPr kumimoji="0" lang="en-US" altLang="zh-CN" sz="2400"/>
              <a:t>Improve through self-plays (Reinforcement Learning)</a:t>
            </a:r>
          </a:p>
          <a:p>
            <a:pPr lvl="1"/>
            <a:r>
              <a:rPr kumimoji="0" lang="en-US" altLang="zh-CN" sz="2400"/>
              <a:t>Board Evaluation (Reinforcement Learning)</a:t>
            </a:r>
          </a:p>
          <a:p>
            <a:endParaRPr lang="en-US" altLang="zh-CN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(1) Imitate Expert Moves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10947" name="内容占位符 2"/>
          <p:cNvSpPr>
            <a:spLocks noGrp="1"/>
          </p:cNvSpPr>
          <p:nvPr>
            <p:ph idx="1"/>
          </p:nvPr>
        </p:nvSpPr>
        <p:spPr>
          <a:xfrm>
            <a:off x="685800" y="1143000"/>
            <a:ext cx="8001000" cy="5257800"/>
          </a:xfrm>
        </p:spPr>
        <p:txBody>
          <a:bodyPr/>
          <a:lstStyle/>
          <a:p>
            <a:r>
              <a:rPr lang="en-US" altLang="zh-CN" b="0">
                <a:ea typeface="宋体" panose="02010600030101010101" pitchFamily="2" charset="-122"/>
              </a:rPr>
              <a:t>Using supervised learning to obtain a prediction model</a:t>
            </a:r>
            <a:endParaRPr lang="zh-CN" altLang="en-US" b="0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10949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D61BD5D-A4AA-4BC0-A745-AEC1EADB4776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105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109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72358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00600"/>
            <a:ext cx="15351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8200"/>
            <a:ext cx="15890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Imitate Expert Moves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11971" name="内容占位符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257800"/>
          </a:xfrm>
        </p:spPr>
        <p:txBody>
          <a:bodyPr/>
          <a:lstStyle/>
          <a:p>
            <a:r>
              <a:rPr lang="en-US" altLang="zh-CN" b="0">
                <a:ea typeface="宋体" panose="02010600030101010101" pitchFamily="2" charset="-122"/>
              </a:rPr>
              <a:t>Convolutional Neural network (CNN) is used</a:t>
            </a:r>
            <a:endParaRPr lang="zh-CN" altLang="en-US" b="0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11973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3A23767-143D-4756-A167-8B1F600E2913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106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119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81200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6" name="TextBox 11"/>
          <p:cNvSpPr txBox="1">
            <a:spLocks noChangeArrowheads="1"/>
          </p:cNvSpPr>
          <p:nvPr/>
        </p:nvSpPr>
        <p:spPr bwMode="auto">
          <a:xfrm>
            <a:off x="4648200" y="22860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Policy Network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  <p:graphicFrame>
        <p:nvGraphicFramePr>
          <p:cNvPr id="211977" name="Object 10"/>
          <p:cNvGraphicFramePr>
            <a:graphicFrameLocks noChangeAspect="1"/>
          </p:cNvGraphicFramePr>
          <p:nvPr/>
        </p:nvGraphicFramePr>
        <p:xfrm>
          <a:off x="1905000" y="5410200"/>
          <a:ext cx="2209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" imgW="1104900" imgH="419100" progId="Equation.3">
                  <p:embed/>
                </p:oleObj>
              </mc:Choice>
              <mc:Fallback>
                <p:oleObj name="公式" r:id="rId3" imgW="1104900" imgH="4191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410200"/>
                        <a:ext cx="22098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78" name="TextBox 10"/>
          <p:cNvSpPr txBox="1">
            <a:spLocks noChangeArrowheads="1"/>
          </p:cNvSpPr>
          <p:nvPr/>
        </p:nvSpPr>
        <p:spPr bwMode="auto">
          <a:xfrm>
            <a:off x="4648200" y="5497513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Objectiveness: MLE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211979" name="TextBox 11"/>
          <p:cNvSpPr txBox="1">
            <a:spLocks noChangeArrowheads="1"/>
          </p:cNvSpPr>
          <p:nvPr/>
        </p:nvSpPr>
        <p:spPr bwMode="auto">
          <a:xfrm>
            <a:off x="4648200" y="5954713"/>
            <a:ext cx="426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Optimization: stochastic gradient ascent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(2) Improve through self-plays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12996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29B316C-6E14-4FA3-BD30-09B08D39F460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107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129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98688"/>
            <a:ext cx="4191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5038"/>
            <a:ext cx="4064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2838"/>
            <a:ext cx="3962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95700"/>
            <a:ext cx="41148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53038"/>
            <a:ext cx="41148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5253038"/>
            <a:ext cx="37433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1381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Improve through self-plays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14020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D4BE1B1-B8C0-4D02-A340-BE9FA421DBB5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108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140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613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4023" name="Object 8"/>
          <p:cNvGraphicFramePr>
            <a:graphicFrameLocks noChangeAspect="1"/>
          </p:cNvGraphicFramePr>
          <p:nvPr/>
        </p:nvGraphicFramePr>
        <p:xfrm>
          <a:off x="2986088" y="3949700"/>
          <a:ext cx="3517900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" imgW="1612900" imgH="431800" progId="Equation.3">
                  <p:embed/>
                </p:oleObj>
              </mc:Choice>
              <mc:Fallback>
                <p:oleObj name="公式" r:id="rId3" imgW="1612900" imgH="431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6088" y="3949700"/>
                        <a:ext cx="3517900" cy="94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4024" name="TextBox 8"/>
          <p:cNvSpPr txBox="1">
            <a:spLocks noChangeArrowheads="1"/>
          </p:cNvSpPr>
          <p:nvPr/>
        </p:nvSpPr>
        <p:spPr bwMode="auto">
          <a:xfrm>
            <a:off x="2971800" y="51054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Objectiveness: MLE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214025" name="TextBox 9"/>
          <p:cNvSpPr txBox="1">
            <a:spLocks noChangeArrowheads="1"/>
          </p:cNvSpPr>
          <p:nvPr/>
        </p:nvSpPr>
        <p:spPr bwMode="auto">
          <a:xfrm>
            <a:off x="2971800" y="5562600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Optimization: stochastic gradient ascent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(3) Board Evaluation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15044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E087C28-A1DF-4C1E-BE86-840637653867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109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150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01950"/>
            <a:ext cx="16002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30550"/>
            <a:ext cx="4730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368550"/>
            <a:ext cx="1143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11430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7950"/>
            <a:ext cx="10366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51" name="Object 12"/>
          <p:cNvGraphicFramePr>
            <a:graphicFrameLocks noChangeAspect="1"/>
          </p:cNvGraphicFramePr>
          <p:nvPr/>
        </p:nvGraphicFramePr>
        <p:xfrm>
          <a:off x="2209800" y="5105400"/>
          <a:ext cx="3435350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7" imgW="1574800" imgH="393700" progId="Equation.3">
                  <p:embed/>
                </p:oleObj>
              </mc:Choice>
              <mc:Fallback>
                <p:oleObj name="公式" r:id="rId7" imgW="1574800" imgH="3937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5105400"/>
                        <a:ext cx="3435350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52" name="TextBox 12"/>
          <p:cNvSpPr txBox="1">
            <a:spLocks noChangeArrowheads="1"/>
          </p:cNvSpPr>
          <p:nvPr/>
        </p:nvSpPr>
        <p:spPr bwMode="auto">
          <a:xfrm>
            <a:off x="5943600" y="50292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Objectiveness: MSE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215053" name="TextBox 13"/>
          <p:cNvSpPr txBox="1">
            <a:spLocks noChangeArrowheads="1"/>
          </p:cNvSpPr>
          <p:nvPr/>
        </p:nvSpPr>
        <p:spPr bwMode="auto">
          <a:xfrm>
            <a:off x="5943600" y="5486400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Optimization: stochastic gradient descent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2296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>
                <a:ea typeface="宋体" panose="02010600030101010101" pitchFamily="2" charset="-122"/>
              </a:rPr>
              <a:t>Step1-3</a:t>
            </a:r>
            <a:r>
              <a:rPr lang="en-US" altLang="zh-CN" sz="2400">
                <a:ea typeface="宋体" panose="02010600030101010101" pitchFamily="2" charset="-122"/>
              </a:rPr>
              <a:t> Construct the </a:t>
            </a:r>
            <a:r>
              <a:rPr lang="en-US" altLang="zh-CN" sz="2400">
                <a:solidFill>
                  <a:srgbClr val="FF0000"/>
                </a:solidFill>
                <a:ea typeface="宋体" panose="02010600030101010101" pitchFamily="2" charset="-122"/>
              </a:rPr>
              <a:t>state space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848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4081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0" y="4081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35847" name="Rectangle 11"/>
          <p:cNvSpPr>
            <a:spLocks noChangeArrowheads="1"/>
          </p:cNvSpPr>
          <p:nvPr/>
        </p:nvSpPr>
        <p:spPr bwMode="auto">
          <a:xfrm>
            <a:off x="0" y="3976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pic>
        <p:nvPicPr>
          <p:cNvPr id="35848" name="Picture 14" descr="fant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7150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Rectangle 15"/>
          <p:cNvSpPr>
            <a:spLocks noChangeArrowheads="1"/>
          </p:cNvSpPr>
          <p:nvPr/>
        </p:nvSpPr>
        <p:spPr bwMode="auto">
          <a:xfrm>
            <a:off x="457200" y="55626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zh-CN" sz="2400"/>
              <a:t>Step2 </a:t>
            </a:r>
            <a:r>
              <a:rPr lang="en-US" altLang="zh-CN" sz="2400">
                <a:solidFill>
                  <a:srgbClr val="FF0000"/>
                </a:solidFill>
              </a:rPr>
              <a:t>Search</a:t>
            </a:r>
            <a:r>
              <a:rPr lang="en-US" altLang="zh-CN" sz="2400">
                <a:solidFill>
                  <a:srgbClr val="FFFF00"/>
                </a:solidFill>
              </a:rPr>
              <a:t> </a:t>
            </a:r>
            <a:r>
              <a:rPr lang="en-US" altLang="zh-CN" sz="2400"/>
              <a:t>the graph for the solution</a:t>
            </a:r>
          </a:p>
        </p:txBody>
      </p:sp>
      <p:sp>
        <p:nvSpPr>
          <p:cNvPr id="35850" name="日期占位符 3"/>
          <p:cNvSpPr>
            <a:spLocks noGrp="1"/>
          </p:cNvSpPr>
          <p:nvPr>
            <p:ph type="dt" sz="quarter" idx="12"/>
          </p:nvPr>
        </p:nvSpPr>
        <p:spPr bwMode="auto">
          <a:xfrm>
            <a:off x="301625" y="6553200"/>
            <a:ext cx="137477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CDECA152-FD69-4ECC-86E4-8FA4209CEC50}" type="datetime1">
              <a:rPr lang="zh-CN" altLang="en-US" sz="1400" b="0" smtClean="0">
                <a:solidFill>
                  <a:srgbClr val="FFFFFF"/>
                </a:solidFill>
              </a:rPr>
              <a:pPr algn="r"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  <p:sp>
        <p:nvSpPr>
          <p:cNvPr id="35851" name="页脚占位符 4"/>
          <p:cNvSpPr>
            <a:spLocks noGrp="1"/>
          </p:cNvSpPr>
          <p:nvPr>
            <p:ph type="ftr" sz="quarter" idx="10"/>
          </p:nvPr>
        </p:nvSpPr>
        <p:spPr bwMode="auto">
          <a:xfrm>
            <a:off x="3657600" y="6553200"/>
            <a:ext cx="2819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AI: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Search</a:t>
            </a: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&amp; Problem Solving</a:t>
            </a:r>
          </a:p>
        </p:txBody>
      </p:sp>
      <p:sp>
        <p:nvSpPr>
          <p:cNvPr id="35852" name="灯片编号占位符 5"/>
          <p:cNvSpPr>
            <a:spLocks noGrp="1"/>
          </p:cNvSpPr>
          <p:nvPr>
            <p:ph type="sldNum" sz="quarter" idx="11"/>
          </p:nvPr>
        </p:nvSpPr>
        <p:spPr bwMode="auto">
          <a:xfrm>
            <a:off x="8229600" y="6553200"/>
            <a:ext cx="838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fld id="{54D59516-3B5E-4AFC-9299-BFCC59D51AF3}" type="slidenum">
              <a:rPr lang="zh-CN" altLang="en-US" sz="1400" b="0">
                <a:solidFill>
                  <a:srgbClr val="FFFFFF"/>
                </a:solidFill>
              </a:rPr>
              <a:pPr algn="l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  <p:sp>
        <p:nvSpPr>
          <p:cNvPr id="3585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05800" cy="762000"/>
          </a:xfrm>
        </p:spPr>
        <p:txBody>
          <a:bodyPr/>
          <a:lstStyle/>
          <a:p>
            <a:pPr eaLnBrk="1" hangingPunct="1"/>
            <a:r>
              <a:rPr lang="en-US" altLang="zh-CN" sz="3200">
                <a:ea typeface="宋体" panose="02010600030101010101" pitchFamily="2" charset="-122"/>
              </a:rPr>
              <a:t>How to solve 2-rank Hanoi problem</a:t>
            </a:r>
            <a:r>
              <a:rPr lang="en-US" altLang="zh-CN" sz="3200"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Purpose: Reducing Search Space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1606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b="0">
                <a:ea typeface="宋体" panose="02010600030101010101" pitchFamily="2" charset="-122"/>
              </a:rPr>
              <a:t>Policy network: reducing action candidates (breadth reduction)</a:t>
            </a:r>
          </a:p>
          <a:p>
            <a:endParaRPr lang="en-US" altLang="zh-CN" sz="2400" b="0">
              <a:ea typeface="宋体" panose="02010600030101010101" pitchFamily="2" charset="-122"/>
            </a:endParaRPr>
          </a:p>
          <a:p>
            <a:endParaRPr lang="en-US" altLang="zh-CN" sz="2400" b="0">
              <a:ea typeface="宋体" panose="02010600030101010101" pitchFamily="2" charset="-12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zh-CN" sz="2400" b="0">
              <a:ea typeface="宋体" panose="02010600030101010101" pitchFamily="2" charset="-122"/>
            </a:endParaRPr>
          </a:p>
          <a:p>
            <a:endParaRPr lang="en-US" altLang="zh-CN" sz="2400" b="0">
              <a:ea typeface="宋体" panose="02010600030101010101" pitchFamily="2" charset="-122"/>
            </a:endParaRPr>
          </a:p>
          <a:p>
            <a:r>
              <a:rPr lang="en-US" altLang="zh-CN" sz="2400" b="0">
                <a:ea typeface="宋体" panose="02010600030101010101" pitchFamily="2" charset="-122"/>
              </a:rPr>
              <a:t>Value network (Board Evaluation): depth reduction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16069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99F55FF-2CF2-415F-840C-2FB4E20B0794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110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160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19812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2" name="TextBox 8"/>
          <p:cNvSpPr txBox="1">
            <a:spLocks noChangeArrowheads="1"/>
          </p:cNvSpPr>
          <p:nvPr/>
        </p:nvSpPr>
        <p:spPr bwMode="auto">
          <a:xfrm>
            <a:off x="685800" y="2895600"/>
            <a:ext cx="449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These moves are not common/probable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5029200" y="2514600"/>
            <a:ext cx="14478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60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21336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5" name="TextBox 12"/>
          <p:cNvSpPr txBox="1">
            <a:spLocks noChangeArrowheads="1"/>
          </p:cNvSpPr>
          <p:nvPr/>
        </p:nvSpPr>
        <p:spPr bwMode="auto">
          <a:xfrm>
            <a:off x="4191000" y="5638800"/>
            <a:ext cx="426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Eventually we get these values for evaluating the states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3657600" y="5029200"/>
            <a:ext cx="1219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All-in-one: Monte Carlo Tree Search (MCTS)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17092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2F2D3D2-F5A4-4882-A7DB-E85F7125D1EF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111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170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962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5" name="矩形 8"/>
          <p:cNvSpPr>
            <a:spLocks noChangeArrowheads="1"/>
          </p:cNvSpPr>
          <p:nvPr/>
        </p:nvSpPr>
        <p:spPr bwMode="auto">
          <a:xfrm>
            <a:off x="457200" y="4114800"/>
            <a:ext cx="838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600" b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altLang="zh-CN" sz="1600" b="0">
                <a:latin typeface="Arial" panose="020B0604020202020204" pitchFamily="34" charset="0"/>
              </a:rPr>
              <a:t>: Each simulation traverses the tree by selecting the edge with maximum action value Q, plus a bonus u(P) that depends on a stored prior probability P for that edge. 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600" b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en-US" altLang="zh-CN" sz="1600" b="0">
                <a:latin typeface="Arial" panose="020B0604020202020204" pitchFamily="34" charset="0"/>
              </a:rPr>
              <a:t>: The leaf node may be expanded; the new node is processed once by the policy network pσ and the output probabilities are stored as prior probabilities P for each action. 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600" b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zh-CN" sz="1600" b="0">
                <a:latin typeface="Arial" panose="020B0604020202020204" pitchFamily="34" charset="0"/>
              </a:rPr>
              <a:t>: At the end of a simulation, the leaf node is evaluated in two ways: using the value network vθ; and by running a rollout to the end of the game with the fast rollout policy pπ, then computing the winner with function r. 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600" b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r>
              <a:rPr lang="en-US" altLang="zh-CN" sz="1600" b="0">
                <a:latin typeface="Arial" panose="020B0604020202020204" pitchFamily="34" charset="0"/>
              </a:rPr>
              <a:t>: Action values Q are updated to track the mean value of all evaluations r(·) and vθ(·) in the subtree below that action.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UCT (MCTS) – An Example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18116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CBE60F-8FDE-4524-A2E4-11759734F611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112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181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35433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2099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20" name="TextBox 8"/>
          <p:cNvSpPr txBox="1">
            <a:spLocks noChangeArrowheads="1"/>
          </p:cNvSpPr>
          <p:nvPr/>
        </p:nvSpPr>
        <p:spPr bwMode="auto">
          <a:xfrm>
            <a:off x="1447800" y="6096000"/>
            <a:ext cx="632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J. Bradberry.</a:t>
            </a:r>
            <a:r>
              <a:rPr lang="zh-CN" altLang="en-US" sz="1800" b="0">
                <a:latin typeface="Arial" panose="020B0604020202020204" pitchFamily="34" charset="0"/>
              </a:rPr>
              <a:t> </a:t>
            </a:r>
            <a:r>
              <a:rPr lang="en-US" altLang="zh-CN" sz="1800" b="0">
                <a:latin typeface="Arial" panose="020B0604020202020204" pitchFamily="34" charset="0"/>
              </a:rPr>
              <a:t>Introduction to Monte Carlo Tree Search, 2015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UCT (MCTS) – An Example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19140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0D73DA-B853-4183-A61C-A3BF948E208B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113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191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73163"/>
            <a:ext cx="3200400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81100"/>
            <a:ext cx="3200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Training pipeline</a:t>
            </a:r>
          </a:p>
        </p:txBody>
      </p:sp>
      <p:sp>
        <p:nvSpPr>
          <p:cNvPr id="2201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>
              <a:ea typeface="宋体" panose="02010600030101010101" pitchFamily="2" charset="-122"/>
            </a:endParaRPr>
          </a:p>
        </p:txBody>
      </p:sp>
      <p:pic>
        <p:nvPicPr>
          <p:cNvPr id="2201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995363"/>
            <a:ext cx="89439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0063" y="1905000"/>
            <a:ext cx="2092325" cy="369888"/>
            <a:chOff x="4436592" y="4154497"/>
            <a:chExt cx="2092366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4800136" y="4154497"/>
              <a:ext cx="1728822" cy="30751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/>
                <a:t>30 million games</a:t>
              </a:r>
            </a:p>
          </p:txBody>
        </p:sp>
        <p:cxnSp>
          <p:nvCxnSpPr>
            <p:cNvPr id="7" name="Straight Arrow Connector 6"/>
            <p:cNvCxnSpPr>
              <a:stCxn id="6" idx="1"/>
            </p:cNvCxnSpPr>
            <p:nvPr/>
          </p:nvCxnSpPr>
          <p:spPr>
            <a:xfrm flipH="1">
              <a:off x="4436592" y="4308254"/>
              <a:ext cx="363544" cy="2155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6056313" y="1447800"/>
            <a:ext cx="2554287" cy="307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/>
              <a:t>30 million self-play games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5821363"/>
            <a:ext cx="2886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4191000"/>
            <a:ext cx="26574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940425"/>
            <a:ext cx="2333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>
            <a:stCxn id="6149" idx="0"/>
          </p:cNvCxnSpPr>
          <p:nvPr/>
        </p:nvCxnSpPr>
        <p:spPr>
          <a:xfrm flipV="1">
            <a:off x="2614613" y="3433763"/>
            <a:ext cx="128587" cy="25066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572000" y="3352800"/>
            <a:ext cx="600075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147" idx="0"/>
          </p:cNvCxnSpPr>
          <p:nvPr/>
        </p:nvCxnSpPr>
        <p:spPr>
          <a:xfrm flipV="1">
            <a:off x="7359650" y="3433763"/>
            <a:ext cx="488950" cy="2387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WordArt 3"/>
          <p:cNvSpPr>
            <a:spLocks noChangeArrowheads="1" noChangeShapeType="1" noTextEdit="1"/>
          </p:cNvSpPr>
          <p:nvPr/>
        </p:nvSpPr>
        <p:spPr bwMode="gray">
          <a:xfrm>
            <a:off x="3200400" y="1371600"/>
            <a:ext cx="52578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3838"/>
              </a:avLst>
            </a:prstTxWarp>
          </a:bodyPr>
          <a:lstStyle/>
          <a:p>
            <a:pPr algn="ctr"/>
            <a:r>
              <a:rPr lang="en-US" altLang="zh-CN" sz="5400" b="1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End of Lecture 4</a:t>
            </a:r>
            <a:endParaRPr lang="zh-CN" altLang="en-US" sz="5400" b="1" kern="1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accent1"/>
                  </a:gs>
                  <a:gs pos="100000">
                    <a:schemeClr val="tx1"/>
                  </a:gs>
                </a:gsLst>
                <a:lin ang="5400000" scaled="1"/>
              </a:gradFill>
              <a:effectLst>
                <a:outerShdw dist="71842" dir="2700000" algn="ctr" rotWithShape="0">
                  <a:schemeClr val="bg2">
                    <a:alpha val="50000"/>
                  </a:schemeClr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221187" name="TextBox 4"/>
          <p:cNvSpPr txBox="1">
            <a:spLocks noChangeArrowheads="1"/>
          </p:cNvSpPr>
          <p:nvPr/>
        </p:nvSpPr>
        <p:spPr bwMode="auto">
          <a:xfrm>
            <a:off x="2514600" y="2674938"/>
            <a:ext cx="6477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0">
                <a:latin typeface="Arial" panose="020B0604020202020204" pitchFamily="34" charset="0"/>
              </a:rPr>
              <a:t>Can</a:t>
            </a:r>
            <a:r>
              <a:rPr lang="zh-CN" altLang="en-US" sz="2400" b="0">
                <a:latin typeface="Arial" panose="020B0604020202020204" pitchFamily="34" charset="0"/>
              </a:rPr>
              <a:t> </a:t>
            </a:r>
            <a:r>
              <a:rPr lang="en-US" altLang="zh-CN" sz="2400" b="0">
                <a:latin typeface="Arial" panose="020B0604020202020204" pitchFamily="34" charset="0"/>
              </a:rPr>
              <a:t>you</a:t>
            </a:r>
            <a:r>
              <a:rPr lang="zh-CN" altLang="en-US" sz="2400" b="0">
                <a:latin typeface="Arial" panose="020B0604020202020204" pitchFamily="34" charset="0"/>
              </a:rPr>
              <a:t> </a:t>
            </a:r>
            <a:r>
              <a:rPr lang="en-US" altLang="zh-CN" sz="2400" b="0">
                <a:latin typeface="Arial" panose="020B0604020202020204" pitchFamily="34" charset="0"/>
              </a:rPr>
              <a:t>represent</a:t>
            </a:r>
            <a:r>
              <a:rPr lang="zh-CN" altLang="en-US" sz="2400" b="0">
                <a:latin typeface="Arial" panose="020B0604020202020204" pitchFamily="34" charset="0"/>
              </a:rPr>
              <a:t> </a:t>
            </a:r>
            <a:r>
              <a:rPr lang="en-US" altLang="zh-CN" sz="2400" b="0">
                <a:latin typeface="Arial" panose="020B0604020202020204" pitchFamily="34" charset="0"/>
              </a:rPr>
              <a:t>and</a:t>
            </a:r>
            <a:r>
              <a:rPr lang="zh-CN" altLang="en-US" sz="2400" b="0">
                <a:latin typeface="Arial" panose="020B0604020202020204" pitchFamily="34" charset="0"/>
              </a:rPr>
              <a:t> </a:t>
            </a:r>
            <a:r>
              <a:rPr lang="en-US" altLang="zh-CN" sz="2400" b="0">
                <a:latin typeface="Arial" panose="020B0604020202020204" pitchFamily="34" charset="0"/>
              </a:rPr>
              <a:t>solve</a:t>
            </a:r>
            <a:r>
              <a:rPr lang="zh-CN" altLang="en-US" sz="2400" b="0">
                <a:latin typeface="Arial" panose="020B0604020202020204" pitchFamily="34" charset="0"/>
              </a:rPr>
              <a:t> </a:t>
            </a:r>
            <a:r>
              <a:rPr lang="en-US" altLang="zh-CN" sz="2400" b="0">
                <a:latin typeface="Arial" panose="020B0604020202020204" pitchFamily="34" charset="0"/>
              </a:rPr>
              <a:t>the</a:t>
            </a:r>
            <a:r>
              <a:rPr lang="zh-CN" altLang="en-US" sz="2400" b="0">
                <a:latin typeface="Arial" panose="020B0604020202020204" pitchFamily="34" charset="0"/>
              </a:rPr>
              <a:t> </a:t>
            </a:r>
            <a:r>
              <a:rPr lang="en-US" altLang="zh-CN" sz="2400" b="0">
                <a:latin typeface="Arial" panose="020B0604020202020204" pitchFamily="34" charset="0"/>
              </a:rPr>
              <a:t>problems</a:t>
            </a:r>
            <a:r>
              <a:rPr lang="zh-CN" altLang="en-US" sz="2400" b="0">
                <a:latin typeface="Arial" panose="020B0604020202020204" pitchFamily="34" charset="0"/>
              </a:rPr>
              <a:t> </a:t>
            </a:r>
            <a:r>
              <a:rPr lang="en-US" altLang="zh-CN" sz="2400" b="0">
                <a:latin typeface="Arial" panose="020B0604020202020204" pitchFamily="34" charset="0"/>
              </a:rPr>
              <a:t>by</a:t>
            </a:r>
            <a:r>
              <a:rPr lang="zh-CN" altLang="en-US" sz="2400" b="0">
                <a:latin typeface="Arial" panose="020B0604020202020204" pitchFamily="34" charset="0"/>
              </a:rPr>
              <a:t> </a:t>
            </a:r>
            <a:r>
              <a:rPr lang="en-US" altLang="zh-CN" sz="2400" b="0">
                <a:latin typeface="Arial" panose="020B0604020202020204" pitchFamily="34" charset="0"/>
              </a:rPr>
              <a:t>using</a:t>
            </a:r>
            <a:r>
              <a:rPr lang="zh-CN" altLang="en-US" sz="2400" b="0">
                <a:latin typeface="Arial" panose="020B0604020202020204" pitchFamily="34" charset="0"/>
              </a:rPr>
              <a:t> </a:t>
            </a:r>
            <a:r>
              <a:rPr lang="en-US" altLang="zh-CN" sz="2400" b="0">
                <a:latin typeface="Arial" panose="020B0604020202020204" pitchFamily="34" charset="0"/>
              </a:rPr>
              <a:t>graph</a:t>
            </a:r>
            <a:r>
              <a:rPr lang="zh-CN" altLang="en-US" sz="2400" b="0">
                <a:latin typeface="Arial" panose="020B0604020202020204" pitchFamily="34" charset="0"/>
              </a:rPr>
              <a:t> </a:t>
            </a:r>
            <a:r>
              <a:rPr lang="en-US" altLang="zh-CN" sz="2400" b="0">
                <a:latin typeface="Arial" panose="020B0604020202020204" pitchFamily="34" charset="0"/>
              </a:rPr>
              <a:t>search</a:t>
            </a:r>
            <a:r>
              <a:rPr lang="zh-CN" altLang="en-US" sz="2400" b="0">
                <a:latin typeface="Arial" panose="020B0604020202020204" pitchFamily="34" charset="0"/>
              </a:rPr>
              <a:t> </a:t>
            </a:r>
            <a:r>
              <a:rPr lang="en-US" altLang="zh-CN" sz="2400" b="0">
                <a:latin typeface="Arial" panose="020B0604020202020204" pitchFamily="34" charset="0"/>
              </a:rPr>
              <a:t>techniques</a:t>
            </a:r>
            <a:r>
              <a:rPr lang="zh-CN" altLang="en-US" sz="2400" b="0">
                <a:latin typeface="Arial" panose="020B0604020202020204" pitchFamily="34" charset="0"/>
              </a:rPr>
              <a:t> </a:t>
            </a:r>
            <a:r>
              <a:rPr lang="en-US" altLang="zh-CN" sz="2400" b="0">
                <a:latin typeface="Arial" panose="020B0604020202020204" pitchFamily="34" charset="0"/>
              </a:rPr>
              <a:t>now?</a:t>
            </a:r>
            <a:endParaRPr lang="zh-CN" altLang="en-US" sz="2400" b="0">
              <a:latin typeface="Arial" panose="020B0604020202020204" pitchFamily="34" charset="0"/>
            </a:endParaRPr>
          </a:p>
        </p:txBody>
      </p:sp>
      <p:sp>
        <p:nvSpPr>
          <p:cNvPr id="221188" name="Rectangle 2"/>
          <p:cNvSpPr txBox="1">
            <a:spLocks noChangeArrowheads="1"/>
          </p:cNvSpPr>
          <p:nvPr/>
        </p:nvSpPr>
        <p:spPr bwMode="gray">
          <a:xfrm>
            <a:off x="1295400" y="3665538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Wingdings" panose="05000000000000000000" pitchFamily="2" charset="2"/>
              <a:buNone/>
            </a:pPr>
            <a:r>
              <a:rPr lang="en-US" altLang="zh-CN" sz="22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LIUXIABI@BIT.EDU.CN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0" y="3395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0" y="3395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37894" name="Rectangle 11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37895" name="Rectangle 15"/>
          <p:cNvSpPr>
            <a:spLocks noChangeArrowheads="1"/>
          </p:cNvSpPr>
          <p:nvPr/>
        </p:nvSpPr>
        <p:spPr bwMode="auto">
          <a:xfrm>
            <a:off x="457200" y="1143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zh-CN"/>
              <a:t>Result: </a:t>
            </a:r>
            <a:endParaRPr lang="en-US" altLang="zh-CN" sz="1800"/>
          </a:p>
        </p:txBody>
      </p:sp>
      <p:sp>
        <p:nvSpPr>
          <p:cNvPr id="37896" name="日期占位符 3"/>
          <p:cNvSpPr>
            <a:spLocks noGrp="1"/>
          </p:cNvSpPr>
          <p:nvPr>
            <p:ph type="dt" sz="quarter" idx="12"/>
          </p:nvPr>
        </p:nvSpPr>
        <p:spPr bwMode="auto">
          <a:xfrm>
            <a:off x="301625" y="6553200"/>
            <a:ext cx="137477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57BCB386-11DD-43AD-8B47-1D79F553A486}" type="datetime1">
              <a:rPr lang="zh-CN" altLang="en-US" sz="1400" b="0" smtClean="0">
                <a:solidFill>
                  <a:srgbClr val="FFFFFF"/>
                </a:solidFill>
              </a:rPr>
              <a:pPr algn="r"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  <p:sp>
        <p:nvSpPr>
          <p:cNvPr id="37897" name="页脚占位符 4"/>
          <p:cNvSpPr>
            <a:spLocks noGrp="1"/>
          </p:cNvSpPr>
          <p:nvPr>
            <p:ph type="ftr" sz="quarter" idx="10"/>
          </p:nvPr>
        </p:nvSpPr>
        <p:spPr bwMode="auto">
          <a:xfrm>
            <a:off x="3733800" y="6553200"/>
            <a:ext cx="27432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AI: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Search</a:t>
            </a: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&amp; Problem Solving</a:t>
            </a:r>
          </a:p>
        </p:txBody>
      </p:sp>
      <p:sp>
        <p:nvSpPr>
          <p:cNvPr id="37898" name="灯片编号占位符 5"/>
          <p:cNvSpPr>
            <a:spLocks noGrp="1"/>
          </p:cNvSpPr>
          <p:nvPr>
            <p:ph type="sldNum" sz="quarter" idx="11"/>
          </p:nvPr>
        </p:nvSpPr>
        <p:spPr bwMode="auto">
          <a:xfrm>
            <a:off x="8229600" y="6553200"/>
            <a:ext cx="838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fld id="{F9D4C4D1-C5B8-42A7-99D4-1B4AB7232DC3}" type="slidenum">
              <a:rPr lang="zh-CN" altLang="en-US" sz="1400" b="0">
                <a:solidFill>
                  <a:srgbClr val="FFFFFF"/>
                </a:solidFill>
              </a:rPr>
              <a:pPr algn="l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  <p:sp>
        <p:nvSpPr>
          <p:cNvPr id="78" name="Rectangle 76"/>
          <p:cNvSpPr>
            <a:spLocks noChangeArrowheads="1"/>
          </p:cNvSpPr>
          <p:nvPr/>
        </p:nvSpPr>
        <p:spPr bwMode="auto">
          <a:xfrm>
            <a:off x="4724400" y="4191000"/>
            <a:ext cx="2743200" cy="2133600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393939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79" name="Rectangle 75"/>
          <p:cNvSpPr>
            <a:spLocks noChangeArrowheads="1"/>
          </p:cNvSpPr>
          <p:nvPr/>
        </p:nvSpPr>
        <p:spPr bwMode="auto">
          <a:xfrm>
            <a:off x="533400" y="4114800"/>
            <a:ext cx="2743200" cy="2133600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393939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0" name="Rectangle 74"/>
          <p:cNvSpPr>
            <a:spLocks noChangeArrowheads="1"/>
          </p:cNvSpPr>
          <p:nvPr/>
        </p:nvSpPr>
        <p:spPr bwMode="auto">
          <a:xfrm>
            <a:off x="4724400" y="1752600"/>
            <a:ext cx="2743200" cy="2133600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393939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1" name="Rectangle 73"/>
          <p:cNvSpPr>
            <a:spLocks noChangeArrowheads="1"/>
          </p:cNvSpPr>
          <p:nvPr/>
        </p:nvSpPr>
        <p:spPr bwMode="auto">
          <a:xfrm>
            <a:off x="533400" y="1828800"/>
            <a:ext cx="2743200" cy="2133600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393939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grpSp>
        <p:nvGrpSpPr>
          <p:cNvPr id="37903" name="Group 72"/>
          <p:cNvGrpSpPr>
            <a:grpSpLocks/>
          </p:cNvGrpSpPr>
          <p:nvPr/>
        </p:nvGrpSpPr>
        <p:grpSpPr bwMode="auto">
          <a:xfrm>
            <a:off x="609600" y="2057400"/>
            <a:ext cx="2590800" cy="1828800"/>
            <a:chOff x="240" y="1248"/>
            <a:chExt cx="1632" cy="1152"/>
          </a:xfrm>
        </p:grpSpPr>
        <p:grpSp>
          <p:nvGrpSpPr>
            <p:cNvPr id="37951" name="Group 5"/>
            <p:cNvGrpSpPr>
              <a:grpSpLocks/>
            </p:cNvGrpSpPr>
            <p:nvPr/>
          </p:nvGrpSpPr>
          <p:grpSpPr bwMode="auto">
            <a:xfrm>
              <a:off x="240" y="1248"/>
              <a:ext cx="1632" cy="576"/>
              <a:chOff x="720" y="2640"/>
              <a:chExt cx="1632" cy="576"/>
            </a:xfrm>
          </p:grpSpPr>
          <p:sp>
            <p:nvSpPr>
              <p:cNvPr id="92" name="Line 6"/>
              <p:cNvSpPr>
                <a:spLocks noChangeShapeType="1"/>
              </p:cNvSpPr>
              <p:nvPr/>
            </p:nvSpPr>
            <p:spPr bwMode="auto">
              <a:xfrm>
                <a:off x="720" y="3216"/>
                <a:ext cx="1632" cy="0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93" name="Line 7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94" name="Line 8"/>
              <p:cNvSpPr>
                <a:spLocks noChangeShapeType="1"/>
              </p:cNvSpPr>
              <p:nvPr/>
            </p:nvSpPr>
            <p:spPr bwMode="auto">
              <a:xfrm>
                <a:off x="1536" y="2640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95" name="Line 9"/>
              <p:cNvSpPr>
                <a:spLocks noChangeShapeType="1"/>
              </p:cNvSpPr>
              <p:nvPr/>
            </p:nvSpPr>
            <p:spPr bwMode="auto">
              <a:xfrm>
                <a:off x="2016" y="2640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37952" name="Group 10"/>
            <p:cNvGrpSpPr>
              <a:grpSpLocks/>
            </p:cNvGrpSpPr>
            <p:nvPr/>
          </p:nvGrpSpPr>
          <p:grpSpPr bwMode="auto">
            <a:xfrm>
              <a:off x="336" y="1536"/>
              <a:ext cx="576" cy="288"/>
              <a:chOff x="240" y="2880"/>
              <a:chExt cx="576" cy="288"/>
            </a:xfrm>
          </p:grpSpPr>
          <p:sp>
            <p:nvSpPr>
              <p:cNvPr id="37958" name="Rectangle 11"/>
              <p:cNvSpPr>
                <a:spLocks noChangeArrowheads="1"/>
              </p:cNvSpPr>
              <p:nvPr/>
            </p:nvSpPr>
            <p:spPr bwMode="auto">
              <a:xfrm>
                <a:off x="240" y="3024"/>
                <a:ext cx="576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39393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7959" name="Rectangle 12"/>
              <p:cNvSpPr>
                <a:spLocks noChangeArrowheads="1"/>
              </p:cNvSpPr>
              <p:nvPr/>
            </p:nvSpPr>
            <p:spPr bwMode="auto">
              <a:xfrm>
                <a:off x="384" y="2880"/>
                <a:ext cx="288" cy="144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39393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</a:t>
                </a:r>
              </a:p>
            </p:txBody>
          </p:sp>
        </p:grpSp>
        <p:grpSp>
          <p:nvGrpSpPr>
            <p:cNvPr id="37953" name="Group 13"/>
            <p:cNvGrpSpPr>
              <a:grpSpLocks/>
            </p:cNvGrpSpPr>
            <p:nvPr/>
          </p:nvGrpSpPr>
          <p:grpSpPr bwMode="auto">
            <a:xfrm>
              <a:off x="528" y="1920"/>
              <a:ext cx="1056" cy="144"/>
              <a:chOff x="432" y="3264"/>
              <a:chExt cx="1056" cy="144"/>
            </a:xfrm>
          </p:grpSpPr>
          <p:sp>
            <p:nvSpPr>
              <p:cNvPr id="37955" name="Rectangle 14"/>
              <p:cNvSpPr>
                <a:spLocks noChangeArrowheads="1"/>
              </p:cNvSpPr>
              <p:nvPr/>
            </p:nvSpPr>
            <p:spPr bwMode="auto">
              <a:xfrm>
                <a:off x="432" y="3264"/>
                <a:ext cx="96" cy="144"/>
              </a:xfrm>
              <a:prstGeom prst="rect">
                <a:avLst/>
              </a:prstGeom>
              <a:solidFill>
                <a:srgbClr val="F9D87E"/>
              </a:solidFill>
              <a:ln w="9525">
                <a:solidFill>
                  <a:srgbClr val="F9D87E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7956" name="Rectangle 15"/>
              <p:cNvSpPr>
                <a:spLocks noChangeArrowheads="1"/>
              </p:cNvSpPr>
              <p:nvPr/>
            </p:nvSpPr>
            <p:spPr bwMode="auto">
              <a:xfrm>
                <a:off x="912" y="3264"/>
                <a:ext cx="96" cy="144"/>
              </a:xfrm>
              <a:prstGeom prst="rect">
                <a:avLst/>
              </a:prstGeom>
              <a:solidFill>
                <a:srgbClr val="F9D87E"/>
              </a:solidFill>
              <a:ln w="9525">
                <a:solidFill>
                  <a:srgbClr val="F9D87E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7957" name="Rectangle 16"/>
              <p:cNvSpPr>
                <a:spLocks noChangeArrowheads="1"/>
              </p:cNvSpPr>
              <p:nvPr/>
            </p:nvSpPr>
            <p:spPr bwMode="auto">
              <a:xfrm>
                <a:off x="1392" y="3264"/>
                <a:ext cx="96" cy="144"/>
              </a:xfrm>
              <a:prstGeom prst="rect">
                <a:avLst/>
              </a:prstGeom>
              <a:solidFill>
                <a:srgbClr val="F9D87E"/>
              </a:solidFill>
              <a:ln w="9525">
                <a:solidFill>
                  <a:srgbClr val="F9D87E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86" name="Oval 17"/>
            <p:cNvSpPr>
              <a:spLocks noChangeArrowheads="1"/>
            </p:cNvSpPr>
            <p:nvPr/>
          </p:nvSpPr>
          <p:spPr bwMode="auto">
            <a:xfrm>
              <a:off x="528" y="2112"/>
              <a:ext cx="1056" cy="28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>
                  <a:solidFill>
                    <a:srgbClr val="FF0000"/>
                  </a:solidFill>
                  <a:latin typeface="Arial" charset="0"/>
                </a:rPr>
                <a:t>S0=(1, 1)</a:t>
              </a:r>
            </a:p>
          </p:txBody>
        </p:sp>
      </p:grpSp>
      <p:grpSp>
        <p:nvGrpSpPr>
          <p:cNvPr id="37904" name="Group 71"/>
          <p:cNvGrpSpPr>
            <a:grpSpLocks/>
          </p:cNvGrpSpPr>
          <p:nvPr/>
        </p:nvGrpSpPr>
        <p:grpSpPr bwMode="auto">
          <a:xfrm>
            <a:off x="4800600" y="1981200"/>
            <a:ext cx="2590800" cy="1828800"/>
            <a:chOff x="2928" y="1200"/>
            <a:chExt cx="1632" cy="1152"/>
          </a:xfrm>
        </p:grpSpPr>
        <p:grpSp>
          <p:nvGrpSpPr>
            <p:cNvPr id="37939" name="Group 19"/>
            <p:cNvGrpSpPr>
              <a:grpSpLocks/>
            </p:cNvGrpSpPr>
            <p:nvPr/>
          </p:nvGrpSpPr>
          <p:grpSpPr bwMode="auto">
            <a:xfrm>
              <a:off x="2928" y="1200"/>
              <a:ext cx="1632" cy="576"/>
              <a:chOff x="720" y="2640"/>
              <a:chExt cx="1632" cy="576"/>
            </a:xfrm>
          </p:grpSpPr>
          <p:sp>
            <p:nvSpPr>
              <p:cNvPr id="105" name="Line 20"/>
              <p:cNvSpPr>
                <a:spLocks noChangeShapeType="1"/>
              </p:cNvSpPr>
              <p:nvPr/>
            </p:nvSpPr>
            <p:spPr bwMode="auto">
              <a:xfrm>
                <a:off x="720" y="3216"/>
                <a:ext cx="1632" cy="0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06" name="Line 21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07" name="Line 22"/>
              <p:cNvSpPr>
                <a:spLocks noChangeShapeType="1"/>
              </p:cNvSpPr>
              <p:nvPr/>
            </p:nvSpPr>
            <p:spPr bwMode="auto">
              <a:xfrm>
                <a:off x="1536" y="2640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08" name="Line 23"/>
              <p:cNvSpPr>
                <a:spLocks noChangeShapeType="1"/>
              </p:cNvSpPr>
              <p:nvPr/>
            </p:nvSpPr>
            <p:spPr bwMode="auto">
              <a:xfrm>
                <a:off x="2016" y="2640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sp>
          <p:nvSpPr>
            <p:cNvPr id="37940" name="Rectangle 24"/>
            <p:cNvSpPr>
              <a:spLocks noChangeArrowheads="1"/>
            </p:cNvSpPr>
            <p:nvPr/>
          </p:nvSpPr>
          <p:spPr bwMode="auto">
            <a:xfrm>
              <a:off x="2976" y="1632"/>
              <a:ext cx="576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800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7941" name="Rectangle 25"/>
            <p:cNvSpPr>
              <a:spLocks noChangeArrowheads="1"/>
            </p:cNvSpPr>
            <p:nvPr/>
          </p:nvSpPr>
          <p:spPr bwMode="auto">
            <a:xfrm>
              <a:off x="4080" y="1632"/>
              <a:ext cx="288" cy="14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800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grpSp>
          <p:nvGrpSpPr>
            <p:cNvPr id="37942" name="Group 26"/>
            <p:cNvGrpSpPr>
              <a:grpSpLocks/>
            </p:cNvGrpSpPr>
            <p:nvPr/>
          </p:nvGrpSpPr>
          <p:grpSpPr bwMode="auto">
            <a:xfrm>
              <a:off x="3216" y="1872"/>
              <a:ext cx="1056" cy="144"/>
              <a:chOff x="432" y="3264"/>
              <a:chExt cx="1056" cy="144"/>
            </a:xfrm>
          </p:grpSpPr>
          <p:sp>
            <p:nvSpPr>
              <p:cNvPr id="37944" name="Rectangle 27"/>
              <p:cNvSpPr>
                <a:spLocks noChangeArrowheads="1"/>
              </p:cNvSpPr>
              <p:nvPr/>
            </p:nvSpPr>
            <p:spPr bwMode="auto">
              <a:xfrm>
                <a:off x="432" y="3264"/>
                <a:ext cx="96" cy="144"/>
              </a:xfrm>
              <a:prstGeom prst="rect">
                <a:avLst/>
              </a:prstGeom>
              <a:solidFill>
                <a:srgbClr val="F9D87E"/>
              </a:solidFill>
              <a:ln w="9525">
                <a:solidFill>
                  <a:srgbClr val="F9D87E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7945" name="Rectangle 28"/>
              <p:cNvSpPr>
                <a:spLocks noChangeArrowheads="1"/>
              </p:cNvSpPr>
              <p:nvPr/>
            </p:nvSpPr>
            <p:spPr bwMode="auto">
              <a:xfrm>
                <a:off x="912" y="3264"/>
                <a:ext cx="96" cy="144"/>
              </a:xfrm>
              <a:prstGeom prst="rect">
                <a:avLst/>
              </a:prstGeom>
              <a:solidFill>
                <a:srgbClr val="F9D87E"/>
              </a:solidFill>
              <a:ln w="9525">
                <a:solidFill>
                  <a:srgbClr val="F9D87E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7946" name="Rectangle 29"/>
              <p:cNvSpPr>
                <a:spLocks noChangeArrowheads="1"/>
              </p:cNvSpPr>
              <p:nvPr/>
            </p:nvSpPr>
            <p:spPr bwMode="auto">
              <a:xfrm>
                <a:off x="1392" y="3264"/>
                <a:ext cx="96" cy="144"/>
              </a:xfrm>
              <a:prstGeom prst="rect">
                <a:avLst/>
              </a:prstGeom>
              <a:solidFill>
                <a:srgbClr val="F9D87E"/>
              </a:solidFill>
              <a:ln w="9525">
                <a:solidFill>
                  <a:srgbClr val="F9D87E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101" name="Oval 30"/>
            <p:cNvSpPr>
              <a:spLocks noChangeArrowheads="1"/>
            </p:cNvSpPr>
            <p:nvPr/>
          </p:nvSpPr>
          <p:spPr bwMode="auto">
            <a:xfrm>
              <a:off x="3216" y="2064"/>
              <a:ext cx="1056" cy="28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>
                  <a:solidFill>
                    <a:srgbClr val="FF0000"/>
                  </a:solidFill>
                  <a:latin typeface="Arial" charset="0"/>
                </a:rPr>
                <a:t>S0=(3, 1)</a:t>
              </a:r>
            </a:p>
          </p:txBody>
        </p:sp>
      </p:grpSp>
      <p:grpSp>
        <p:nvGrpSpPr>
          <p:cNvPr id="37905" name="Group 69"/>
          <p:cNvGrpSpPr>
            <a:grpSpLocks/>
          </p:cNvGrpSpPr>
          <p:nvPr/>
        </p:nvGrpSpPr>
        <p:grpSpPr bwMode="auto">
          <a:xfrm>
            <a:off x="609600" y="4343400"/>
            <a:ext cx="2590800" cy="1828800"/>
            <a:chOff x="288" y="2688"/>
            <a:chExt cx="1632" cy="1152"/>
          </a:xfrm>
        </p:grpSpPr>
        <p:grpSp>
          <p:nvGrpSpPr>
            <p:cNvPr id="37927" name="Group 32"/>
            <p:cNvGrpSpPr>
              <a:grpSpLocks/>
            </p:cNvGrpSpPr>
            <p:nvPr/>
          </p:nvGrpSpPr>
          <p:grpSpPr bwMode="auto">
            <a:xfrm>
              <a:off x="288" y="2688"/>
              <a:ext cx="1632" cy="576"/>
              <a:chOff x="720" y="2640"/>
              <a:chExt cx="1632" cy="576"/>
            </a:xfrm>
          </p:grpSpPr>
          <p:sp>
            <p:nvSpPr>
              <p:cNvPr id="118" name="Line 33"/>
              <p:cNvSpPr>
                <a:spLocks noChangeShapeType="1"/>
              </p:cNvSpPr>
              <p:nvPr/>
            </p:nvSpPr>
            <p:spPr bwMode="auto">
              <a:xfrm>
                <a:off x="720" y="3216"/>
                <a:ext cx="1632" cy="0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19" name="Line 34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20" name="Line 35"/>
              <p:cNvSpPr>
                <a:spLocks noChangeShapeType="1"/>
              </p:cNvSpPr>
              <p:nvPr/>
            </p:nvSpPr>
            <p:spPr bwMode="auto">
              <a:xfrm>
                <a:off x="1536" y="2640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21" name="Line 36"/>
              <p:cNvSpPr>
                <a:spLocks noChangeShapeType="1"/>
              </p:cNvSpPr>
              <p:nvPr/>
            </p:nvSpPr>
            <p:spPr bwMode="auto">
              <a:xfrm>
                <a:off x="2016" y="2640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sp>
          <p:nvSpPr>
            <p:cNvPr id="37928" name="Rectangle 37"/>
            <p:cNvSpPr>
              <a:spLocks noChangeArrowheads="1"/>
            </p:cNvSpPr>
            <p:nvPr/>
          </p:nvSpPr>
          <p:spPr bwMode="auto">
            <a:xfrm>
              <a:off x="816" y="3120"/>
              <a:ext cx="576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800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7929" name="Rectangle 38"/>
            <p:cNvSpPr>
              <a:spLocks noChangeArrowheads="1"/>
            </p:cNvSpPr>
            <p:nvPr/>
          </p:nvSpPr>
          <p:spPr bwMode="auto">
            <a:xfrm>
              <a:off x="1440" y="3120"/>
              <a:ext cx="288" cy="14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800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grpSp>
          <p:nvGrpSpPr>
            <p:cNvPr id="37930" name="Group 39"/>
            <p:cNvGrpSpPr>
              <a:grpSpLocks/>
            </p:cNvGrpSpPr>
            <p:nvPr/>
          </p:nvGrpSpPr>
          <p:grpSpPr bwMode="auto">
            <a:xfrm>
              <a:off x="576" y="3360"/>
              <a:ext cx="1056" cy="144"/>
              <a:chOff x="432" y="3264"/>
              <a:chExt cx="1056" cy="144"/>
            </a:xfrm>
          </p:grpSpPr>
          <p:sp>
            <p:nvSpPr>
              <p:cNvPr id="37932" name="Rectangle 40"/>
              <p:cNvSpPr>
                <a:spLocks noChangeArrowheads="1"/>
              </p:cNvSpPr>
              <p:nvPr/>
            </p:nvSpPr>
            <p:spPr bwMode="auto">
              <a:xfrm>
                <a:off x="432" y="3264"/>
                <a:ext cx="96" cy="144"/>
              </a:xfrm>
              <a:prstGeom prst="rect">
                <a:avLst/>
              </a:prstGeom>
              <a:solidFill>
                <a:srgbClr val="F9D87E"/>
              </a:solidFill>
              <a:ln w="9525">
                <a:solidFill>
                  <a:srgbClr val="F9D87E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7933" name="Rectangle 41"/>
              <p:cNvSpPr>
                <a:spLocks noChangeArrowheads="1"/>
              </p:cNvSpPr>
              <p:nvPr/>
            </p:nvSpPr>
            <p:spPr bwMode="auto">
              <a:xfrm>
                <a:off x="912" y="3264"/>
                <a:ext cx="96" cy="144"/>
              </a:xfrm>
              <a:prstGeom prst="rect">
                <a:avLst/>
              </a:prstGeom>
              <a:solidFill>
                <a:srgbClr val="F9D87E"/>
              </a:solidFill>
              <a:ln w="9525">
                <a:solidFill>
                  <a:srgbClr val="F9D87E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7934" name="Rectangle 42"/>
              <p:cNvSpPr>
                <a:spLocks noChangeArrowheads="1"/>
              </p:cNvSpPr>
              <p:nvPr/>
            </p:nvSpPr>
            <p:spPr bwMode="auto">
              <a:xfrm>
                <a:off x="1392" y="3264"/>
                <a:ext cx="96" cy="144"/>
              </a:xfrm>
              <a:prstGeom prst="rect">
                <a:avLst/>
              </a:prstGeom>
              <a:solidFill>
                <a:srgbClr val="F9D87E"/>
              </a:solidFill>
              <a:ln w="9525">
                <a:solidFill>
                  <a:srgbClr val="F9D87E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114" name="Oval 43"/>
            <p:cNvSpPr>
              <a:spLocks noChangeArrowheads="1"/>
            </p:cNvSpPr>
            <p:nvPr/>
          </p:nvSpPr>
          <p:spPr bwMode="auto">
            <a:xfrm>
              <a:off x="576" y="3552"/>
              <a:ext cx="1056" cy="28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>
                  <a:solidFill>
                    <a:srgbClr val="FF0000"/>
                  </a:solidFill>
                  <a:latin typeface="Arial" charset="0"/>
                </a:rPr>
                <a:t>S0=(3, 2)</a:t>
              </a:r>
            </a:p>
          </p:txBody>
        </p:sp>
      </p:grpSp>
      <p:grpSp>
        <p:nvGrpSpPr>
          <p:cNvPr id="37906" name="Group 70"/>
          <p:cNvGrpSpPr>
            <a:grpSpLocks/>
          </p:cNvGrpSpPr>
          <p:nvPr/>
        </p:nvGrpSpPr>
        <p:grpSpPr bwMode="auto">
          <a:xfrm>
            <a:off x="4800600" y="4419600"/>
            <a:ext cx="2590800" cy="1828800"/>
            <a:chOff x="2928" y="2736"/>
            <a:chExt cx="1632" cy="1152"/>
          </a:xfrm>
        </p:grpSpPr>
        <p:grpSp>
          <p:nvGrpSpPr>
            <p:cNvPr id="37914" name="Group 45"/>
            <p:cNvGrpSpPr>
              <a:grpSpLocks/>
            </p:cNvGrpSpPr>
            <p:nvPr/>
          </p:nvGrpSpPr>
          <p:grpSpPr bwMode="auto">
            <a:xfrm>
              <a:off x="2928" y="2736"/>
              <a:ext cx="1632" cy="576"/>
              <a:chOff x="720" y="2640"/>
              <a:chExt cx="1632" cy="576"/>
            </a:xfrm>
          </p:grpSpPr>
          <p:sp>
            <p:nvSpPr>
              <p:cNvPr id="132" name="Line 46"/>
              <p:cNvSpPr>
                <a:spLocks noChangeShapeType="1"/>
              </p:cNvSpPr>
              <p:nvPr/>
            </p:nvSpPr>
            <p:spPr bwMode="auto">
              <a:xfrm>
                <a:off x="720" y="3216"/>
                <a:ext cx="1632" cy="0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33" name="Line 47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34" name="Line 48"/>
              <p:cNvSpPr>
                <a:spLocks noChangeShapeType="1"/>
              </p:cNvSpPr>
              <p:nvPr/>
            </p:nvSpPr>
            <p:spPr bwMode="auto">
              <a:xfrm>
                <a:off x="1536" y="2640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35" name="Line 49"/>
              <p:cNvSpPr>
                <a:spLocks noChangeShapeType="1"/>
              </p:cNvSpPr>
              <p:nvPr/>
            </p:nvSpPr>
            <p:spPr bwMode="auto">
              <a:xfrm>
                <a:off x="2016" y="2640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37915" name="Group 50"/>
            <p:cNvGrpSpPr>
              <a:grpSpLocks/>
            </p:cNvGrpSpPr>
            <p:nvPr/>
          </p:nvGrpSpPr>
          <p:grpSpPr bwMode="auto">
            <a:xfrm>
              <a:off x="3456" y="3024"/>
              <a:ext cx="576" cy="288"/>
              <a:chOff x="240" y="2880"/>
              <a:chExt cx="576" cy="288"/>
            </a:xfrm>
          </p:grpSpPr>
          <p:sp>
            <p:nvSpPr>
              <p:cNvPr id="37921" name="Rectangle 51"/>
              <p:cNvSpPr>
                <a:spLocks noChangeArrowheads="1"/>
              </p:cNvSpPr>
              <p:nvPr/>
            </p:nvSpPr>
            <p:spPr bwMode="auto">
              <a:xfrm>
                <a:off x="240" y="3024"/>
                <a:ext cx="576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39393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7922" name="Rectangle 52"/>
              <p:cNvSpPr>
                <a:spLocks noChangeArrowheads="1"/>
              </p:cNvSpPr>
              <p:nvPr/>
            </p:nvSpPr>
            <p:spPr bwMode="auto">
              <a:xfrm>
                <a:off x="384" y="2880"/>
                <a:ext cx="288" cy="144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39393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</a:t>
                </a:r>
              </a:p>
            </p:txBody>
          </p:sp>
        </p:grpSp>
        <p:grpSp>
          <p:nvGrpSpPr>
            <p:cNvPr id="37916" name="Group 53"/>
            <p:cNvGrpSpPr>
              <a:grpSpLocks/>
            </p:cNvGrpSpPr>
            <p:nvPr/>
          </p:nvGrpSpPr>
          <p:grpSpPr bwMode="auto">
            <a:xfrm>
              <a:off x="3216" y="3408"/>
              <a:ext cx="1056" cy="144"/>
              <a:chOff x="432" y="3264"/>
              <a:chExt cx="1056" cy="144"/>
            </a:xfrm>
          </p:grpSpPr>
          <p:sp>
            <p:nvSpPr>
              <p:cNvPr id="37918" name="Rectangle 54"/>
              <p:cNvSpPr>
                <a:spLocks noChangeArrowheads="1"/>
              </p:cNvSpPr>
              <p:nvPr/>
            </p:nvSpPr>
            <p:spPr bwMode="auto">
              <a:xfrm>
                <a:off x="432" y="3264"/>
                <a:ext cx="96" cy="144"/>
              </a:xfrm>
              <a:prstGeom prst="rect">
                <a:avLst/>
              </a:prstGeom>
              <a:solidFill>
                <a:srgbClr val="F9D87E"/>
              </a:solidFill>
              <a:ln w="9525">
                <a:solidFill>
                  <a:srgbClr val="F9D87E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7919" name="Rectangle 55"/>
              <p:cNvSpPr>
                <a:spLocks noChangeArrowheads="1"/>
              </p:cNvSpPr>
              <p:nvPr/>
            </p:nvSpPr>
            <p:spPr bwMode="auto">
              <a:xfrm>
                <a:off x="912" y="3264"/>
                <a:ext cx="96" cy="144"/>
              </a:xfrm>
              <a:prstGeom prst="rect">
                <a:avLst/>
              </a:prstGeom>
              <a:solidFill>
                <a:srgbClr val="F9D87E"/>
              </a:solidFill>
              <a:ln w="9525">
                <a:solidFill>
                  <a:srgbClr val="F9D87E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7920" name="Rectangle 56"/>
              <p:cNvSpPr>
                <a:spLocks noChangeArrowheads="1"/>
              </p:cNvSpPr>
              <p:nvPr/>
            </p:nvSpPr>
            <p:spPr bwMode="auto">
              <a:xfrm>
                <a:off x="1392" y="3264"/>
                <a:ext cx="96" cy="144"/>
              </a:xfrm>
              <a:prstGeom prst="rect">
                <a:avLst/>
              </a:prstGeom>
              <a:solidFill>
                <a:srgbClr val="F9D87E"/>
              </a:solidFill>
              <a:ln w="9525">
                <a:solidFill>
                  <a:srgbClr val="F9D87E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126" name="Oval 57"/>
            <p:cNvSpPr>
              <a:spLocks noChangeArrowheads="1"/>
            </p:cNvSpPr>
            <p:nvPr/>
          </p:nvSpPr>
          <p:spPr bwMode="auto">
            <a:xfrm>
              <a:off x="3216" y="3600"/>
              <a:ext cx="1056" cy="28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>
                  <a:solidFill>
                    <a:srgbClr val="FF0000"/>
                  </a:solidFill>
                  <a:latin typeface="Arial" charset="0"/>
                </a:rPr>
                <a:t>S0=(2, 2)</a:t>
              </a:r>
            </a:p>
          </p:txBody>
        </p:sp>
      </p:grpSp>
      <p:sp>
        <p:nvSpPr>
          <p:cNvPr id="136" name="Text Box 58"/>
          <p:cNvSpPr txBox="1">
            <a:spLocks noChangeArrowheads="1"/>
          </p:cNvSpPr>
          <p:nvPr/>
        </p:nvSpPr>
        <p:spPr bwMode="auto">
          <a:xfrm>
            <a:off x="3276600" y="24384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 dirty="0">
                <a:latin typeface="Arial" charset="0"/>
              </a:rPr>
              <a:t>A(1, 3)</a:t>
            </a:r>
          </a:p>
        </p:txBody>
      </p:sp>
      <p:sp>
        <p:nvSpPr>
          <p:cNvPr id="137" name="Line 59"/>
          <p:cNvSpPr>
            <a:spLocks noChangeShapeType="1"/>
          </p:cNvSpPr>
          <p:nvPr/>
        </p:nvSpPr>
        <p:spPr bwMode="auto">
          <a:xfrm>
            <a:off x="3352800" y="29718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8" name="Line 60"/>
          <p:cNvSpPr>
            <a:spLocks noChangeShapeType="1"/>
          </p:cNvSpPr>
          <p:nvPr/>
        </p:nvSpPr>
        <p:spPr bwMode="auto">
          <a:xfrm>
            <a:off x="7696200" y="28956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9" name="Text Box 61"/>
          <p:cNvSpPr txBox="1">
            <a:spLocks noChangeArrowheads="1"/>
          </p:cNvSpPr>
          <p:nvPr/>
        </p:nvSpPr>
        <p:spPr bwMode="auto">
          <a:xfrm>
            <a:off x="7543800" y="2362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 dirty="0">
                <a:latin typeface="Arial" charset="0"/>
              </a:rPr>
              <a:t>B(1, 2)</a:t>
            </a:r>
          </a:p>
        </p:txBody>
      </p:sp>
      <p:sp>
        <p:nvSpPr>
          <p:cNvPr id="140" name="Text Box 62"/>
          <p:cNvSpPr txBox="1">
            <a:spLocks noChangeArrowheads="1"/>
          </p:cNvSpPr>
          <p:nvPr/>
        </p:nvSpPr>
        <p:spPr bwMode="auto">
          <a:xfrm>
            <a:off x="3352800" y="47244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 dirty="0">
                <a:latin typeface="Arial" charset="0"/>
              </a:rPr>
              <a:t>A(3, 2)</a:t>
            </a:r>
          </a:p>
        </p:txBody>
      </p:sp>
      <p:sp>
        <p:nvSpPr>
          <p:cNvPr id="141" name="Line 63"/>
          <p:cNvSpPr>
            <a:spLocks noChangeShapeType="1"/>
          </p:cNvSpPr>
          <p:nvPr/>
        </p:nvSpPr>
        <p:spPr bwMode="auto">
          <a:xfrm>
            <a:off x="3429000" y="52578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791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05800" cy="762000"/>
          </a:xfrm>
        </p:spPr>
        <p:txBody>
          <a:bodyPr/>
          <a:lstStyle/>
          <a:p>
            <a:pPr eaLnBrk="1" hangingPunct="1"/>
            <a:r>
              <a:rPr lang="en-US" altLang="zh-CN" sz="3200">
                <a:ea typeface="宋体" panose="02010600030101010101" pitchFamily="2" charset="-122"/>
              </a:rPr>
              <a:t>How to solve 2-rank Hanoi problem</a:t>
            </a:r>
            <a:r>
              <a:rPr lang="en-US" altLang="zh-CN" sz="3200"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67000"/>
            <a:ext cx="8229600" cy="1447800"/>
          </a:xfrm>
        </p:spPr>
        <p:txBody>
          <a:bodyPr/>
          <a:lstStyle/>
          <a:p>
            <a:pPr algn="ctr"/>
            <a:r>
              <a:rPr lang="en-US" altLang="zh-CN" sz="3200">
                <a:solidFill>
                  <a:schemeClr val="tx2"/>
                </a:solidFill>
                <a:ea typeface="宋体" panose="02010600030101010101" pitchFamily="2" charset="-122"/>
              </a:rPr>
              <a:t>Part Ⅱ: Problem Representation</a:t>
            </a:r>
          </a:p>
        </p:txBody>
      </p:sp>
      <p:sp>
        <p:nvSpPr>
          <p:cNvPr id="39939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39940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EDB59D1-D3E1-454D-B58B-D8EA8FDF9896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41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890C6E-496D-4887-909D-598D308E4A10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0"/>
            <a:ext cx="8305800" cy="762000"/>
          </a:xfrm>
        </p:spPr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2.1  State Space</a:t>
            </a:r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2057400"/>
            <a:ext cx="8229600" cy="3276600"/>
          </a:xfrm>
        </p:spPr>
        <p:txBody>
          <a:bodyPr/>
          <a:lstStyle/>
          <a:p>
            <a:r>
              <a:rPr lang="en-US" altLang="zh-CN" sz="2400" i="1">
                <a:ea typeface="宋体" panose="02010600030101010101" pitchFamily="2" charset="-122"/>
              </a:rPr>
              <a:t>S</a:t>
            </a:r>
            <a:r>
              <a:rPr lang="en-US" altLang="zh-CN" sz="2400">
                <a:ea typeface="宋体" panose="02010600030101010101" pitchFamily="2" charset="-122"/>
              </a:rPr>
              <a:t>: the set of states</a:t>
            </a:r>
          </a:p>
          <a:p>
            <a:r>
              <a:rPr lang="en-US" altLang="zh-CN" sz="2400" i="1">
                <a:ea typeface="宋体" panose="02010600030101010101" pitchFamily="2" charset="-122"/>
              </a:rPr>
              <a:t>F</a:t>
            </a:r>
            <a:r>
              <a:rPr lang="en-US" altLang="zh-CN" sz="2400">
                <a:ea typeface="宋体" panose="02010600030101010101" pitchFamily="2" charset="-122"/>
              </a:rPr>
              <a:t>: the set of successor functions (or actions)    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400">
                <a:ea typeface="宋体" panose="02010600030101010101" pitchFamily="2" charset="-122"/>
              </a:rPr>
              <a:t>         used to transform states</a:t>
            </a:r>
          </a:p>
          <a:p>
            <a:r>
              <a:rPr lang="en-US" altLang="zh-CN" sz="2400" i="1">
                <a:ea typeface="宋体" panose="02010600030101010101" pitchFamily="2" charset="-122"/>
              </a:rPr>
              <a:t>C</a:t>
            </a:r>
            <a:r>
              <a:rPr lang="en-US" altLang="zh-CN" sz="2400">
                <a:ea typeface="宋体" panose="02010600030101010101" pitchFamily="2" charset="-122"/>
              </a:rPr>
              <a:t>:</a:t>
            </a:r>
            <a:r>
              <a:rPr lang="en-US" altLang="zh-CN" sz="2400" i="1">
                <a:ea typeface="宋体" panose="02010600030101010101" pitchFamily="2" charset="-122"/>
              </a:rPr>
              <a:t> </a:t>
            </a:r>
            <a:r>
              <a:rPr lang="en-US" altLang="zh-CN" sz="2400">
                <a:ea typeface="宋体" panose="02010600030101010101" pitchFamily="2" charset="-122"/>
              </a:rPr>
              <a:t>the set of function costs (dispensable if the optimal solution is not concerned)</a:t>
            </a:r>
          </a:p>
          <a:p>
            <a:r>
              <a:rPr lang="en-US" altLang="zh-CN" sz="2400" i="1">
                <a:ea typeface="宋体" panose="02010600030101010101" pitchFamily="2" charset="-122"/>
              </a:rPr>
              <a:t>I</a:t>
            </a:r>
            <a:r>
              <a:rPr lang="en-US" altLang="zh-CN" sz="2400">
                <a:ea typeface="宋体" panose="02010600030101010101" pitchFamily="2" charset="-122"/>
              </a:rPr>
              <a:t>:   the set of initial states</a:t>
            </a:r>
          </a:p>
          <a:p>
            <a:r>
              <a:rPr lang="en-US" altLang="zh-CN" sz="2400" i="1">
                <a:ea typeface="宋体" panose="02010600030101010101" pitchFamily="2" charset="-122"/>
              </a:rPr>
              <a:t>G</a:t>
            </a:r>
            <a:r>
              <a:rPr lang="en-US" altLang="zh-CN" sz="2400">
                <a:ea typeface="宋体" panose="02010600030101010101" pitchFamily="2" charset="-122"/>
              </a:rPr>
              <a:t>: the set of goal states</a:t>
            </a:r>
          </a:p>
        </p:txBody>
      </p:sp>
      <p:sp>
        <p:nvSpPr>
          <p:cNvPr id="41988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41989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6B81C9D-9A75-4708-926D-C4B563CCD11C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1990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7F6CF7-936B-4C08-A4D4-4F7B5C09B303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graphicFrame>
        <p:nvGraphicFramePr>
          <p:cNvPr id="41991" name="Object 4"/>
          <p:cNvGraphicFramePr>
            <a:graphicFrameLocks noChangeAspect="1"/>
          </p:cNvGraphicFramePr>
          <p:nvPr/>
        </p:nvGraphicFramePr>
        <p:xfrm>
          <a:off x="3048000" y="1219200"/>
          <a:ext cx="1981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" imgW="799753" imgH="215806" progId="Equation.3">
                  <p:embed/>
                </p:oleObj>
              </mc:Choice>
              <mc:Fallback>
                <p:oleObj name="公式" r:id="rId3" imgW="799753" imgH="21580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219200"/>
                        <a:ext cx="19812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2" name="Text Box 6"/>
          <p:cNvSpPr txBox="1">
            <a:spLocks noChangeArrowheads="1"/>
          </p:cNvSpPr>
          <p:nvPr/>
        </p:nvSpPr>
        <p:spPr bwMode="auto">
          <a:xfrm>
            <a:off x="381000" y="5570538"/>
            <a:ext cx="8382000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400" b="0">
                <a:solidFill>
                  <a:srgbClr val="FF0000"/>
                </a:solidFill>
                <a:latin typeface="Arial" panose="020B0604020202020204" pitchFamily="34" charset="0"/>
              </a:rPr>
              <a:t>A state space is corresponding with a graph, in which a path from a initial state to a goal state is a solution to the problem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0"/>
            <a:ext cx="8305800" cy="762000"/>
          </a:xfrm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State Space based Problem Solving</a:t>
            </a:r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722438"/>
            <a:ext cx="8229600" cy="4525962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Step1</a:t>
            </a:r>
            <a:r>
              <a:rPr lang="en-US" altLang="zh-CN">
                <a:ea typeface="宋体" panose="02010600030101010101" pitchFamily="2" charset="-122"/>
              </a:rPr>
              <a:t>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Represent all states, in which the initial states and goal states are labeled. </a:t>
            </a:r>
          </a:p>
          <a:p>
            <a:pPr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Step2</a:t>
            </a:r>
            <a:r>
              <a:rPr lang="en-US" altLang="zh-CN">
                <a:ea typeface="宋体" panose="02010600030101010101" pitchFamily="2" charset="-122"/>
              </a:rPr>
              <a:t>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Represent all successor functions</a:t>
            </a:r>
          </a:p>
          <a:p>
            <a:pPr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Step3</a:t>
            </a:r>
            <a:r>
              <a:rPr lang="en-US" altLang="zh-CN">
                <a:ea typeface="宋体" panose="02010600030101010101" pitchFamily="2" charset="-122"/>
              </a:rPr>
              <a:t>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Take states as node and successor functions as edge to get the corresponding graph</a:t>
            </a:r>
          </a:p>
          <a:p>
            <a:pPr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Step4</a:t>
            </a:r>
            <a:r>
              <a:rPr lang="en-US" altLang="zh-CN">
                <a:ea typeface="宋体" panose="02010600030101010101" pitchFamily="2" charset="-122"/>
              </a:rPr>
              <a:t>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Search the graph for optimal or feasible solution (path)</a:t>
            </a:r>
          </a:p>
        </p:txBody>
      </p:sp>
      <p:sp>
        <p:nvSpPr>
          <p:cNvPr id="44036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44037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E9B833B-6396-48E9-B0D4-C5EFB02F17F4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4038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5F0F7E3-D672-4BDD-90B7-8C5D90054C5C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Example: The 8-puzzle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27238"/>
            <a:ext cx="8229600" cy="391636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zh-CN" altLang="en-US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endParaRPr lang="zh-CN" altLang="en-US"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endParaRPr kumimoji="0"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endParaRPr kumimoji="0"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endParaRPr lang="zh-CN" altLang="en-US">
              <a:solidFill>
                <a:srgbClr val="CC0099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u="sng">
                <a:solidFill>
                  <a:srgbClr val="FF0000"/>
                </a:solidFill>
                <a:ea typeface="宋体" panose="02010600030101010101" pitchFamily="2" charset="-122"/>
              </a:rPr>
              <a:t>states?</a:t>
            </a:r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 </a:t>
            </a:r>
            <a:endParaRPr lang="en-US" altLang="zh-CN" u="sng">
              <a:solidFill>
                <a:srgbClr val="CC0099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u="sng">
                <a:solidFill>
                  <a:srgbClr val="FF0000"/>
                </a:solidFill>
                <a:ea typeface="宋体" panose="02010600030101010101" pitchFamily="2" charset="-122"/>
              </a:rPr>
              <a:t>actions?</a:t>
            </a:r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 </a:t>
            </a:r>
            <a:endParaRPr lang="en-US" altLang="zh-CN" u="sng">
              <a:solidFill>
                <a:srgbClr val="CC0099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u="sng">
                <a:solidFill>
                  <a:srgbClr val="FF0000"/>
                </a:solidFill>
                <a:ea typeface="宋体" panose="02010600030101010101" pitchFamily="2" charset="-122"/>
              </a:rPr>
              <a:t>Initial and goal states?</a:t>
            </a:r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 </a:t>
            </a:r>
            <a:endParaRPr lang="en-US" altLang="zh-CN" u="sng">
              <a:solidFill>
                <a:srgbClr val="CC0099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u="sng">
                <a:solidFill>
                  <a:srgbClr val="FF0000"/>
                </a:solidFill>
                <a:ea typeface="宋体" panose="02010600030101010101" pitchFamily="2" charset="-122"/>
              </a:rPr>
              <a:t>action costs?</a:t>
            </a:r>
            <a:endParaRPr lang="en-US" altLang="zh-CN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endParaRPr lang="zh-CN" altLang="en-US" u="sng">
              <a:solidFill>
                <a:srgbClr val="CC0099"/>
              </a:solidFill>
              <a:ea typeface="宋体" panose="02010600030101010101" pitchFamily="2" charset="-122"/>
            </a:endParaRPr>
          </a:p>
        </p:txBody>
      </p:sp>
      <p:sp>
        <p:nvSpPr>
          <p:cNvPr id="46084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46085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9DFA98-72C5-4783-A3B5-7B3DEB9172CF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6086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B7B137C-F937-43B0-BA9D-EBE1A69A9365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46087" name="Picture 4" descr="8puzz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71600"/>
            <a:ext cx="42576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The 8-puzzle</a:t>
            </a:r>
          </a:p>
        </p:txBody>
      </p:sp>
      <p:sp>
        <p:nvSpPr>
          <p:cNvPr id="48131" name="Rectangle 5"/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83820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zh-CN" altLang="en-US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endParaRPr lang="zh-CN" altLang="en-US"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endParaRPr kumimoji="0"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1">
              <a:lnSpc>
                <a:spcPct val="80000"/>
              </a:lnSpc>
            </a:pPr>
            <a:endParaRPr kumimoji="0"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endParaRPr lang="zh-CN" altLang="en-US">
              <a:solidFill>
                <a:srgbClr val="CC0099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u="sng">
                <a:solidFill>
                  <a:srgbClr val="FF0000"/>
                </a:solidFill>
                <a:ea typeface="宋体" panose="02010600030101010101" pitchFamily="2" charset="-122"/>
              </a:rPr>
              <a:t>states?</a:t>
            </a:r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 </a:t>
            </a:r>
            <a:r>
              <a:rPr lang="en-US" altLang="zh-CN" b="0">
                <a:ea typeface="宋体" panose="02010600030101010101" pitchFamily="2" charset="-122"/>
              </a:rPr>
              <a:t>locations of tiles </a:t>
            </a:r>
            <a:endParaRPr lang="en-US" altLang="zh-CN" b="0" u="sng">
              <a:solidFill>
                <a:srgbClr val="CC0099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u="sng">
                <a:solidFill>
                  <a:srgbClr val="FF0000"/>
                </a:solidFill>
                <a:ea typeface="宋体" panose="02010600030101010101" pitchFamily="2" charset="-122"/>
              </a:rPr>
              <a:t>actions?</a:t>
            </a:r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 </a:t>
            </a:r>
            <a:r>
              <a:rPr lang="en-US" altLang="zh-CN" b="0">
                <a:ea typeface="宋体" panose="02010600030101010101" pitchFamily="2" charset="-122"/>
              </a:rPr>
              <a:t>move blank left, right, up, down </a:t>
            </a:r>
            <a:endParaRPr lang="en-US" altLang="zh-CN" b="0" u="sng">
              <a:solidFill>
                <a:srgbClr val="CC0099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u="sng">
                <a:solidFill>
                  <a:srgbClr val="FF0000"/>
                </a:solidFill>
                <a:ea typeface="宋体" panose="02010600030101010101" pitchFamily="2" charset="-122"/>
              </a:rPr>
              <a:t>Initial and goal states?</a:t>
            </a:r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 </a:t>
            </a:r>
            <a:r>
              <a:rPr lang="en-US" altLang="zh-CN" b="0">
                <a:ea typeface="宋体" panose="02010600030101010101" pitchFamily="2" charset="-122"/>
              </a:rPr>
              <a:t>given</a:t>
            </a:r>
            <a:endParaRPr lang="en-US" altLang="zh-CN" b="0" u="sng">
              <a:solidFill>
                <a:srgbClr val="CC0099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u="sng">
                <a:solidFill>
                  <a:srgbClr val="FF0000"/>
                </a:solidFill>
                <a:ea typeface="宋体" panose="02010600030101010101" pitchFamily="2" charset="-122"/>
              </a:rPr>
              <a:t>action costs?</a:t>
            </a:r>
            <a:r>
              <a:rPr lang="en-US" altLang="zh-CN" u="sng">
                <a:solidFill>
                  <a:srgbClr val="CC0099"/>
                </a:solidFill>
                <a:ea typeface="宋体" panose="02010600030101010101" pitchFamily="2" charset="-122"/>
              </a:rPr>
              <a:t> </a:t>
            </a:r>
            <a:r>
              <a:rPr lang="en-US" altLang="zh-CN" b="0">
                <a:ea typeface="宋体" panose="02010600030101010101" pitchFamily="2" charset="-122"/>
              </a:rPr>
              <a:t>1 per move</a:t>
            </a: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zh-CN" sz="2000">
                <a:ea typeface="宋体" panose="02010600030101010101" pitchFamily="2" charset="-122"/>
              </a:rPr>
              <a:t>[Note: optimal solution of </a:t>
            </a:r>
            <a:r>
              <a:rPr lang="en-US" altLang="zh-CN" sz="2000" i="1">
                <a:ea typeface="宋体" panose="02010600030101010101" pitchFamily="2" charset="-122"/>
              </a:rPr>
              <a:t>n</a:t>
            </a:r>
            <a:r>
              <a:rPr lang="en-US" altLang="zh-CN" sz="2000">
                <a:ea typeface="宋体" panose="02010600030101010101" pitchFamily="2" charset="-122"/>
              </a:rPr>
              <a:t>-Puzzle family is NP-hard]</a:t>
            </a:r>
            <a:endParaRPr lang="zh-CN" altLang="en-US" sz="2400" u="sng">
              <a:solidFill>
                <a:srgbClr val="CC0099"/>
              </a:solidFill>
              <a:ea typeface="宋体" panose="02010600030101010101" pitchFamily="2" charset="-122"/>
            </a:endParaRPr>
          </a:p>
        </p:txBody>
      </p:sp>
      <p:sp>
        <p:nvSpPr>
          <p:cNvPr id="48132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48133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86AD476-1733-4E1B-962F-7F5B8BE0579C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8134" name="日期占位符 3"/>
          <p:cNvSpPr>
            <a:spLocks noGrp="1"/>
          </p:cNvSpPr>
          <p:nvPr>
            <p:ph type="dt" sz="quarter" idx="12"/>
          </p:nvPr>
        </p:nvSpPr>
        <p:spPr>
          <a:xfrm>
            <a:off x="381000" y="6769100"/>
            <a:ext cx="2362200" cy="46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002D7BA-F1E5-4C3D-9738-43BC379CFE48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48135" name="Picture 6" descr="8puzz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295400"/>
            <a:ext cx="39020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0"/>
            <a:ext cx="7924800" cy="762000"/>
          </a:xfrm>
        </p:spPr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2.2  Problem Reduction</a:t>
            </a: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219200"/>
            <a:ext cx="8305800" cy="2057400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Solve the difficult problem through solving the equivalent but simpler problem(s). </a:t>
            </a:r>
          </a:p>
          <a:p>
            <a:r>
              <a:rPr lang="en-US" altLang="zh-CN">
                <a:ea typeface="宋体" panose="02010600030101010101" pitchFamily="2" charset="-122"/>
              </a:rPr>
              <a:t>Two methods of problem Reduction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ea typeface="宋体" panose="02010600030101010101" pitchFamily="2" charset="-122"/>
              </a:rPr>
              <a:t>   </a:t>
            </a:r>
          </a:p>
          <a:p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50180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50181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00956E-EA04-460A-A504-64E145B012E8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0182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944C3EC-3797-4F19-A32F-02A9CFD4FD7B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grpSp>
        <p:nvGrpSpPr>
          <p:cNvPr id="50183" name="Group 6"/>
          <p:cNvGrpSpPr>
            <a:grpSpLocks/>
          </p:cNvGrpSpPr>
          <p:nvPr/>
        </p:nvGrpSpPr>
        <p:grpSpPr bwMode="auto">
          <a:xfrm>
            <a:off x="2073275" y="3505200"/>
            <a:ext cx="1981200" cy="1600200"/>
            <a:chOff x="4224" y="192"/>
            <a:chExt cx="1248" cy="1008"/>
          </a:xfrm>
        </p:grpSpPr>
        <p:grpSp>
          <p:nvGrpSpPr>
            <p:cNvPr id="50196" name="Group 7"/>
            <p:cNvGrpSpPr>
              <a:grpSpLocks/>
            </p:cNvGrpSpPr>
            <p:nvPr/>
          </p:nvGrpSpPr>
          <p:grpSpPr bwMode="auto">
            <a:xfrm>
              <a:off x="4224" y="192"/>
              <a:ext cx="1248" cy="1008"/>
              <a:chOff x="4224" y="192"/>
              <a:chExt cx="1248" cy="1008"/>
            </a:xfrm>
          </p:grpSpPr>
          <p:sp>
            <p:nvSpPr>
              <p:cNvPr id="50198" name="Oval 8"/>
              <p:cNvSpPr>
                <a:spLocks noChangeArrowheads="1"/>
              </p:cNvSpPr>
              <p:nvPr/>
            </p:nvSpPr>
            <p:spPr bwMode="auto">
              <a:xfrm>
                <a:off x="4224" y="960"/>
                <a:ext cx="240" cy="240"/>
              </a:xfrm>
              <a:prstGeom prst="ellipse">
                <a:avLst/>
              </a:prstGeom>
              <a:solidFill>
                <a:srgbClr val="C9DDF1"/>
              </a:solidFill>
              <a:ln w="9525">
                <a:solidFill>
                  <a:srgbClr val="5B524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0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P1</a:t>
                </a:r>
              </a:p>
            </p:txBody>
          </p:sp>
          <p:sp>
            <p:nvSpPr>
              <p:cNvPr id="50199" name="Oval 9"/>
              <p:cNvSpPr>
                <a:spLocks noChangeArrowheads="1"/>
              </p:cNvSpPr>
              <p:nvPr/>
            </p:nvSpPr>
            <p:spPr bwMode="auto">
              <a:xfrm>
                <a:off x="4752" y="960"/>
                <a:ext cx="240" cy="240"/>
              </a:xfrm>
              <a:prstGeom prst="ellipse">
                <a:avLst/>
              </a:prstGeom>
              <a:solidFill>
                <a:srgbClr val="C9DDF1"/>
              </a:solidFill>
              <a:ln w="9525">
                <a:solidFill>
                  <a:srgbClr val="5B524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0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P2</a:t>
                </a:r>
              </a:p>
            </p:txBody>
          </p:sp>
          <p:sp>
            <p:nvSpPr>
              <p:cNvPr id="50200" name="Oval 10"/>
              <p:cNvSpPr>
                <a:spLocks noChangeArrowheads="1"/>
              </p:cNvSpPr>
              <p:nvPr/>
            </p:nvSpPr>
            <p:spPr bwMode="auto">
              <a:xfrm>
                <a:off x="5232" y="960"/>
                <a:ext cx="240" cy="240"/>
              </a:xfrm>
              <a:prstGeom prst="ellipse">
                <a:avLst/>
              </a:prstGeom>
              <a:solidFill>
                <a:srgbClr val="C9DDF1"/>
              </a:solidFill>
              <a:ln w="9525">
                <a:solidFill>
                  <a:srgbClr val="5B524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0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P3</a:t>
                </a:r>
              </a:p>
            </p:txBody>
          </p:sp>
          <p:sp>
            <p:nvSpPr>
              <p:cNvPr id="50201" name="Oval 11"/>
              <p:cNvSpPr>
                <a:spLocks noChangeArrowheads="1"/>
              </p:cNvSpPr>
              <p:nvPr/>
            </p:nvSpPr>
            <p:spPr bwMode="auto">
              <a:xfrm>
                <a:off x="4704" y="192"/>
                <a:ext cx="240" cy="240"/>
              </a:xfrm>
              <a:prstGeom prst="ellipse">
                <a:avLst/>
              </a:prstGeom>
              <a:solidFill>
                <a:srgbClr val="C9DDF1"/>
              </a:solidFill>
              <a:ln w="9525">
                <a:solidFill>
                  <a:srgbClr val="5B524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P</a:t>
                </a:r>
              </a:p>
            </p:txBody>
          </p:sp>
          <p:sp>
            <p:nvSpPr>
              <p:cNvPr id="50202" name="Line 12"/>
              <p:cNvSpPr>
                <a:spLocks noChangeShapeType="1"/>
              </p:cNvSpPr>
              <p:nvPr/>
            </p:nvSpPr>
            <p:spPr bwMode="auto">
              <a:xfrm flipH="1">
                <a:off x="4368" y="384"/>
                <a:ext cx="432" cy="576"/>
              </a:xfrm>
              <a:prstGeom prst="line">
                <a:avLst/>
              </a:prstGeom>
              <a:noFill/>
              <a:ln w="28575">
                <a:solidFill>
                  <a:srgbClr val="5B524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50203" name="Line 13"/>
              <p:cNvSpPr>
                <a:spLocks noChangeShapeType="1"/>
              </p:cNvSpPr>
              <p:nvPr/>
            </p:nvSpPr>
            <p:spPr bwMode="auto">
              <a:xfrm flipH="1">
                <a:off x="4848" y="432"/>
                <a:ext cx="0" cy="528"/>
              </a:xfrm>
              <a:prstGeom prst="line">
                <a:avLst/>
              </a:prstGeom>
              <a:noFill/>
              <a:ln w="28575">
                <a:solidFill>
                  <a:srgbClr val="5B524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50204" name="Line 14"/>
              <p:cNvSpPr>
                <a:spLocks noChangeShapeType="1"/>
              </p:cNvSpPr>
              <p:nvPr/>
            </p:nvSpPr>
            <p:spPr bwMode="auto">
              <a:xfrm>
                <a:off x="4896" y="384"/>
                <a:ext cx="384" cy="576"/>
              </a:xfrm>
              <a:prstGeom prst="line">
                <a:avLst/>
              </a:prstGeom>
              <a:noFill/>
              <a:ln w="28575">
                <a:solidFill>
                  <a:srgbClr val="5B524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sp>
          <p:nvSpPr>
            <p:cNvPr id="50197" name="Arc 15"/>
            <p:cNvSpPr>
              <a:spLocks/>
            </p:cNvSpPr>
            <p:nvPr/>
          </p:nvSpPr>
          <p:spPr bwMode="auto">
            <a:xfrm flipH="1" flipV="1">
              <a:off x="4704" y="576"/>
              <a:ext cx="288" cy="96"/>
            </a:xfrm>
            <a:custGeom>
              <a:avLst/>
              <a:gdLst>
                <a:gd name="T0" fmla="*/ 0 w 43197"/>
                <a:gd name="T1" fmla="*/ 0 h 21665"/>
                <a:gd name="T2" fmla="*/ 0 w 43197"/>
                <a:gd name="T3" fmla="*/ 0 h 21665"/>
                <a:gd name="T4" fmla="*/ 0 w 43197"/>
                <a:gd name="T5" fmla="*/ 0 h 21665"/>
                <a:gd name="T6" fmla="*/ 0 60000 65536"/>
                <a:gd name="T7" fmla="*/ 0 60000 65536"/>
                <a:gd name="T8" fmla="*/ 0 60000 65536"/>
                <a:gd name="T9" fmla="*/ 0 w 43197"/>
                <a:gd name="T10" fmla="*/ 0 h 21665"/>
                <a:gd name="T11" fmla="*/ 43197 w 43197"/>
                <a:gd name="T12" fmla="*/ 21665 h 2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97" h="21665" fill="none" extrusionOk="0">
                  <a:moveTo>
                    <a:pt x="0" y="21225"/>
                  </a:moveTo>
                  <a:cubicBezTo>
                    <a:pt x="204" y="9443"/>
                    <a:pt x="9813" y="0"/>
                    <a:pt x="21597" y="0"/>
                  </a:cubicBezTo>
                  <a:cubicBezTo>
                    <a:pt x="33526" y="0"/>
                    <a:pt x="43197" y="9670"/>
                    <a:pt x="43197" y="21600"/>
                  </a:cubicBezTo>
                  <a:cubicBezTo>
                    <a:pt x="43197" y="21621"/>
                    <a:pt x="43196" y="21643"/>
                    <a:pt x="43196" y="21664"/>
                  </a:cubicBezTo>
                </a:path>
                <a:path w="43197" h="21665" stroke="0" extrusionOk="0">
                  <a:moveTo>
                    <a:pt x="0" y="21225"/>
                  </a:moveTo>
                  <a:cubicBezTo>
                    <a:pt x="204" y="9443"/>
                    <a:pt x="9813" y="0"/>
                    <a:pt x="21597" y="0"/>
                  </a:cubicBezTo>
                  <a:cubicBezTo>
                    <a:pt x="33526" y="0"/>
                    <a:pt x="43197" y="9670"/>
                    <a:pt x="43197" y="21600"/>
                  </a:cubicBezTo>
                  <a:cubicBezTo>
                    <a:pt x="43197" y="21621"/>
                    <a:pt x="43196" y="21643"/>
                    <a:pt x="43196" y="21664"/>
                  </a:cubicBezTo>
                  <a:lnTo>
                    <a:pt x="21597" y="21600"/>
                  </a:lnTo>
                  <a:lnTo>
                    <a:pt x="0" y="21225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zh-CN" altLang="en-US"/>
            </a:p>
          </p:txBody>
        </p:sp>
      </p:grpSp>
      <p:grpSp>
        <p:nvGrpSpPr>
          <p:cNvPr id="50184" name="Group 16"/>
          <p:cNvGrpSpPr>
            <a:grpSpLocks/>
          </p:cNvGrpSpPr>
          <p:nvPr/>
        </p:nvGrpSpPr>
        <p:grpSpPr bwMode="auto">
          <a:xfrm>
            <a:off x="5272088" y="3467100"/>
            <a:ext cx="1981200" cy="1600200"/>
            <a:chOff x="4224" y="192"/>
            <a:chExt cx="1248" cy="1008"/>
          </a:xfrm>
        </p:grpSpPr>
        <p:sp>
          <p:nvSpPr>
            <p:cNvPr id="50189" name="Oval 17"/>
            <p:cNvSpPr>
              <a:spLocks noChangeArrowheads="1"/>
            </p:cNvSpPr>
            <p:nvPr/>
          </p:nvSpPr>
          <p:spPr bwMode="auto">
            <a:xfrm>
              <a:off x="4224" y="960"/>
              <a:ext cx="240" cy="240"/>
            </a:xfrm>
            <a:prstGeom prst="ellipse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>
                  <a:solidFill>
                    <a:srgbClr val="5B5249"/>
                  </a:solidFill>
                  <a:latin typeface="Times New Roman" panose="02020603050405020304" pitchFamily="18" charset="0"/>
                </a:rPr>
                <a:t>P1</a:t>
              </a:r>
            </a:p>
          </p:txBody>
        </p:sp>
        <p:sp>
          <p:nvSpPr>
            <p:cNvPr id="50190" name="Oval 18"/>
            <p:cNvSpPr>
              <a:spLocks noChangeArrowheads="1"/>
            </p:cNvSpPr>
            <p:nvPr/>
          </p:nvSpPr>
          <p:spPr bwMode="auto">
            <a:xfrm>
              <a:off x="4752" y="960"/>
              <a:ext cx="240" cy="240"/>
            </a:xfrm>
            <a:prstGeom prst="ellipse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>
                  <a:solidFill>
                    <a:srgbClr val="5B5249"/>
                  </a:solidFill>
                  <a:latin typeface="Times New Roman" panose="02020603050405020304" pitchFamily="18" charset="0"/>
                </a:rPr>
                <a:t>P2</a:t>
              </a:r>
            </a:p>
          </p:txBody>
        </p:sp>
        <p:sp>
          <p:nvSpPr>
            <p:cNvPr id="50191" name="Oval 19"/>
            <p:cNvSpPr>
              <a:spLocks noChangeArrowheads="1"/>
            </p:cNvSpPr>
            <p:nvPr/>
          </p:nvSpPr>
          <p:spPr bwMode="auto">
            <a:xfrm>
              <a:off x="5232" y="960"/>
              <a:ext cx="240" cy="240"/>
            </a:xfrm>
            <a:prstGeom prst="ellipse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>
                  <a:solidFill>
                    <a:srgbClr val="5B5249"/>
                  </a:solidFill>
                  <a:latin typeface="Times New Roman" panose="02020603050405020304" pitchFamily="18" charset="0"/>
                </a:rPr>
                <a:t>P3</a:t>
              </a:r>
            </a:p>
          </p:txBody>
        </p:sp>
        <p:sp>
          <p:nvSpPr>
            <p:cNvPr id="50192" name="Oval 20"/>
            <p:cNvSpPr>
              <a:spLocks noChangeArrowheads="1"/>
            </p:cNvSpPr>
            <p:nvPr/>
          </p:nvSpPr>
          <p:spPr bwMode="auto">
            <a:xfrm>
              <a:off x="4704" y="192"/>
              <a:ext cx="240" cy="240"/>
            </a:xfrm>
            <a:prstGeom prst="ellipse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>
                  <a:solidFill>
                    <a:srgbClr val="5B5249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50193" name="Line 21"/>
            <p:cNvSpPr>
              <a:spLocks noChangeShapeType="1"/>
            </p:cNvSpPr>
            <p:nvPr/>
          </p:nvSpPr>
          <p:spPr bwMode="auto">
            <a:xfrm flipH="1">
              <a:off x="4368" y="384"/>
              <a:ext cx="432" cy="576"/>
            </a:xfrm>
            <a:prstGeom prst="line">
              <a:avLst/>
            </a:prstGeom>
            <a:noFill/>
            <a:ln w="28575">
              <a:solidFill>
                <a:srgbClr val="5B524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0194" name="Line 22"/>
            <p:cNvSpPr>
              <a:spLocks noChangeShapeType="1"/>
            </p:cNvSpPr>
            <p:nvPr/>
          </p:nvSpPr>
          <p:spPr bwMode="auto">
            <a:xfrm flipH="1">
              <a:off x="4848" y="432"/>
              <a:ext cx="0" cy="528"/>
            </a:xfrm>
            <a:prstGeom prst="line">
              <a:avLst/>
            </a:prstGeom>
            <a:noFill/>
            <a:ln w="28575">
              <a:solidFill>
                <a:srgbClr val="5B524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0195" name="Line 23"/>
            <p:cNvSpPr>
              <a:spLocks noChangeShapeType="1"/>
            </p:cNvSpPr>
            <p:nvPr/>
          </p:nvSpPr>
          <p:spPr bwMode="auto">
            <a:xfrm>
              <a:off x="4896" y="384"/>
              <a:ext cx="384" cy="576"/>
            </a:xfrm>
            <a:prstGeom prst="line">
              <a:avLst/>
            </a:prstGeom>
            <a:noFill/>
            <a:ln w="28575">
              <a:solidFill>
                <a:srgbClr val="5B524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50185" name="Text Box 25"/>
          <p:cNvSpPr txBox="1">
            <a:spLocks noChangeArrowheads="1"/>
          </p:cNvSpPr>
          <p:nvPr/>
        </p:nvSpPr>
        <p:spPr bwMode="auto">
          <a:xfrm>
            <a:off x="1420813" y="5424488"/>
            <a:ext cx="2971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</a:rPr>
              <a:t>Decomposition</a:t>
            </a:r>
          </a:p>
        </p:txBody>
      </p:sp>
      <p:sp>
        <p:nvSpPr>
          <p:cNvPr id="50186" name="Text Box 26"/>
          <p:cNvSpPr txBox="1">
            <a:spLocks noChangeArrowheads="1"/>
          </p:cNvSpPr>
          <p:nvPr/>
        </p:nvSpPr>
        <p:spPr bwMode="auto">
          <a:xfrm>
            <a:off x="5221288" y="5405438"/>
            <a:ext cx="2971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</a:rPr>
              <a:t>Transformation</a:t>
            </a:r>
          </a:p>
        </p:txBody>
      </p:sp>
      <p:sp>
        <p:nvSpPr>
          <p:cNvPr id="50187" name="Text Box 27"/>
          <p:cNvSpPr txBox="1">
            <a:spLocks noChangeArrowheads="1"/>
          </p:cNvSpPr>
          <p:nvPr/>
        </p:nvSpPr>
        <p:spPr bwMode="auto">
          <a:xfrm>
            <a:off x="777875" y="3733800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>
                <a:latin typeface="Arial" panose="020B0604020202020204" pitchFamily="34" charset="0"/>
              </a:rPr>
              <a:t>“and”</a:t>
            </a:r>
          </a:p>
        </p:txBody>
      </p:sp>
      <p:sp>
        <p:nvSpPr>
          <p:cNvPr id="50188" name="Text Box 28"/>
          <p:cNvSpPr txBox="1">
            <a:spLocks noChangeArrowheads="1"/>
          </p:cNvSpPr>
          <p:nvPr/>
        </p:nvSpPr>
        <p:spPr bwMode="auto">
          <a:xfrm>
            <a:off x="7162800" y="3657600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>
                <a:latin typeface="Arial" panose="020B0604020202020204" pitchFamily="34" charset="0"/>
              </a:rPr>
              <a:t>“or”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And/Or Graph</a:t>
            </a:r>
          </a:p>
        </p:txBody>
      </p:sp>
      <p:sp>
        <p:nvSpPr>
          <p:cNvPr id="5222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33400" y="1371600"/>
            <a:ext cx="8001000" cy="4343400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Data structure for problem reduction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ea typeface="宋体" panose="02010600030101010101" pitchFamily="2" charset="-122"/>
              </a:rPr>
              <a:t>   -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Each node is corresponding with a problem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- “And” node = decomposition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- “Or” node = transformation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- End nodes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   + Stop nodes =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Primitive problems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   + Other end nodes =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Unsolvable problems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- Solvable nodes and Unsolvable nodes </a:t>
            </a:r>
          </a:p>
        </p:txBody>
      </p:sp>
      <p:sp>
        <p:nvSpPr>
          <p:cNvPr id="52228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52229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2CB178-EED7-45B4-8102-88D4E568C1D9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2230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88E32F9-48E8-488F-8034-C7E11D45C57B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46038"/>
            <a:ext cx="8001000" cy="715962"/>
          </a:xfrm>
        </p:spPr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Outline</a:t>
            </a:r>
          </a:p>
        </p:txBody>
      </p:sp>
      <p:sp>
        <p:nvSpPr>
          <p:cNvPr id="2048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762000" y="1143000"/>
            <a:ext cx="7696200" cy="5257800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is search?</a:t>
            </a:r>
          </a:p>
          <a:p>
            <a:pPr>
              <a:spcBef>
                <a:spcPts val="400"/>
              </a:spcBef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Problem Representation</a:t>
            </a:r>
          </a:p>
          <a:p>
            <a:pPr>
              <a:spcBef>
                <a:spcPts val="400"/>
              </a:spcBef>
              <a:buFont typeface="Wingdings 2" panose="05020102010507070707" pitchFamily="18" charset="2"/>
              <a:buNone/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– </a:t>
            </a:r>
            <a:r>
              <a:rPr lang="en-US" altLang="zh-CN" sz="2400" i="1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State Space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i="1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And/Or Graph</a:t>
            </a:r>
          </a:p>
          <a:p>
            <a:pPr>
              <a:spcBef>
                <a:spcPts val="400"/>
              </a:spcBef>
              <a:buFont typeface="Wingdings 2" panose="05020102010507070707" pitchFamily="18" charset="2"/>
              <a:buNone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–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They embody two thoughts of problem solving!</a:t>
            </a:r>
          </a:p>
          <a:p>
            <a:pPr>
              <a:spcBef>
                <a:spcPts val="400"/>
              </a:spcBef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Graph Search</a:t>
            </a:r>
          </a:p>
          <a:p>
            <a:pPr>
              <a:spcBef>
                <a:spcPts val="400"/>
              </a:spcBef>
              <a:buFont typeface="Wingdings 2" panose="05020102010507070707" pitchFamily="18" charset="2"/>
              <a:buNone/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– General graph search algorithm</a:t>
            </a:r>
          </a:p>
          <a:p>
            <a:pPr>
              <a:spcBef>
                <a:spcPts val="400"/>
              </a:spcBef>
              <a:buFont typeface="Wingdings 2" panose="05020102010507070707" pitchFamily="18" charset="2"/>
              <a:buNone/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– </a:t>
            </a:r>
            <a:r>
              <a:rPr lang="en-US" altLang="zh-CN" sz="2400" i="1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Blind (uninformed) search</a:t>
            </a:r>
          </a:p>
          <a:p>
            <a:pPr>
              <a:spcBef>
                <a:spcPts val="400"/>
              </a:spcBef>
              <a:buFont typeface="Wingdings 2" panose="05020102010507070707" pitchFamily="18" charset="2"/>
              <a:buNone/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– </a:t>
            </a:r>
            <a:r>
              <a:rPr lang="en-US" altLang="zh-CN" sz="2400" i="1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Heuristic (informed) search</a:t>
            </a:r>
          </a:p>
          <a:p>
            <a:pPr>
              <a:spcBef>
                <a:spcPts val="400"/>
              </a:spcBef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Adversarial Search</a:t>
            </a:r>
          </a:p>
          <a:p>
            <a:pPr>
              <a:spcBef>
                <a:spcPts val="400"/>
              </a:spcBef>
              <a:buFont typeface="Wingdings 2" panose="05020102010507070707" pitchFamily="18" charset="2"/>
              <a:buNone/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– </a:t>
            </a:r>
            <a:r>
              <a:rPr lang="en-US" altLang="zh-CN" sz="2400" i="1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Minimax algorithm</a:t>
            </a:r>
          </a:p>
          <a:p>
            <a:pPr>
              <a:spcBef>
                <a:spcPts val="400"/>
              </a:spcBef>
              <a:buFont typeface="Wingdings 2" panose="05020102010507070707" pitchFamily="18" charset="2"/>
              <a:buNone/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– </a:t>
            </a:r>
            <a:r>
              <a:rPr lang="en-US" altLang="zh-CN" sz="2400" i="1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α-β pruning</a:t>
            </a:r>
          </a:p>
          <a:p>
            <a:pPr>
              <a:spcBef>
                <a:spcPts val="400"/>
              </a:spcBef>
              <a:buFont typeface="Wingdings 2" panose="05020102010507070707" pitchFamily="18" charset="2"/>
              <a:buNone/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- </a:t>
            </a:r>
            <a:r>
              <a:rPr lang="en-US" altLang="zh-CN" sz="2400" i="1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Monte Carlo Tree Search (MCTS) </a:t>
            </a:r>
          </a:p>
        </p:txBody>
      </p:sp>
      <p:sp>
        <p:nvSpPr>
          <p:cNvPr id="20484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20485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B46B7C-67E3-471C-8C08-22DF638A810C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6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655B8CF-A253-4DC0-853F-FB6A3C86DE48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0"/>
            <a:ext cx="8305800" cy="1066800"/>
          </a:xfrm>
          <a:solidFill>
            <a:schemeClr val="tx2"/>
          </a:solidFill>
        </p:spPr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And/Or Graph based Problem-Solving</a:t>
            </a:r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1371600"/>
            <a:ext cx="8540750" cy="1060450"/>
          </a:xfrm>
        </p:spPr>
        <p:txBody>
          <a:bodyPr/>
          <a:lstStyle/>
          <a:p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To find the solution graph which is a sub-graph representing the solution to the original problem</a:t>
            </a:r>
            <a:r>
              <a:rPr lang="en-US" altLang="zh-CN">
                <a:ea typeface="宋体" panose="02010600030101010101" pitchFamily="2" charset="-122"/>
              </a:rPr>
              <a:t>  </a:t>
            </a:r>
          </a:p>
        </p:txBody>
      </p:sp>
      <p:sp>
        <p:nvSpPr>
          <p:cNvPr id="54276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54277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B0D780-934F-4166-A69D-030D707D0C0E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4278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F7CC1F5-58C5-4AB5-8028-7162D7EB91AC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sp>
        <p:nvSpPr>
          <p:cNvPr id="54279" name="Rectangle 4"/>
          <p:cNvSpPr>
            <a:spLocks noChangeArrowheads="1"/>
          </p:cNvSpPr>
          <p:nvPr/>
        </p:nvSpPr>
        <p:spPr bwMode="auto">
          <a:xfrm>
            <a:off x="838200" y="2590800"/>
            <a:ext cx="7848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chemeClr val="folHlink"/>
              </a:buClr>
              <a:buSzPct val="85000"/>
              <a:buFont typeface="Wingdings 2" panose="05020102010507070707" pitchFamily="18" charset="2"/>
              <a:buNone/>
            </a:pPr>
            <a:r>
              <a:rPr lang="en-US" altLang="zh-CN" b="0">
                <a:latin typeface="Times New Roman" panose="02020603050405020304" pitchFamily="18" charset="0"/>
              </a:rPr>
              <a:t>Step1. Represent each problem</a:t>
            </a:r>
          </a:p>
          <a:p>
            <a:pPr eaLnBrk="1" hangingPunct="1">
              <a:buClr>
                <a:schemeClr val="folHlink"/>
              </a:buClr>
              <a:buSzPct val="85000"/>
              <a:buFont typeface="Wingdings 2" panose="05020102010507070707" pitchFamily="18" charset="2"/>
              <a:buNone/>
            </a:pPr>
            <a:r>
              <a:rPr lang="en-US" altLang="zh-CN" b="0">
                <a:latin typeface="Times New Roman" panose="02020603050405020304" pitchFamily="18" charset="0"/>
              </a:rPr>
              <a:t>Step2. Reduce the problem and represent the reduction process using and/or graph</a:t>
            </a:r>
          </a:p>
          <a:p>
            <a:pPr eaLnBrk="1" hangingPunct="1">
              <a:buClr>
                <a:schemeClr val="folHlink"/>
              </a:buClr>
              <a:buSzPct val="85000"/>
              <a:buFont typeface="Wingdings 2" panose="05020102010507070707" pitchFamily="18" charset="2"/>
              <a:buNone/>
            </a:pPr>
            <a:r>
              <a:rPr lang="en-US" altLang="zh-CN" b="0">
                <a:latin typeface="Times New Roman" panose="02020603050405020304" pitchFamily="18" charset="0"/>
              </a:rPr>
              <a:t>Step3.Backtrack from end nodes to the root node, labeling nodes solvable or unsolvable</a:t>
            </a:r>
            <a:r>
              <a:rPr lang="en-US" altLang="zh-CN" sz="3200" b="0">
                <a:latin typeface="Arial" panose="020B0604020202020204" pitchFamily="34" charset="0"/>
              </a:rPr>
              <a:t> </a:t>
            </a:r>
          </a:p>
          <a:p>
            <a:pPr eaLnBrk="1" hangingPunct="1">
              <a:buClr>
                <a:schemeClr val="folHlink"/>
              </a:buClr>
              <a:buSzPct val="85000"/>
              <a:buFont typeface="Wingdings 2" panose="05020102010507070707" pitchFamily="18" charset="2"/>
              <a:buNone/>
            </a:pPr>
            <a:r>
              <a:rPr lang="en-US" altLang="zh-CN" b="0">
                <a:latin typeface="Times New Roman" panose="02020603050405020304" pitchFamily="18" charset="0"/>
              </a:rPr>
              <a:t>Step4. Output the corresponding solution graph if the root node is labeled solvable.</a:t>
            </a:r>
            <a:r>
              <a:rPr lang="en-US" altLang="zh-CN" sz="3200" b="0">
                <a:latin typeface="Arial" panose="020B0604020202020204" pitchFamily="34" charset="0"/>
              </a:rPr>
              <a:t>
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Example: 3-rank Hanoi problem</a:t>
            </a:r>
          </a:p>
        </p:txBody>
      </p:sp>
      <p:sp>
        <p:nvSpPr>
          <p:cNvPr id="56323" name="页脚占位符 4"/>
          <p:cNvSpPr>
            <a:spLocks noGrp="1"/>
          </p:cNvSpPr>
          <p:nvPr>
            <p:ph type="ftr" sz="quarter" idx="10"/>
          </p:nvPr>
        </p:nvSpPr>
        <p:spPr>
          <a:xfrm>
            <a:off x="6096000" y="6553200"/>
            <a:ext cx="27432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56324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3200400" y="6553200"/>
            <a:ext cx="2438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A83C4A7-3DE2-4E20-A3FA-7634B58BCB43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6325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BB2FBA2-133E-4F4C-A394-870CDACFB018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56326" name="Picture 7" descr="3-fant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3657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8" descr="3-fanta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1863"/>
            <a:ext cx="37338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1295400" y="44196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>
                <a:latin typeface="Arial" panose="020B0604020202020204" pitchFamily="34" charset="0"/>
              </a:rPr>
              <a:t>Initial State</a:t>
            </a:r>
          </a:p>
        </p:txBody>
      </p:sp>
      <p:sp>
        <p:nvSpPr>
          <p:cNvPr id="56329" name="Text Box 10"/>
          <p:cNvSpPr txBox="1">
            <a:spLocks noChangeArrowheads="1"/>
          </p:cNvSpPr>
          <p:nvPr/>
        </p:nvSpPr>
        <p:spPr bwMode="auto">
          <a:xfrm>
            <a:off x="5638800" y="4357688"/>
            <a:ext cx="1981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>
                <a:latin typeface="Arial" panose="020B0604020202020204" pitchFamily="34" charset="0"/>
              </a:rPr>
              <a:t>Goal State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533400" y="1371600"/>
            <a:ext cx="8305800" cy="4724400"/>
          </a:xfrm>
        </p:spPr>
        <p:txBody>
          <a:bodyPr/>
          <a:lstStyle/>
          <a:p>
            <a:pPr marL="633413" indent="-633413">
              <a:buFont typeface="Wingdings 2" panose="05020102010507070707" pitchFamily="18" charset="2"/>
              <a:buNone/>
            </a:pP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Step1</a:t>
            </a:r>
            <a:r>
              <a:rPr lang="en-US" altLang="zh-CN">
                <a:ea typeface="宋体" panose="02010600030101010101" pitchFamily="2" charset="-122"/>
              </a:rPr>
              <a:t>. Represent problems</a:t>
            </a:r>
          </a:p>
          <a:p>
            <a:pPr marL="633413" indent="-633413">
              <a:buFont typeface="Wingdings 2" panose="05020102010507070707" pitchFamily="18" charset="2"/>
              <a:buNone/>
            </a:pPr>
            <a:r>
              <a:rPr lang="en-US" altLang="zh-CN" sz="2400">
                <a:ea typeface="宋体" panose="02010600030101010101" pitchFamily="2" charset="-122"/>
              </a:rPr>
              <a:t>      Problem states:</a:t>
            </a:r>
          </a:p>
          <a:p>
            <a:pPr marL="633413" indent="-633413">
              <a:buFont typeface="Wingdings 2" panose="05020102010507070707" pitchFamily="18" charset="2"/>
              <a:buNone/>
            </a:pPr>
            <a:r>
              <a:rPr lang="en-US" altLang="zh-CN" sz="2400">
                <a:ea typeface="宋体" panose="02010600030101010101" pitchFamily="2" charset="-122"/>
              </a:rPr>
              <a:t>      Original problem: (1,1,1)</a:t>
            </a:r>
            <a:r>
              <a:rPr lang="en-US" altLang="zh-CN" sz="2400">
                <a:ea typeface="宋体" panose="02010600030101010101" pitchFamily="2" charset="-122"/>
                <a:sym typeface="Wingdings" panose="05000000000000000000" pitchFamily="2" charset="2"/>
              </a:rPr>
              <a:t>(3,3,3)</a:t>
            </a:r>
          </a:p>
          <a:p>
            <a:pPr marL="633413" indent="-633413">
              <a:buFont typeface="Wingdings 2" panose="05020102010507070707" pitchFamily="18" charset="2"/>
              <a:buNone/>
            </a:pP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Step2</a:t>
            </a:r>
            <a:r>
              <a:rPr lang="en-US" altLang="zh-CN">
                <a:ea typeface="宋体" panose="02010600030101010101" pitchFamily="2" charset="-122"/>
                <a:sym typeface="Wingdings" panose="05000000000000000000" pitchFamily="2" charset="2"/>
              </a:rPr>
              <a:t>. Problem Reduction</a:t>
            </a:r>
            <a:endParaRPr lang="en-US" altLang="zh-CN">
              <a:ea typeface="宋体" panose="02010600030101010101" pitchFamily="2" charset="-122"/>
            </a:endParaRPr>
          </a:p>
          <a:p>
            <a:pPr marL="633413" indent="-633413">
              <a:buFont typeface="Wingdings 2" panose="05020102010507070707" pitchFamily="18" charset="2"/>
              <a:buNone/>
            </a:pPr>
            <a:r>
              <a:rPr lang="en-US" altLang="zh-CN" sz="2400">
                <a:ea typeface="宋体" panose="02010600030101010101" pitchFamily="2" charset="-122"/>
              </a:rPr>
              <a:t>      Decompose the original problem into:</a:t>
            </a:r>
          </a:p>
          <a:p>
            <a:pPr marL="633413" indent="-633413">
              <a:buFont typeface="Wingdings 2" panose="05020102010507070707" pitchFamily="18" charset="2"/>
              <a:buNone/>
            </a:pPr>
            <a:r>
              <a:rPr lang="en-US" altLang="zh-CN" sz="2400">
                <a:ea typeface="宋体" panose="02010600030101010101" pitchFamily="2" charset="-122"/>
              </a:rPr>
              <a:t>        - sub-problem 1 = (1,1,1)</a:t>
            </a:r>
            <a:r>
              <a:rPr lang="en-US" altLang="zh-CN" sz="2400">
                <a:ea typeface="宋体" panose="02010600030101010101" pitchFamily="2" charset="-122"/>
                <a:sym typeface="Wingdings" panose="05000000000000000000" pitchFamily="2" charset="2"/>
              </a:rPr>
              <a:t>(1,2,2)</a:t>
            </a:r>
          </a:p>
          <a:p>
            <a:pPr marL="633413" indent="-633413">
              <a:buFont typeface="Wingdings 2" panose="05020102010507070707" pitchFamily="18" charset="2"/>
              <a:buNone/>
            </a:pPr>
            <a:r>
              <a:rPr lang="en-US" altLang="zh-CN" sz="2400">
                <a:ea typeface="宋体" panose="02010600030101010101" pitchFamily="2" charset="-122"/>
              </a:rPr>
              <a:t>        - sub-problem 2 = (1,2,2)</a:t>
            </a:r>
            <a:r>
              <a:rPr lang="en-US" altLang="zh-CN" sz="2400">
                <a:ea typeface="宋体" panose="02010600030101010101" pitchFamily="2" charset="-122"/>
                <a:sym typeface="Wingdings" panose="05000000000000000000" pitchFamily="2" charset="2"/>
              </a:rPr>
              <a:t>(3,2,2)  </a:t>
            </a:r>
            <a:r>
              <a:rPr lang="en-US" altLang="zh-CN" sz="2400">
                <a:solidFill>
                  <a:srgbClr val="FF0000"/>
                </a:solidFill>
                <a:ea typeface="宋体" panose="0201060003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√</a:t>
            </a:r>
          </a:p>
          <a:p>
            <a:pPr marL="633413" indent="-633413">
              <a:buFont typeface="Wingdings 2" panose="05020102010507070707" pitchFamily="18" charset="2"/>
              <a:buNone/>
            </a:pPr>
            <a:r>
              <a:rPr lang="en-US" altLang="zh-CN" sz="2400">
                <a:ea typeface="宋体" panose="02010600030101010101" pitchFamily="2" charset="-122"/>
                <a:sym typeface="Wingdings" panose="05000000000000000000" pitchFamily="2" charset="2"/>
              </a:rPr>
              <a:t>        - </a:t>
            </a:r>
            <a:r>
              <a:rPr lang="en-US" altLang="zh-CN" sz="2400">
                <a:ea typeface="宋体" panose="02010600030101010101" pitchFamily="2" charset="-122"/>
              </a:rPr>
              <a:t>sub-problem 3 = (3,2,2)</a:t>
            </a:r>
            <a:r>
              <a:rPr lang="en-US" altLang="zh-CN" sz="2400">
                <a:ea typeface="宋体" panose="02010600030101010101" pitchFamily="2" charset="-122"/>
                <a:sym typeface="Wingdings" panose="05000000000000000000" pitchFamily="2" charset="2"/>
              </a:rPr>
              <a:t>(3,3,3)</a:t>
            </a:r>
          </a:p>
          <a:p>
            <a:pPr marL="633413" indent="-633413">
              <a:buFont typeface="Wingdings 2" panose="05020102010507070707" pitchFamily="18" charset="2"/>
              <a:buNone/>
            </a:pPr>
            <a:r>
              <a:rPr lang="en-US" altLang="zh-CN" sz="2400">
                <a:ea typeface="宋体" panose="02010600030101010101" pitchFamily="2" charset="-122"/>
                <a:sym typeface="Wingdings" panose="05000000000000000000" pitchFamily="2" charset="2"/>
              </a:rPr>
              <a:t>      Continue to decompose sub-problem 2 and  3  </a:t>
            </a:r>
            <a:r>
              <a:rPr lang="en-US" altLang="zh-CN" sz="2400">
                <a:ea typeface="宋体" panose="02010600030101010101" pitchFamily="2" charset="-122"/>
                <a:sym typeface="Symbol" panose="05050102010706020507" pitchFamily="18" charset="2"/>
              </a:rPr>
              <a:t></a:t>
            </a:r>
          </a:p>
        </p:txBody>
      </p:sp>
      <p:sp>
        <p:nvSpPr>
          <p:cNvPr id="58371" name="日期占位符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85DE8B-59AF-488B-8FB9-A10456E3CB6A}" type="datetime1">
              <a:rPr lang="zh-CN" altLang="en-US" sz="1000" b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chemeClr val="bg1"/>
              </a:solidFill>
            </a:endParaRPr>
          </a:p>
        </p:txBody>
      </p:sp>
      <p:sp>
        <p:nvSpPr>
          <p:cNvPr id="58372" name="灯片编号占位符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4448095-710B-4D8F-BB6E-63828B18C398}" type="slidenum">
              <a:rPr lang="zh-CN" altLang="en-US" sz="1000" b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zh-CN" sz="10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8373" name="页脚占位符 5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chemeClr val="bg1"/>
                </a:solidFill>
              </a:rPr>
              <a:t>AI:Search and Problem Solving</a:t>
            </a:r>
            <a:endParaRPr lang="en-US" altLang="zh-CN" sz="1200" b="0">
              <a:solidFill>
                <a:schemeClr val="bg1"/>
              </a:solidFill>
            </a:endParaRPr>
          </a:p>
        </p:txBody>
      </p:sp>
      <p:sp>
        <p:nvSpPr>
          <p:cNvPr id="58374" name="Rectangle 10"/>
          <p:cNvSpPr>
            <a:spLocks noChangeArrowheads="1"/>
          </p:cNvSpPr>
          <p:nvPr/>
        </p:nvSpPr>
        <p:spPr bwMode="auto">
          <a:xfrm>
            <a:off x="76200" y="34671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graphicFrame>
        <p:nvGraphicFramePr>
          <p:cNvPr id="58375" name="Object 9"/>
          <p:cNvGraphicFramePr>
            <a:graphicFrameLocks noChangeAspect="1"/>
          </p:cNvGraphicFramePr>
          <p:nvPr/>
        </p:nvGraphicFramePr>
        <p:xfrm>
          <a:off x="4038600" y="1863725"/>
          <a:ext cx="16002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" imgW="736600" imgH="228600" progId="Equation.3">
                  <p:embed/>
                </p:oleObj>
              </mc:Choice>
              <mc:Fallback>
                <p:oleObj name="公式" r:id="rId3" imgW="73660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863725"/>
                        <a:ext cx="16002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0"/>
            <a:ext cx="8229600" cy="685800"/>
          </a:xfrm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3-rank Hanoi problem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/>
          <p:cNvSpPr>
            <a:spLocks noGrp="1" noRot="1" noChangeArrowheads="1"/>
          </p:cNvSpPr>
          <p:nvPr>
            <p:ph idx="1"/>
          </p:nvPr>
        </p:nvSpPr>
        <p:spPr>
          <a:xfrm>
            <a:off x="381000" y="4495800"/>
            <a:ext cx="8229600" cy="2133600"/>
          </a:xfrm>
        </p:spPr>
        <p:txBody>
          <a:bodyPr/>
          <a:lstStyle/>
          <a:p>
            <a:pPr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Step3</a:t>
            </a:r>
            <a:r>
              <a:rPr lang="en-US" altLang="zh-CN">
                <a:ea typeface="宋体" panose="02010600030101010101" pitchFamily="2" charset="-122"/>
              </a:rPr>
              <a:t>. Search the graph to determine the root node solvable or unsolvable.</a:t>
            </a:r>
          </a:p>
          <a:p>
            <a:pPr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Step4</a:t>
            </a:r>
            <a:r>
              <a:rPr lang="en-US" altLang="zh-CN">
                <a:ea typeface="宋体" panose="02010600030101010101" pitchFamily="2" charset="-122"/>
              </a:rPr>
              <a:t>. Output the whole graph as the solution. </a:t>
            </a: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(how to explain it ?)</a:t>
            </a:r>
          </a:p>
        </p:txBody>
      </p:sp>
      <p:sp>
        <p:nvSpPr>
          <p:cNvPr id="60419" name="页脚占位符 4"/>
          <p:cNvSpPr>
            <a:spLocks noGrp="1"/>
          </p:cNvSpPr>
          <p:nvPr>
            <p:ph type="ftr" sz="quarter" idx="10"/>
          </p:nvPr>
        </p:nvSpPr>
        <p:spPr>
          <a:xfrm>
            <a:off x="6096000" y="6553200"/>
            <a:ext cx="27432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60420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3200400" y="6553200"/>
            <a:ext cx="2438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1814422-9F97-4885-A9D2-3710B7F9E59E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98C913-3064-4F3C-88AF-E3D8CA37DA8B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60422" name="Picture 9" descr="3fant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0010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0"/>
            <a:ext cx="8229600" cy="685800"/>
          </a:xfrm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3-rank Hanoi problem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3048000"/>
            <a:ext cx="8229600" cy="1143000"/>
          </a:xfrm>
        </p:spPr>
        <p:txBody>
          <a:bodyPr/>
          <a:lstStyle/>
          <a:p>
            <a:pPr algn="ctr"/>
            <a:r>
              <a:rPr lang="en-US" altLang="zh-CN" sz="3200">
                <a:solidFill>
                  <a:schemeClr val="tx2"/>
                </a:solidFill>
                <a:ea typeface="宋体" panose="02010600030101010101" pitchFamily="2" charset="-122"/>
              </a:rPr>
              <a:t>Part Ⅲ: Graph Search</a:t>
            </a:r>
          </a:p>
        </p:txBody>
      </p:sp>
      <p:sp>
        <p:nvSpPr>
          <p:cNvPr id="62467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62468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97D850-3B74-4A7B-BF69-9B2BC769C3CB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69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3A24350-24BA-46B8-942A-607E3B726C92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3.1 General graph search</a:t>
            </a:r>
          </a:p>
        </p:txBody>
      </p:sp>
      <p:sp>
        <p:nvSpPr>
          <p:cNvPr id="6451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33400" y="1295400"/>
            <a:ext cx="6019800" cy="4800600"/>
          </a:xfrm>
        </p:spPr>
        <p:txBody>
          <a:bodyPr/>
          <a:lstStyle/>
          <a:p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Basic idea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Gradually generate the graph through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expanding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nodes in the search process.</a:t>
            </a:r>
          </a:p>
          <a:p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Basic data structure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– Open table: save those searched but unexpanded nodes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   – Closed table: save expanded nodes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endParaRPr lang="en-US" altLang="zh-CN"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endParaRPr lang="en-US" altLang="zh-CN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4516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64517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DA58808-6C72-4074-B6C5-135231300A59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4518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9E5C028-C1F5-46C8-94CA-56C0FC21B44B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64519" name="Picture 4" descr="open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86200"/>
            <a:ext cx="20574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General graph search algorithm</a:t>
            </a:r>
          </a:p>
        </p:txBody>
      </p:sp>
      <p:sp>
        <p:nvSpPr>
          <p:cNvPr id="6656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04800" y="1143000"/>
            <a:ext cx="8610600" cy="5181600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Step1. Put the initial node into open table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Step2. 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Select a node from open table and put it into closed table</a:t>
            </a:r>
            <a:endParaRPr lang="en-US" altLang="zh-CN" sz="24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Step3. Expand the selected node:</a:t>
            </a: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(blue: only for and/or graph)</a:t>
            </a:r>
            <a:endParaRPr lang="en-US" altLang="zh-CN" sz="240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–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 If the node can be expanded: put all the expanded nodes into open table </a:t>
            </a: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 backtrack if needed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– If the node cannot be expanded: </a:t>
            </a: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Backtrack for determining whether ancestor nodes are unsolvable.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Step4. Repeat Step2-3 until: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   – the goal node is found out, or open table is empty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(for state space)</a:t>
            </a: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</a:rPr>
              <a:t>– the initial node is labeled solvable or unsolvable, or open table is empty</a:t>
            </a: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(for and/or graph)</a:t>
            </a:r>
          </a:p>
        </p:txBody>
      </p:sp>
      <p:sp>
        <p:nvSpPr>
          <p:cNvPr id="66564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66565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3AC860-ED8D-4F84-8E8D-2B46EBB8401E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6566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67AE729-1237-40F3-BD98-35BBF3C466C5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50"/>
          <p:cNvGrpSpPr>
            <a:grpSpLocks/>
          </p:cNvGrpSpPr>
          <p:nvPr/>
        </p:nvGrpSpPr>
        <p:grpSpPr bwMode="auto">
          <a:xfrm>
            <a:off x="76200" y="1828800"/>
            <a:ext cx="3352800" cy="3733800"/>
            <a:chOff x="0" y="912"/>
            <a:chExt cx="2112" cy="2352"/>
          </a:xfrm>
        </p:grpSpPr>
        <p:sp>
          <p:nvSpPr>
            <p:cNvPr id="30" name="Rectangle 5"/>
            <p:cNvSpPr>
              <a:spLocks noChangeArrowheads="1"/>
            </p:cNvSpPr>
            <p:nvPr/>
          </p:nvSpPr>
          <p:spPr bwMode="auto">
            <a:xfrm>
              <a:off x="0" y="912"/>
              <a:ext cx="2112" cy="2352"/>
            </a:xfrm>
            <a:prstGeom prst="rect">
              <a:avLst/>
            </a:prstGeom>
            <a:gradFill rotWithShape="0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8637" name="Oval 6"/>
            <p:cNvSpPr>
              <a:spLocks noChangeArrowheads="1"/>
            </p:cNvSpPr>
            <p:nvPr/>
          </p:nvSpPr>
          <p:spPr bwMode="auto">
            <a:xfrm>
              <a:off x="1008" y="1056"/>
              <a:ext cx="240" cy="24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>
                  <a:solidFill>
                    <a:srgbClr val="FF0000"/>
                  </a:solidFill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68638" name="Oval 7"/>
            <p:cNvSpPr>
              <a:spLocks noChangeArrowheads="1"/>
            </p:cNvSpPr>
            <p:nvPr/>
          </p:nvSpPr>
          <p:spPr bwMode="auto">
            <a:xfrm>
              <a:off x="672" y="1440"/>
              <a:ext cx="240" cy="24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>
                  <a:solidFill>
                    <a:srgbClr val="FF0000"/>
                  </a:solidFill>
                  <a:latin typeface="Arial" panose="020B0604020202020204" pitchFamily="34" charset="0"/>
                </a:rPr>
                <a:t>L</a:t>
              </a:r>
            </a:p>
          </p:txBody>
        </p:sp>
        <p:sp>
          <p:nvSpPr>
            <p:cNvPr id="68639" name="Oval 8"/>
            <p:cNvSpPr>
              <a:spLocks noChangeArrowheads="1"/>
            </p:cNvSpPr>
            <p:nvPr/>
          </p:nvSpPr>
          <p:spPr bwMode="auto">
            <a:xfrm>
              <a:off x="1488" y="1440"/>
              <a:ext cx="240" cy="24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>
                  <a:solidFill>
                    <a:srgbClr val="FF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68640" name="Oval 9"/>
            <p:cNvSpPr>
              <a:spLocks noChangeArrowheads="1"/>
            </p:cNvSpPr>
            <p:nvPr/>
          </p:nvSpPr>
          <p:spPr bwMode="auto">
            <a:xfrm>
              <a:off x="432" y="1872"/>
              <a:ext cx="240" cy="24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>
                  <a:solidFill>
                    <a:srgbClr val="FF0000"/>
                  </a:solidFill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35" name="Oval 10"/>
            <p:cNvSpPr>
              <a:spLocks noChangeArrowheads="1"/>
            </p:cNvSpPr>
            <p:nvPr/>
          </p:nvSpPr>
          <p:spPr bwMode="auto">
            <a:xfrm>
              <a:off x="864" y="1872"/>
              <a:ext cx="240" cy="24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>
                  <a:solidFill>
                    <a:srgbClr val="FF0000"/>
                  </a:solidFill>
                  <a:latin typeface="Arial" charset="0"/>
                </a:rPr>
                <a:t>F2</a:t>
              </a:r>
            </a:p>
          </p:txBody>
        </p:sp>
        <p:sp>
          <p:nvSpPr>
            <p:cNvPr id="68642" name="Oval 11"/>
            <p:cNvSpPr>
              <a:spLocks noChangeArrowheads="1"/>
            </p:cNvSpPr>
            <p:nvPr/>
          </p:nvSpPr>
          <p:spPr bwMode="auto">
            <a:xfrm>
              <a:off x="192" y="2256"/>
              <a:ext cx="240" cy="24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>
                  <a:solidFill>
                    <a:srgbClr val="FF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>
              <a:off x="0" y="2640"/>
              <a:ext cx="240" cy="24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>
                  <a:solidFill>
                    <a:srgbClr val="FF0000"/>
                  </a:solidFill>
                  <a:latin typeface="Arial" charset="0"/>
                </a:rPr>
                <a:t>F1</a:t>
              </a:r>
            </a:p>
          </p:txBody>
        </p:sp>
        <p:sp>
          <p:nvSpPr>
            <p:cNvPr id="38" name="Line 13"/>
            <p:cNvSpPr>
              <a:spLocks noChangeShapeType="1"/>
            </p:cNvSpPr>
            <p:nvPr/>
          </p:nvSpPr>
          <p:spPr bwMode="auto">
            <a:xfrm flipH="1">
              <a:off x="864" y="1248"/>
              <a:ext cx="192" cy="192"/>
            </a:xfrm>
            <a:prstGeom prst="line">
              <a:avLst/>
            </a:prstGeom>
            <a:noFill/>
            <a:ln w="19050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9" name="Line 14"/>
            <p:cNvSpPr>
              <a:spLocks noChangeShapeType="1"/>
            </p:cNvSpPr>
            <p:nvPr/>
          </p:nvSpPr>
          <p:spPr bwMode="auto">
            <a:xfrm flipH="1">
              <a:off x="576" y="1680"/>
              <a:ext cx="144" cy="192"/>
            </a:xfrm>
            <a:prstGeom prst="line">
              <a:avLst/>
            </a:prstGeom>
            <a:noFill/>
            <a:ln w="19050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0" name="Line 15"/>
            <p:cNvSpPr>
              <a:spLocks noChangeShapeType="1"/>
            </p:cNvSpPr>
            <p:nvPr/>
          </p:nvSpPr>
          <p:spPr bwMode="auto">
            <a:xfrm flipH="1">
              <a:off x="384" y="2112"/>
              <a:ext cx="96" cy="192"/>
            </a:xfrm>
            <a:prstGeom prst="line">
              <a:avLst/>
            </a:prstGeom>
            <a:noFill/>
            <a:ln w="19050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1" name="Line 16"/>
            <p:cNvSpPr>
              <a:spLocks noChangeShapeType="1"/>
            </p:cNvSpPr>
            <p:nvPr/>
          </p:nvSpPr>
          <p:spPr bwMode="auto">
            <a:xfrm flipH="1">
              <a:off x="144" y="2448"/>
              <a:ext cx="96" cy="192"/>
            </a:xfrm>
            <a:prstGeom prst="line">
              <a:avLst/>
            </a:prstGeom>
            <a:noFill/>
            <a:ln w="19050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8648" name="Oval 17"/>
            <p:cNvSpPr>
              <a:spLocks noChangeArrowheads="1"/>
            </p:cNvSpPr>
            <p:nvPr/>
          </p:nvSpPr>
          <p:spPr bwMode="auto">
            <a:xfrm>
              <a:off x="1248" y="1872"/>
              <a:ext cx="240" cy="24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>
                  <a:solidFill>
                    <a:srgbClr val="FF0000"/>
                  </a:solidFill>
                  <a:latin typeface="Arial" panose="020B0604020202020204" pitchFamily="34" charset="0"/>
                </a:rPr>
                <a:t>P</a:t>
              </a:r>
            </a:p>
          </p:txBody>
        </p:sp>
        <p:sp>
          <p:nvSpPr>
            <p:cNvPr id="68649" name="Oval 18"/>
            <p:cNvSpPr>
              <a:spLocks noChangeArrowheads="1"/>
            </p:cNvSpPr>
            <p:nvPr/>
          </p:nvSpPr>
          <p:spPr bwMode="auto">
            <a:xfrm>
              <a:off x="1680" y="1872"/>
              <a:ext cx="240" cy="24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>
                  <a:solidFill>
                    <a:srgbClr val="FF0000"/>
                  </a:solidFill>
                  <a:latin typeface="Arial" panose="020B0604020202020204" pitchFamily="34" charset="0"/>
                </a:rPr>
                <a:t>Q</a:t>
              </a:r>
            </a:p>
          </p:txBody>
        </p:sp>
        <p:sp>
          <p:nvSpPr>
            <p:cNvPr id="44" name="Oval 19"/>
            <p:cNvSpPr>
              <a:spLocks noChangeArrowheads="1"/>
            </p:cNvSpPr>
            <p:nvPr/>
          </p:nvSpPr>
          <p:spPr bwMode="auto">
            <a:xfrm>
              <a:off x="1008" y="2304"/>
              <a:ext cx="240" cy="24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>
                  <a:solidFill>
                    <a:srgbClr val="FF0000"/>
                  </a:solidFill>
                  <a:latin typeface="Arial" charset="0"/>
                </a:rPr>
                <a:t>F3</a:t>
              </a:r>
            </a:p>
          </p:txBody>
        </p:sp>
        <p:sp>
          <p:nvSpPr>
            <p:cNvPr id="45" name="Oval 20"/>
            <p:cNvSpPr>
              <a:spLocks noChangeArrowheads="1"/>
            </p:cNvSpPr>
            <p:nvPr/>
          </p:nvSpPr>
          <p:spPr bwMode="auto">
            <a:xfrm>
              <a:off x="1824" y="2304"/>
              <a:ext cx="240" cy="24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>
                  <a:solidFill>
                    <a:srgbClr val="FF0000"/>
                  </a:solidFill>
                  <a:latin typeface="Arial" charset="0"/>
                </a:rPr>
                <a:t>F4</a:t>
              </a:r>
            </a:p>
          </p:txBody>
        </p:sp>
        <p:sp>
          <p:nvSpPr>
            <p:cNvPr id="46" name="Line 21"/>
            <p:cNvSpPr>
              <a:spLocks noChangeShapeType="1"/>
            </p:cNvSpPr>
            <p:nvPr/>
          </p:nvSpPr>
          <p:spPr bwMode="auto">
            <a:xfrm>
              <a:off x="864" y="1680"/>
              <a:ext cx="96" cy="192"/>
            </a:xfrm>
            <a:prstGeom prst="line">
              <a:avLst/>
            </a:prstGeom>
            <a:noFill/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7" name="Line 22"/>
            <p:cNvSpPr>
              <a:spLocks noChangeShapeType="1"/>
            </p:cNvSpPr>
            <p:nvPr/>
          </p:nvSpPr>
          <p:spPr bwMode="auto">
            <a:xfrm>
              <a:off x="1248" y="1248"/>
              <a:ext cx="288" cy="240"/>
            </a:xfrm>
            <a:prstGeom prst="line">
              <a:avLst/>
            </a:prstGeom>
            <a:noFill/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8" name="Line 23"/>
            <p:cNvSpPr>
              <a:spLocks noChangeShapeType="1"/>
            </p:cNvSpPr>
            <p:nvPr/>
          </p:nvSpPr>
          <p:spPr bwMode="auto">
            <a:xfrm flipH="1">
              <a:off x="1440" y="1680"/>
              <a:ext cx="96" cy="192"/>
            </a:xfrm>
            <a:prstGeom prst="line">
              <a:avLst/>
            </a:prstGeom>
            <a:noFill/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9" name="Line 24"/>
            <p:cNvSpPr>
              <a:spLocks noChangeShapeType="1"/>
            </p:cNvSpPr>
            <p:nvPr/>
          </p:nvSpPr>
          <p:spPr bwMode="auto">
            <a:xfrm>
              <a:off x="1680" y="1680"/>
              <a:ext cx="96" cy="192"/>
            </a:xfrm>
            <a:prstGeom prst="line">
              <a:avLst/>
            </a:prstGeom>
            <a:noFill/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0" name="Line 25"/>
            <p:cNvSpPr>
              <a:spLocks noChangeShapeType="1"/>
            </p:cNvSpPr>
            <p:nvPr/>
          </p:nvSpPr>
          <p:spPr bwMode="auto">
            <a:xfrm flipH="1">
              <a:off x="1152" y="2112"/>
              <a:ext cx="144" cy="192"/>
            </a:xfrm>
            <a:prstGeom prst="line">
              <a:avLst/>
            </a:prstGeom>
            <a:noFill/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1" name="Line 26"/>
            <p:cNvSpPr>
              <a:spLocks noChangeShapeType="1"/>
            </p:cNvSpPr>
            <p:nvPr/>
          </p:nvSpPr>
          <p:spPr bwMode="auto">
            <a:xfrm>
              <a:off x="1872" y="2112"/>
              <a:ext cx="48" cy="192"/>
            </a:xfrm>
            <a:prstGeom prst="line">
              <a:avLst/>
            </a:prstGeom>
            <a:noFill/>
            <a:ln w="9525">
              <a:solidFill>
                <a:srgbClr val="393939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2" name="Rectangle 27"/>
            <p:cNvSpPr>
              <a:spLocks noChangeArrowheads="1"/>
            </p:cNvSpPr>
            <p:nvPr/>
          </p:nvSpPr>
          <p:spPr bwMode="auto">
            <a:xfrm>
              <a:off x="144" y="3072"/>
              <a:ext cx="19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>
                  <a:solidFill>
                    <a:sysClr val="windowText" lastClr="000000"/>
                  </a:solidFill>
                  <a:latin typeface="Arial" charset="0"/>
                </a:rPr>
                <a:t>Width first</a:t>
              </a:r>
            </a:p>
          </p:txBody>
        </p:sp>
      </p:grpSp>
      <p:grpSp>
        <p:nvGrpSpPr>
          <p:cNvPr id="68611" name="Group 55"/>
          <p:cNvGrpSpPr>
            <a:grpSpLocks/>
          </p:cNvGrpSpPr>
          <p:nvPr/>
        </p:nvGrpSpPr>
        <p:grpSpPr bwMode="auto">
          <a:xfrm>
            <a:off x="3810000" y="0"/>
            <a:ext cx="4953000" cy="369888"/>
            <a:chOff x="2400" y="48"/>
            <a:chExt cx="3120" cy="233"/>
          </a:xfrm>
        </p:grpSpPr>
        <p:sp>
          <p:nvSpPr>
            <p:cNvPr id="75" name="Text Box 31"/>
            <p:cNvSpPr txBox="1">
              <a:spLocks noChangeArrowheads="1"/>
            </p:cNvSpPr>
            <p:nvPr/>
          </p:nvSpPr>
          <p:spPr bwMode="auto">
            <a:xfrm>
              <a:off x="2400" y="48"/>
              <a:ext cx="14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zh-CN" b="1" kern="0" dirty="0">
                  <a:solidFill>
                    <a:srgbClr val="F7F5E1"/>
                  </a:solidFill>
                  <a:latin typeface="Arial" charset="0"/>
                </a:rPr>
                <a:t>OPEN</a:t>
              </a:r>
            </a:p>
          </p:txBody>
        </p:sp>
        <p:sp>
          <p:nvSpPr>
            <p:cNvPr id="76" name="Text Box 32"/>
            <p:cNvSpPr txBox="1">
              <a:spLocks noChangeArrowheads="1"/>
            </p:cNvSpPr>
            <p:nvPr/>
          </p:nvSpPr>
          <p:spPr bwMode="auto">
            <a:xfrm>
              <a:off x="4032" y="48"/>
              <a:ext cx="14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zh-CN" b="1" kern="0" dirty="0">
                  <a:solidFill>
                    <a:srgbClr val="F7F5E1"/>
                  </a:solidFill>
                  <a:latin typeface="Arial" charset="0"/>
                </a:rPr>
                <a:t>CLOSED</a:t>
              </a:r>
            </a:p>
          </p:txBody>
        </p:sp>
      </p:grpSp>
      <p:sp>
        <p:nvSpPr>
          <p:cNvPr id="77" name="Text Box 33"/>
          <p:cNvSpPr txBox="1">
            <a:spLocks noChangeArrowheads="1"/>
          </p:cNvSpPr>
          <p:nvPr/>
        </p:nvSpPr>
        <p:spPr bwMode="auto">
          <a:xfrm>
            <a:off x="3505200" y="381000"/>
            <a:ext cx="5638800" cy="366713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1.     S</a:t>
            </a:r>
          </a:p>
        </p:txBody>
      </p:sp>
      <p:sp>
        <p:nvSpPr>
          <p:cNvPr id="78" name="Text Box 34"/>
          <p:cNvSpPr txBox="1">
            <a:spLocks noChangeArrowheads="1"/>
          </p:cNvSpPr>
          <p:nvPr/>
        </p:nvSpPr>
        <p:spPr bwMode="auto">
          <a:xfrm>
            <a:off x="3505200" y="762000"/>
            <a:ext cx="5638800" cy="3667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2.                                               S</a:t>
            </a:r>
          </a:p>
        </p:txBody>
      </p:sp>
      <p:sp>
        <p:nvSpPr>
          <p:cNvPr id="79" name="Text Box 35"/>
          <p:cNvSpPr txBox="1">
            <a:spLocks noChangeArrowheads="1"/>
          </p:cNvSpPr>
          <p:nvPr/>
        </p:nvSpPr>
        <p:spPr bwMode="auto">
          <a:xfrm>
            <a:off x="3505200" y="1143000"/>
            <a:ext cx="5638800" cy="366713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3.     LO                                     S</a:t>
            </a:r>
          </a:p>
        </p:txBody>
      </p:sp>
      <p:sp>
        <p:nvSpPr>
          <p:cNvPr id="80" name="Text Box 36"/>
          <p:cNvSpPr txBox="1">
            <a:spLocks noChangeArrowheads="1"/>
          </p:cNvSpPr>
          <p:nvPr/>
        </p:nvSpPr>
        <p:spPr bwMode="auto">
          <a:xfrm>
            <a:off x="3505200" y="1524000"/>
            <a:ext cx="5638800" cy="3667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4.     O                                       SL</a:t>
            </a:r>
          </a:p>
        </p:txBody>
      </p:sp>
      <p:sp>
        <p:nvSpPr>
          <p:cNvPr id="81" name="Text Box 37"/>
          <p:cNvSpPr txBox="1">
            <a:spLocks noChangeArrowheads="1"/>
          </p:cNvSpPr>
          <p:nvPr/>
        </p:nvSpPr>
        <p:spPr bwMode="auto">
          <a:xfrm>
            <a:off x="3505200" y="1905000"/>
            <a:ext cx="5638800" cy="366713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5.     OMF2                               SL</a:t>
            </a:r>
          </a:p>
        </p:txBody>
      </p:sp>
      <p:sp>
        <p:nvSpPr>
          <p:cNvPr id="82" name="Text Box 38"/>
          <p:cNvSpPr txBox="1">
            <a:spLocks noChangeArrowheads="1"/>
          </p:cNvSpPr>
          <p:nvPr/>
        </p:nvSpPr>
        <p:spPr bwMode="auto">
          <a:xfrm>
            <a:off x="3505200" y="2286000"/>
            <a:ext cx="5638800" cy="3667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6.     MF2                                  SLO</a:t>
            </a:r>
          </a:p>
        </p:txBody>
      </p:sp>
      <p:sp>
        <p:nvSpPr>
          <p:cNvPr id="83" name="Text Box 39"/>
          <p:cNvSpPr txBox="1">
            <a:spLocks noChangeArrowheads="1"/>
          </p:cNvSpPr>
          <p:nvPr/>
        </p:nvSpPr>
        <p:spPr bwMode="auto">
          <a:xfrm>
            <a:off x="3505200" y="2667000"/>
            <a:ext cx="5638800" cy="366713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7.     MF2PQ                            SLO</a:t>
            </a:r>
          </a:p>
        </p:txBody>
      </p:sp>
      <p:sp>
        <p:nvSpPr>
          <p:cNvPr id="84" name="Text Box 40"/>
          <p:cNvSpPr txBox="1">
            <a:spLocks noChangeArrowheads="1"/>
          </p:cNvSpPr>
          <p:nvPr/>
        </p:nvSpPr>
        <p:spPr bwMode="auto">
          <a:xfrm>
            <a:off x="3505200" y="3048000"/>
            <a:ext cx="5638800" cy="3667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8.     F2PQ                                SLOM</a:t>
            </a:r>
          </a:p>
        </p:txBody>
      </p:sp>
      <p:sp>
        <p:nvSpPr>
          <p:cNvPr id="85" name="Text Box 41"/>
          <p:cNvSpPr txBox="1">
            <a:spLocks noChangeArrowheads="1"/>
          </p:cNvSpPr>
          <p:nvPr/>
        </p:nvSpPr>
        <p:spPr bwMode="auto">
          <a:xfrm>
            <a:off x="3505200" y="3429000"/>
            <a:ext cx="5638800" cy="366713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9.     F2PQN                             SLOM</a:t>
            </a:r>
          </a:p>
        </p:txBody>
      </p:sp>
      <p:sp>
        <p:nvSpPr>
          <p:cNvPr id="86" name="Text Box 42"/>
          <p:cNvSpPr txBox="1">
            <a:spLocks noChangeArrowheads="1"/>
          </p:cNvSpPr>
          <p:nvPr/>
        </p:nvSpPr>
        <p:spPr bwMode="auto">
          <a:xfrm>
            <a:off x="3505200" y="3810000"/>
            <a:ext cx="5638800" cy="3667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10.   PQN                                 SLOMF2</a:t>
            </a:r>
          </a:p>
        </p:txBody>
      </p:sp>
      <p:sp>
        <p:nvSpPr>
          <p:cNvPr id="87" name="Text Box 43"/>
          <p:cNvSpPr txBox="1">
            <a:spLocks noChangeArrowheads="1"/>
          </p:cNvSpPr>
          <p:nvPr/>
        </p:nvSpPr>
        <p:spPr bwMode="auto">
          <a:xfrm>
            <a:off x="3505200" y="4191000"/>
            <a:ext cx="5638800" cy="366713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11.   QN                                    SLOMF2P</a:t>
            </a:r>
          </a:p>
        </p:txBody>
      </p:sp>
      <p:sp>
        <p:nvSpPr>
          <p:cNvPr id="88" name="Text Box 44"/>
          <p:cNvSpPr txBox="1">
            <a:spLocks noChangeArrowheads="1"/>
          </p:cNvSpPr>
          <p:nvPr/>
        </p:nvSpPr>
        <p:spPr bwMode="auto">
          <a:xfrm>
            <a:off x="3505200" y="4572000"/>
            <a:ext cx="5638800" cy="3667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12.   QNF3                                SLOMF2P</a:t>
            </a:r>
          </a:p>
        </p:txBody>
      </p:sp>
      <p:sp>
        <p:nvSpPr>
          <p:cNvPr id="89" name="Text Box 45"/>
          <p:cNvSpPr txBox="1">
            <a:spLocks noChangeArrowheads="1"/>
          </p:cNvSpPr>
          <p:nvPr/>
        </p:nvSpPr>
        <p:spPr bwMode="auto">
          <a:xfrm>
            <a:off x="3505200" y="4953000"/>
            <a:ext cx="5638800" cy="366713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13.   NF3                                    SLOMF2PQ</a:t>
            </a:r>
          </a:p>
        </p:txBody>
      </p:sp>
      <p:sp>
        <p:nvSpPr>
          <p:cNvPr id="90" name="Text Box 46"/>
          <p:cNvSpPr txBox="1">
            <a:spLocks noChangeArrowheads="1"/>
          </p:cNvSpPr>
          <p:nvPr/>
        </p:nvSpPr>
        <p:spPr bwMode="auto">
          <a:xfrm>
            <a:off x="3505200" y="5334000"/>
            <a:ext cx="5638800" cy="3667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14.   NF3F4                               SLOMF2PQ</a:t>
            </a:r>
          </a:p>
        </p:txBody>
      </p:sp>
      <p:sp>
        <p:nvSpPr>
          <p:cNvPr id="91" name="Text Box 47"/>
          <p:cNvSpPr txBox="1">
            <a:spLocks noChangeArrowheads="1"/>
          </p:cNvSpPr>
          <p:nvPr/>
        </p:nvSpPr>
        <p:spPr bwMode="auto">
          <a:xfrm>
            <a:off x="3505200" y="5715000"/>
            <a:ext cx="5638800" cy="366713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15.   F3F4                                  SLOMF2PQN</a:t>
            </a:r>
          </a:p>
        </p:txBody>
      </p:sp>
      <p:sp>
        <p:nvSpPr>
          <p:cNvPr id="92" name="Text Box 48"/>
          <p:cNvSpPr txBox="1">
            <a:spLocks noChangeArrowheads="1"/>
          </p:cNvSpPr>
          <p:nvPr/>
        </p:nvSpPr>
        <p:spPr bwMode="auto">
          <a:xfrm>
            <a:off x="3505200" y="6096000"/>
            <a:ext cx="5638800" cy="3667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16.  </a:t>
            </a:r>
            <a:r>
              <a:rPr lang="en-US" altLang="zh-CN" b="1" kern="0">
                <a:solidFill>
                  <a:srgbClr val="FF0000"/>
                </a:solidFill>
                <a:latin typeface="Arial" charset="0"/>
              </a:rPr>
              <a:t> F3</a:t>
            </a:r>
            <a:r>
              <a:rPr lang="en-US" altLang="zh-CN" b="1" kern="0">
                <a:solidFill>
                  <a:sysClr val="windowText" lastClr="000000"/>
                </a:solidFill>
                <a:latin typeface="Arial" charset="0"/>
              </a:rPr>
              <a:t>F4F1                              SLOMF2PQN</a:t>
            </a:r>
          </a:p>
        </p:txBody>
      </p:sp>
      <p:sp>
        <p:nvSpPr>
          <p:cNvPr id="93" name="AutoShape 49"/>
          <p:cNvSpPr>
            <a:spLocks noChangeArrowheads="1"/>
          </p:cNvSpPr>
          <p:nvPr/>
        </p:nvSpPr>
        <p:spPr bwMode="auto">
          <a:xfrm>
            <a:off x="2895600" y="5791200"/>
            <a:ext cx="685800" cy="533400"/>
          </a:xfrm>
          <a:prstGeom prst="wedgeEllipseCallout">
            <a:avLst>
              <a:gd name="adj1" fmla="val 121528"/>
              <a:gd name="adj2" fmla="val 32144"/>
            </a:avLst>
          </a:prstGeom>
          <a:solidFill>
            <a:srgbClr val="FF99FF"/>
          </a:solidFill>
          <a:ln w="9525">
            <a:solidFill>
              <a:srgbClr val="393939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4" name="Line 54"/>
          <p:cNvSpPr>
            <a:spLocks noChangeShapeType="1"/>
          </p:cNvSpPr>
          <p:nvPr/>
        </p:nvSpPr>
        <p:spPr bwMode="auto">
          <a:xfrm>
            <a:off x="6172200" y="457200"/>
            <a:ext cx="0" cy="5943600"/>
          </a:xfrm>
          <a:prstGeom prst="line">
            <a:avLst/>
          </a:prstGeom>
          <a:noFill/>
          <a:ln w="12700" cap="sq">
            <a:solidFill>
              <a:srgbClr val="393939"/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68630" name="日期占位符 3"/>
          <p:cNvSpPr>
            <a:spLocks noGrp="1"/>
          </p:cNvSpPr>
          <p:nvPr>
            <p:ph type="dt" sz="quarter" idx="12"/>
          </p:nvPr>
        </p:nvSpPr>
        <p:spPr bwMode="auto">
          <a:xfrm>
            <a:off x="301625" y="6553200"/>
            <a:ext cx="137477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FF6B3AA7-BA16-482E-9E09-235603432DCF}" type="datetime1">
              <a:rPr lang="zh-CN" altLang="en-US" sz="1400" b="0" smtClean="0">
                <a:solidFill>
                  <a:srgbClr val="FFFFFF"/>
                </a:solidFill>
              </a:rPr>
              <a:pPr algn="r"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  <p:sp>
        <p:nvSpPr>
          <p:cNvPr id="68631" name="页脚占位符 4"/>
          <p:cNvSpPr>
            <a:spLocks noGrp="1"/>
          </p:cNvSpPr>
          <p:nvPr>
            <p:ph type="ftr" sz="quarter" idx="10"/>
          </p:nvPr>
        </p:nvSpPr>
        <p:spPr bwMode="auto">
          <a:xfrm>
            <a:off x="3429000" y="6553200"/>
            <a:ext cx="3048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AI: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Search</a:t>
            </a: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&amp; Problem Solving</a:t>
            </a:r>
          </a:p>
        </p:txBody>
      </p:sp>
      <p:sp>
        <p:nvSpPr>
          <p:cNvPr id="68632" name="灯片编号占位符 5"/>
          <p:cNvSpPr>
            <a:spLocks noGrp="1"/>
          </p:cNvSpPr>
          <p:nvPr>
            <p:ph type="sldNum" sz="quarter" idx="11"/>
          </p:nvPr>
        </p:nvSpPr>
        <p:spPr bwMode="auto">
          <a:xfrm>
            <a:off x="8229600" y="6553200"/>
            <a:ext cx="838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fld id="{0E07926A-325A-4981-BDF2-7B2BBDEC7462}" type="slidenum">
              <a:rPr lang="zh-CN" altLang="en-US" sz="1400" b="0">
                <a:solidFill>
                  <a:srgbClr val="FFFFFF"/>
                </a:solidFill>
              </a:rPr>
              <a:pPr algn="l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  <p:sp>
        <p:nvSpPr>
          <p:cNvPr id="68633" name="TextBox 100"/>
          <p:cNvSpPr txBox="1">
            <a:spLocks noChangeArrowheads="1"/>
          </p:cNvSpPr>
          <p:nvPr/>
        </p:nvSpPr>
        <p:spPr bwMode="auto">
          <a:xfrm>
            <a:off x="0" y="0"/>
            <a:ext cx="3048000" cy="13843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b="0">
                <a:solidFill>
                  <a:schemeClr val="bg1"/>
                </a:solidFill>
              </a:rPr>
              <a:t>An Illustration of Graph Search</a:t>
            </a:r>
            <a:endParaRPr lang="zh-CN" altLang="en-US" b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 autoUpdateAnimBg="0"/>
      <p:bldP spid="78" grpId="0" animBg="1" autoUpdateAnimBg="0"/>
      <p:bldP spid="79" grpId="0" animBg="1" autoUpdateAnimBg="0"/>
      <p:bldP spid="80" grpId="0" animBg="1" autoUpdateAnimBg="0"/>
      <p:bldP spid="81" grpId="0" animBg="1" autoUpdateAnimBg="0"/>
      <p:bldP spid="82" grpId="0" animBg="1" autoUpdateAnimBg="0"/>
      <p:bldP spid="83" grpId="0" animBg="1" autoUpdateAnimBg="0"/>
      <p:bldP spid="84" grpId="0" animBg="1" autoUpdateAnimBg="0"/>
      <p:bldP spid="85" grpId="0" animBg="1" autoUpdateAnimBg="0"/>
      <p:bldP spid="86" grpId="0" animBg="1" autoUpdateAnimBg="0"/>
      <p:bldP spid="87" grpId="0" animBg="1" autoUpdateAnimBg="0"/>
      <p:bldP spid="88" grpId="0" animBg="1" autoUpdateAnimBg="0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69635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A791307-C79C-46E3-9614-3859A87BC391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9636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6F22E20-71CB-4407-BA63-73D5B36556F8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533400" y="3052763"/>
            <a:ext cx="8229600" cy="1747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65125" indent="-365125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Char char="•"/>
            </a:pPr>
            <a:r>
              <a:rPr lang="en-US" altLang="zh-CN" sz="3200" b="0">
                <a:latin typeface="Arial" panose="020B0604020202020204" pitchFamily="34" charset="0"/>
              </a:rPr>
              <a:t>Blind search vs. Heuristic search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latin typeface="Times New Roman" panose="02020603050405020304" pitchFamily="18" charset="0"/>
              </a:rPr>
              <a:t>    Select the expanding node </a:t>
            </a:r>
            <a:r>
              <a:rPr lang="en-US" altLang="zh-CN" b="0">
                <a:solidFill>
                  <a:srgbClr val="FF0000"/>
                </a:solidFill>
                <a:latin typeface="Times New Roman" panose="02020603050405020304" pitchFamily="18" charset="0"/>
              </a:rPr>
              <a:t>without</a:t>
            </a:r>
            <a:r>
              <a:rPr lang="en-US" altLang="zh-CN" b="0">
                <a:latin typeface="Times New Roman" panose="02020603050405020304" pitchFamily="18" charset="0"/>
              </a:rPr>
              <a:t> or </a:t>
            </a:r>
            <a:r>
              <a:rPr lang="en-US" altLang="zh-CN" b="0">
                <a:solidFill>
                  <a:srgbClr val="0000CC"/>
                </a:solidFill>
                <a:latin typeface="Times New Roman" panose="02020603050405020304" pitchFamily="18" charset="0"/>
              </a:rPr>
              <a:t>with</a:t>
            </a:r>
            <a:r>
              <a:rPr lang="en-US" altLang="zh-CN" sz="3200" b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b="0">
                <a:latin typeface="Times New Roman" panose="02020603050405020304" pitchFamily="18" charset="0"/>
              </a:rPr>
              <a:t>consideration of the particularity of the problem</a:t>
            </a:r>
          </a:p>
        </p:txBody>
      </p:sp>
      <p:sp>
        <p:nvSpPr>
          <p:cNvPr id="69638" name="Text Box 4"/>
          <p:cNvSpPr txBox="1">
            <a:spLocks noChangeArrowheads="1"/>
          </p:cNvSpPr>
          <p:nvPr/>
        </p:nvSpPr>
        <p:spPr bwMode="auto">
          <a:xfrm>
            <a:off x="533400" y="1909763"/>
            <a:ext cx="80772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zh-CN" b="0">
                <a:solidFill>
                  <a:srgbClr val="FF0000"/>
                </a:solidFill>
                <a:latin typeface="Arial" panose="020B0604020202020204" pitchFamily="34" charset="0"/>
              </a:rPr>
              <a:t>Selection method in Step 2 is the key difference between different search strategies: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zh-CN" altLang="en-US" b="0">
              <a:latin typeface="Arial" panose="020B0604020202020204" pitchFamily="34" charset="0"/>
            </a:endParaRPr>
          </a:p>
        </p:txBody>
      </p:sp>
      <p:sp>
        <p:nvSpPr>
          <p:cNvPr id="69639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Key Factor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0"/>
            <a:ext cx="8305800" cy="762000"/>
          </a:xfrm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3.2 Blind search strategies</a:t>
            </a:r>
          </a:p>
        </p:txBody>
      </p:sp>
      <p:sp>
        <p:nvSpPr>
          <p:cNvPr id="7168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447800"/>
            <a:ext cx="8458200" cy="4724400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Breadth-first search (BFS)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ea typeface="宋体" panose="02010600030101010101" pitchFamily="2" charset="-122"/>
              </a:rPr>
              <a:t>   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First In First Out (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FIFO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</a:p>
          <a:p>
            <a:r>
              <a:rPr lang="en-US" altLang="zh-CN">
                <a:ea typeface="宋体" panose="02010600030101010101" pitchFamily="2" charset="-122"/>
              </a:rPr>
              <a:t>Depth-first search (DFS)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ea typeface="宋体" panose="02010600030101010101" pitchFamily="2" charset="-122"/>
              </a:rPr>
              <a:t>   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Last In First Out (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LIFO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endParaRPr lang="en-US" altLang="zh-CN" sz="1000">
              <a:ea typeface="宋体" panose="02010600030101010101" pitchFamily="2" charset="-122"/>
            </a:endParaRPr>
          </a:p>
          <a:p>
            <a:r>
              <a:rPr lang="en-US" altLang="zh-CN">
                <a:ea typeface="宋体" panose="02010600030101010101" pitchFamily="2" charset="-122"/>
              </a:rPr>
              <a:t>Depth-limited search (DLS)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ea typeface="宋体" panose="02010600030101010101" pitchFamily="2" charset="-122"/>
              </a:rPr>
              <a:t>   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Depth-first search with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limited depth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>
                <a:ea typeface="宋体" panose="02010600030101010101" pitchFamily="2" charset="-122"/>
              </a:rPr>
              <a:t>Iterative deepening search (IDS)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ea typeface="宋体" panose="02010600030101010101" pitchFamily="2" charset="-122"/>
              </a:rPr>
              <a:t>  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Iterative depth-limited search with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increased depth-limitation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
</a:t>
            </a:r>
          </a:p>
        </p:txBody>
      </p:sp>
      <p:sp>
        <p:nvSpPr>
          <p:cNvPr id="71684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71685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F98E94F-B9DD-4C5B-B1B5-C0CBB8CE856F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686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AB5DA1F-EB46-49E6-9815-BCFB8B353761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ea typeface="宋体" panose="02010600030101010101" pitchFamily="2" charset="-122"/>
              </a:rPr>
              <a:t>PartⅠ: What is search?</a:t>
            </a:r>
          </a:p>
        </p:txBody>
      </p:sp>
      <p:sp>
        <p:nvSpPr>
          <p:cNvPr id="22531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22532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DEE8B4E-511C-4C25-B3C4-2E4C8BE48439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3632FA-5890-4CE6-ACB1-3A054CF292D2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(1) Breadth-first search</a:t>
            </a:r>
          </a:p>
        </p:txBody>
      </p:sp>
      <p:sp>
        <p:nvSpPr>
          <p:cNvPr id="7373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shallowest unexpanded node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>
                <a:ea typeface="宋体" panose="02010600030101010101" pitchFamily="2" charset="-122"/>
              </a:rPr>
              <a:t> </a:t>
            </a: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i="1">
                <a:latin typeface="Arial" panose="020B0604020202020204" pitchFamily="34" charset="0"/>
                <a:ea typeface="宋体" panose="02010600030101010101" pitchFamily="2" charset="-122"/>
              </a:rPr>
              <a:t>fringe</a:t>
            </a: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is a FIFO queue, i.e., new successors go at end
</a:t>
            </a:r>
          </a:p>
        </p:txBody>
      </p:sp>
      <p:sp>
        <p:nvSpPr>
          <p:cNvPr id="73732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73733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603AAC9-D376-4D35-95ED-EC865905E22A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3734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DCF7E4-2154-4875-9DCC-3F60D2A7BEAD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73735" name="Picture 4" descr="bfs-progress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581400"/>
            <a:ext cx="38100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838200" y="0"/>
            <a:ext cx="8305800" cy="762000"/>
          </a:xfrm>
        </p:spPr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Breadth-first search</a:t>
            </a:r>
          </a:p>
        </p:txBody>
      </p:sp>
      <p:sp>
        <p:nvSpPr>
          <p:cNvPr id="75779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533400" y="1143000"/>
            <a:ext cx="8223250" cy="4498975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shallowest unexpanded node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i="1">
                <a:latin typeface="Arial" panose="020B0604020202020204" pitchFamily="34" charset="0"/>
                <a:ea typeface="宋体" panose="02010600030101010101" pitchFamily="2" charset="-122"/>
              </a:rPr>
              <a:t>fringe</a:t>
            </a: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is a FIFO queue, i.e., new successors go at end
</a:t>
            </a:r>
          </a:p>
        </p:txBody>
      </p:sp>
      <p:pic>
        <p:nvPicPr>
          <p:cNvPr id="75780" name="Picture 2" descr="bfs-progress2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581400"/>
            <a:ext cx="3886200" cy="2505075"/>
          </a:xfrm>
          <a:noFill/>
        </p:spPr>
      </p:pic>
      <p:sp>
        <p:nvSpPr>
          <p:cNvPr id="75781" name="日期占位符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49B0A91-18D2-4CEA-B639-D8DDD9B1C9BD}" type="datetime1">
              <a:rPr lang="zh-CN" altLang="en-US" sz="1000" b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chemeClr val="bg1"/>
              </a:solidFill>
            </a:endParaRPr>
          </a:p>
        </p:txBody>
      </p:sp>
      <p:sp>
        <p:nvSpPr>
          <p:cNvPr id="75782" name="灯片编号占位符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8098E45-296B-4A67-851C-7FC6273FC492}" type="slidenum">
              <a:rPr lang="zh-CN" altLang="en-US" sz="1000" b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zh-CN" sz="10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5783" name="页脚占位符 5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chemeClr val="bg1"/>
                </a:solidFill>
              </a:rPr>
              <a:t>AI:Search and Problem Solving</a:t>
            </a:r>
            <a:endParaRPr lang="en-US" altLang="zh-CN" sz="1200" b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Breadth-first search</a:t>
            </a:r>
          </a:p>
        </p:txBody>
      </p:sp>
      <p:sp>
        <p:nvSpPr>
          <p:cNvPr id="77827" name="Rectangle 4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shallowest unexpanded node
</a:t>
            </a: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i="1">
                <a:latin typeface="Arial" panose="020B0604020202020204" pitchFamily="34" charset="0"/>
                <a:ea typeface="宋体" panose="02010600030101010101" pitchFamily="2" charset="-122"/>
              </a:rPr>
              <a:t>fringe</a:t>
            </a: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is a FIFO queue, i.e., new successors go at end
</a:t>
            </a:r>
          </a:p>
        </p:txBody>
      </p:sp>
      <p:sp>
        <p:nvSpPr>
          <p:cNvPr id="77828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77829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4221632-DC91-4DDC-BD68-227C7B577EDA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7830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0A4E869-019F-416B-93A2-A2E057CA7DE6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77831" name="Picture 2" descr="bfs-progress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57600"/>
            <a:ext cx="38100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Breadth-first search</a:t>
            </a:r>
          </a:p>
        </p:txBody>
      </p:sp>
      <p:sp>
        <p:nvSpPr>
          <p:cNvPr id="79875" name="Rectangle 4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shallowest unexpanded node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i="1">
                <a:latin typeface="Arial" panose="020B0604020202020204" pitchFamily="34" charset="0"/>
                <a:ea typeface="宋体" panose="02010600030101010101" pitchFamily="2" charset="-122"/>
              </a:rPr>
              <a:t>fringe</a:t>
            </a:r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is a FIFO queue, i.e., new successors go at end
</a:t>
            </a:r>
          </a:p>
        </p:txBody>
      </p:sp>
      <p:sp>
        <p:nvSpPr>
          <p:cNvPr id="79876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79877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F3BD7DF-D7FA-48A7-9860-94724E5577B4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9878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59C8DB9-86B0-4449-A9F4-15B789FEB8DF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79879" name="Picture 2" descr="bfs-progress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657600"/>
            <a:ext cx="42672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(2) Depth-first search</a:t>
            </a:r>
          </a:p>
        </p:txBody>
      </p:sp>
      <p:sp>
        <p:nvSpPr>
          <p:cNvPr id="81923" name="Rectangle 4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deepest unexpanded node</a:t>
            </a: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fringe </a:t>
            </a:r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= LIFO queue, i.e., put successors at front
</a:t>
            </a:r>
          </a:p>
        </p:txBody>
      </p:sp>
      <p:sp>
        <p:nvSpPr>
          <p:cNvPr id="81924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81925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B3AB10E-89F7-447B-8E02-937F18AEB2B6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26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3EFB89B-E456-4978-A310-A512BA72F206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81927" name="Picture 2" descr="dfs-progress0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Depth-first search</a:t>
            </a:r>
          </a:p>
        </p:txBody>
      </p:sp>
      <p:sp>
        <p:nvSpPr>
          <p:cNvPr id="8397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deepest unexpanded node</a:t>
            </a: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fringe </a:t>
            </a:r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= LIFO queue, i.e., put successors at front
</a:t>
            </a:r>
          </a:p>
        </p:txBody>
      </p:sp>
      <p:sp>
        <p:nvSpPr>
          <p:cNvPr id="83972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83973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D7B6364-38C0-4FAA-A1CB-B238605869C7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3974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70D13AA-50A0-4827-9036-F787112BCF6D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83975" name="Picture 4" descr="dfs-progress0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Depth-first search</a:t>
            </a:r>
          </a:p>
        </p:txBody>
      </p:sp>
      <p:sp>
        <p:nvSpPr>
          <p:cNvPr id="86019" name="Rectangle 4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deepest unexpanded node</a:t>
            </a: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fringe </a:t>
            </a:r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= LIFO queue, i.e., put successors at front
</a:t>
            </a:r>
          </a:p>
        </p:txBody>
      </p:sp>
      <p:sp>
        <p:nvSpPr>
          <p:cNvPr id="86020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86021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57CDA55-DE76-41A0-AAF9-0949C211A8C6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6022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0A6D55-C355-4526-9E8D-9074F4409510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86023" name="Picture 2" descr="dfs-progress0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Depth-first search</a:t>
            </a:r>
          </a:p>
        </p:txBody>
      </p:sp>
      <p:sp>
        <p:nvSpPr>
          <p:cNvPr id="88067" name="Rectangle 4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deepest unexpanded node</a:t>
            </a: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fringe </a:t>
            </a:r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= LIFO queue, i.e., put successors at front
</a:t>
            </a:r>
          </a:p>
        </p:txBody>
      </p:sp>
      <p:sp>
        <p:nvSpPr>
          <p:cNvPr id="88068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88069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E2B24C1-430F-4FA3-8B8A-CDF94B27E2CA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8070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74E8C99-4D65-4C33-AA1B-EE4BC9378C8B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88071" name="Picture 2" descr="dfs-progress0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Depth-first search</a:t>
            </a:r>
          </a:p>
        </p:txBody>
      </p:sp>
      <p:sp>
        <p:nvSpPr>
          <p:cNvPr id="90115" name="Rectangle 4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deepest unexpanded node</a:t>
            </a: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fringe </a:t>
            </a:r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= LIFO queue, i.e., put successors at front
</a:t>
            </a:r>
          </a:p>
        </p:txBody>
      </p:sp>
      <p:sp>
        <p:nvSpPr>
          <p:cNvPr id="90116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90117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16563C-9E3E-4FA1-8A25-082E82D68F2B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0118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AC9390C-CBF9-448D-9789-F085F5F7CB5C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90119" name="Picture 2" descr="dfs-progress0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Depth-first search</a:t>
            </a:r>
          </a:p>
        </p:txBody>
      </p:sp>
      <p:sp>
        <p:nvSpPr>
          <p:cNvPr id="9216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deepest unexpanded node</a:t>
            </a: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fringe </a:t>
            </a:r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= LIFO queue, i.e., put successors at front
</a:t>
            </a:r>
          </a:p>
        </p:txBody>
      </p:sp>
      <p:sp>
        <p:nvSpPr>
          <p:cNvPr id="92164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92165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2021C63-F7F8-4264-A3FC-B7C6A5DF1BB6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166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81A9049-B8EC-49AF-B72F-12C3237CD16D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92167" name="Picture 4" descr="dfs-progress0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labyrinth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50950"/>
            <a:ext cx="4343400" cy="3257550"/>
          </a:xfrm>
          <a:noFill/>
        </p:spPr>
      </p:pic>
      <p:sp>
        <p:nvSpPr>
          <p:cNvPr id="24579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24580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AAF19FC-5D24-48CD-990C-B3DE8051D602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96E8D6-3466-4082-AF1D-C7B6068E08E0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533400" y="4832350"/>
            <a:ext cx="4038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0">
                <a:solidFill>
                  <a:schemeClr val="tx2"/>
                </a:solidFill>
                <a:latin typeface="Arial" panose="020B0604020202020204" pitchFamily="34" charset="0"/>
              </a:rPr>
              <a:t>How does Theseus find the way out of Minotaur's labyrinth?</a:t>
            </a:r>
          </a:p>
        </p:txBody>
      </p:sp>
      <p:pic>
        <p:nvPicPr>
          <p:cNvPr id="310278" name="Picture 6" descr="labyrinth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38400"/>
            <a:ext cx="34480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5562600" y="17526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400" b="0">
                <a:solidFill>
                  <a:srgbClr val="FF0000"/>
                </a:solidFill>
                <a:latin typeface="Arial" panose="020B0604020202020204" pitchFamily="34" charset="0"/>
              </a:rPr>
              <a:t>Ariadne’s clew:</a:t>
            </a:r>
            <a:endParaRPr lang="zh-CN" altLang="en-US" sz="2400" b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58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46038"/>
            <a:ext cx="8001000" cy="715962"/>
          </a:xfrm>
        </p:spPr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Theseus and the Minotaur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Depth-first search</a:t>
            </a:r>
          </a:p>
        </p:txBody>
      </p:sp>
      <p:sp>
        <p:nvSpPr>
          <p:cNvPr id="9421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deepest unexpanded node</a:t>
            </a: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fringe </a:t>
            </a:r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= LIFO queue, i.e., put successors at front
</a:t>
            </a:r>
          </a:p>
        </p:txBody>
      </p:sp>
      <p:sp>
        <p:nvSpPr>
          <p:cNvPr id="94212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94213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042BE3-1A5D-4320-ABD4-A43E5BD40D2F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4214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BCB04C1-AA44-4D09-889A-C689CDC99B1E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94215" name="Picture 4" descr="dfs-progress0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4196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5" descr="dfs-progress07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Depth-first search</a:t>
            </a:r>
          </a:p>
        </p:txBody>
      </p:sp>
      <p:sp>
        <p:nvSpPr>
          <p:cNvPr id="9625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deepest unexpanded node</a:t>
            </a: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fringe </a:t>
            </a:r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= LIFO queue, i.e., put successors at front
</a:t>
            </a:r>
          </a:p>
        </p:txBody>
      </p:sp>
      <p:sp>
        <p:nvSpPr>
          <p:cNvPr id="96260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96261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771E35-2F52-4003-837A-A3710B170D0F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6262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8A0FDF8-6FD4-4234-A653-E9F8748D45D6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96263" name="Picture 4" descr="dfs-progress0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4196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5" descr="dfs-progress08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Depth-first search</a:t>
            </a:r>
          </a:p>
        </p:txBody>
      </p:sp>
      <p:sp>
        <p:nvSpPr>
          <p:cNvPr id="9830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deepest unexpanded node</a:t>
            </a: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fringe </a:t>
            </a:r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= LIFO queue, i.e., put successors at front
</a:t>
            </a:r>
          </a:p>
        </p:txBody>
      </p:sp>
      <p:sp>
        <p:nvSpPr>
          <p:cNvPr id="98308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98309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EAFD7B5-344C-4164-A7B1-B046CB23DC67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8310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C98CE98-998B-47F8-987F-585E1D9904FD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98311" name="Picture 4" descr="dfs-progress0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4196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5" descr="dfs-progress09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Depth-first search</a:t>
            </a:r>
          </a:p>
        </p:txBody>
      </p:sp>
      <p:sp>
        <p:nvSpPr>
          <p:cNvPr id="10035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deepest unexpanded node</a:t>
            </a: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fringe </a:t>
            </a:r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= LIFO queue, i.e., put successors at front
</a:t>
            </a:r>
          </a:p>
        </p:txBody>
      </p:sp>
      <p:sp>
        <p:nvSpPr>
          <p:cNvPr id="100356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00357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07CF2A8-ED5A-4977-9E9A-1DA554514158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0358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BE0910A-F5DB-4C6F-B1EC-A21FE287DB70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00359" name="Picture 4" descr="dfs-progress0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4196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5" descr="dfs-progress10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Depth-first search</a:t>
            </a:r>
          </a:p>
        </p:txBody>
      </p:sp>
      <p:sp>
        <p:nvSpPr>
          <p:cNvPr id="10240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deepest unexpanded node</a:t>
            </a: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fringe </a:t>
            </a:r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= LIFO queue, i.e., put successors at front
</a:t>
            </a:r>
          </a:p>
        </p:txBody>
      </p:sp>
      <p:sp>
        <p:nvSpPr>
          <p:cNvPr id="102404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02405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B5050F6-C4A7-4AFD-8253-01BDFD230F59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06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123C8B-8727-4A3D-8FFD-F5F0161E1553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02407" name="Picture 4" descr="dfs-progress0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4196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5" descr="dfs-progress1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Depth-first search</a:t>
            </a:r>
          </a:p>
        </p:txBody>
      </p:sp>
      <p:sp>
        <p:nvSpPr>
          <p:cNvPr id="10445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Expand deepest unexpanded node</a:t>
            </a: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Implementation</a:t>
            </a:r>
            <a:r>
              <a:rPr lang="en-US" altLang="zh-CN">
                <a:ea typeface="宋体" panose="02010600030101010101" pitchFamily="2" charset="-122"/>
              </a:rPr>
              <a:t>:</a:t>
            </a:r>
          </a:p>
          <a:p>
            <a:pPr lvl="1"/>
            <a:r>
              <a:rPr kumimoji="0" lang="en-US" altLang="zh-CN" sz="2400" i="1">
                <a:latin typeface="Arial" panose="020B0604020202020204" pitchFamily="34" charset="0"/>
                <a:ea typeface="宋体" panose="02010600030101010101" pitchFamily="2" charset="-122"/>
              </a:rPr>
              <a:t>fringe </a:t>
            </a:r>
            <a:r>
              <a:rPr kumimoji="0"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= LIFO queue, i.e., put successors at front
</a:t>
            </a:r>
          </a:p>
        </p:txBody>
      </p:sp>
      <p:sp>
        <p:nvSpPr>
          <p:cNvPr id="104452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04453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6B55686-BFF0-4019-A6A2-C693C7E469C1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4454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4F682A-26CF-40A4-BD99-4588CBD9C3A0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04455" name="Picture 4" descr="dfs-progress0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4196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6" name="Picture 5" descr="dfs-progress1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0"/>
            <a:ext cx="8305800" cy="762000"/>
          </a:xfrm>
        </p:spPr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Blind Search Example: 8-puzzle</a:t>
            </a:r>
          </a:p>
        </p:txBody>
      </p:sp>
      <p:sp>
        <p:nvSpPr>
          <p:cNvPr id="106499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06500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321547B-8C02-40D3-9EFB-E518D453A92A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6501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FBA3A09-18CD-4E12-B954-A0AE8E207E26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grpSp>
        <p:nvGrpSpPr>
          <p:cNvPr id="106502" name="Group 3"/>
          <p:cNvGrpSpPr>
            <a:grpSpLocks/>
          </p:cNvGrpSpPr>
          <p:nvPr/>
        </p:nvGrpSpPr>
        <p:grpSpPr bwMode="auto">
          <a:xfrm>
            <a:off x="1893888" y="1901825"/>
            <a:ext cx="5715000" cy="2643188"/>
            <a:chOff x="1344" y="1407"/>
            <a:chExt cx="2991" cy="1089"/>
          </a:xfrm>
        </p:grpSpPr>
        <p:grpSp>
          <p:nvGrpSpPr>
            <p:cNvPr id="106503" name="Group 4"/>
            <p:cNvGrpSpPr>
              <a:grpSpLocks/>
            </p:cNvGrpSpPr>
            <p:nvPr/>
          </p:nvGrpSpPr>
          <p:grpSpPr bwMode="auto">
            <a:xfrm>
              <a:off x="1344" y="1440"/>
              <a:ext cx="768" cy="1056"/>
              <a:chOff x="1056" y="2304"/>
              <a:chExt cx="768" cy="1056"/>
            </a:xfrm>
          </p:grpSpPr>
          <p:sp>
            <p:nvSpPr>
              <p:cNvPr id="106508" name="Rectangle 5"/>
              <p:cNvSpPr>
                <a:spLocks noChangeArrowheads="1"/>
              </p:cNvSpPr>
              <p:nvPr/>
            </p:nvSpPr>
            <p:spPr bwMode="auto">
              <a:xfrm>
                <a:off x="1056" y="2640"/>
                <a:ext cx="768" cy="720"/>
              </a:xfrm>
              <a:prstGeom prst="rect">
                <a:avLst/>
              </a:prstGeom>
              <a:solidFill>
                <a:srgbClr val="C9DDF1"/>
              </a:solidFill>
              <a:ln w="9525">
                <a:solidFill>
                  <a:srgbClr val="5B524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marL="457200" indent="-45720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2 8 3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AutoNum type="arabicPlain"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4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7 6 5</a:t>
                </a:r>
              </a:p>
            </p:txBody>
          </p:sp>
          <p:sp>
            <p:nvSpPr>
              <p:cNvPr id="106509" name="Rectangle 6"/>
              <p:cNvSpPr>
                <a:spLocks noChangeArrowheads="1"/>
              </p:cNvSpPr>
              <p:nvPr/>
            </p:nvSpPr>
            <p:spPr bwMode="auto">
              <a:xfrm>
                <a:off x="1248" y="2304"/>
                <a:ext cx="288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18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</a:t>
                </a:r>
                <a:r>
                  <a:rPr kumimoji="1" lang="en-US" altLang="zh-CN" sz="12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0</a:t>
                </a:r>
              </a:p>
            </p:txBody>
          </p:sp>
        </p:grpSp>
        <p:grpSp>
          <p:nvGrpSpPr>
            <p:cNvPr id="106504" name="Group 7"/>
            <p:cNvGrpSpPr>
              <a:grpSpLocks/>
            </p:cNvGrpSpPr>
            <p:nvPr/>
          </p:nvGrpSpPr>
          <p:grpSpPr bwMode="auto">
            <a:xfrm>
              <a:off x="3567" y="1407"/>
              <a:ext cx="768" cy="1056"/>
              <a:chOff x="3312" y="2304"/>
              <a:chExt cx="768" cy="1056"/>
            </a:xfrm>
          </p:grpSpPr>
          <p:sp>
            <p:nvSpPr>
              <p:cNvPr id="106506" name="Rectangle 8"/>
              <p:cNvSpPr>
                <a:spLocks noChangeArrowheads="1"/>
              </p:cNvSpPr>
              <p:nvPr/>
            </p:nvSpPr>
            <p:spPr bwMode="auto">
              <a:xfrm>
                <a:off x="3312" y="2640"/>
                <a:ext cx="768" cy="720"/>
              </a:xfrm>
              <a:prstGeom prst="rect">
                <a:avLst/>
              </a:prstGeom>
              <a:solidFill>
                <a:srgbClr val="C9DDF1"/>
              </a:solidFill>
              <a:ln w="9525">
                <a:solidFill>
                  <a:srgbClr val="5B524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marL="457200" indent="-45720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1 2 3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8    4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7 6 5</a:t>
                </a:r>
              </a:p>
            </p:txBody>
          </p:sp>
          <p:sp>
            <p:nvSpPr>
              <p:cNvPr id="106507" name="Rectangle 9"/>
              <p:cNvSpPr>
                <a:spLocks noChangeArrowheads="1"/>
              </p:cNvSpPr>
              <p:nvPr/>
            </p:nvSpPr>
            <p:spPr bwMode="auto">
              <a:xfrm>
                <a:off x="3552" y="2304"/>
                <a:ext cx="288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18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Sg</a:t>
                </a:r>
              </a:p>
            </p:txBody>
          </p:sp>
        </p:grpSp>
        <p:sp>
          <p:nvSpPr>
            <p:cNvPr id="106505" name="AutoShape 10"/>
            <p:cNvSpPr>
              <a:spLocks noChangeArrowheads="1"/>
            </p:cNvSpPr>
            <p:nvPr/>
          </p:nvSpPr>
          <p:spPr bwMode="auto">
            <a:xfrm>
              <a:off x="2342" y="1906"/>
              <a:ext cx="864" cy="240"/>
            </a:xfrm>
            <a:prstGeom prst="rightArrow">
              <a:avLst>
                <a:gd name="adj1" fmla="val 50000"/>
                <a:gd name="adj2" fmla="val 90000"/>
              </a:avLst>
            </a:prstGeom>
            <a:solidFill>
              <a:srgbClr val="C3E684"/>
            </a:soli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 b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08547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9AB5DD8-3DBE-4584-BB3A-F359BBD8CB95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8548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30CD80B-A939-44FF-8D4F-A477C214D8C4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02125" y="1163638"/>
            <a:ext cx="1676400" cy="762000"/>
            <a:chOff x="2688" y="336"/>
            <a:chExt cx="1056" cy="480"/>
          </a:xfrm>
        </p:grpSpPr>
        <p:sp>
          <p:nvSpPr>
            <p:cNvPr id="108637" name="Rectangle 3"/>
            <p:cNvSpPr>
              <a:spLocks noChangeArrowheads="1"/>
            </p:cNvSpPr>
            <p:nvPr/>
          </p:nvSpPr>
          <p:spPr bwMode="auto">
            <a:xfrm>
              <a:off x="2976" y="384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  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638" name="Rectangle 4"/>
            <p:cNvSpPr>
              <a:spLocks noChangeArrowheads="1"/>
            </p:cNvSpPr>
            <p:nvPr/>
          </p:nvSpPr>
          <p:spPr bwMode="auto">
            <a:xfrm>
              <a:off x="2688" y="336"/>
              <a:ext cx="240" cy="19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FF0000"/>
                  </a:solidFill>
                  <a:latin typeface="Times New Roman" panose="02020603050405020304" pitchFamily="18" charset="0"/>
                </a:rPr>
                <a:t>S0</a:t>
              </a:r>
            </a:p>
          </p:txBody>
        </p:sp>
        <p:sp>
          <p:nvSpPr>
            <p:cNvPr id="108639" name="Rectangle 5"/>
            <p:cNvSpPr>
              <a:spLocks noChangeArrowheads="1"/>
            </p:cNvSpPr>
            <p:nvPr/>
          </p:nvSpPr>
          <p:spPr bwMode="auto">
            <a:xfrm>
              <a:off x="3504" y="432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254125" y="1903413"/>
            <a:ext cx="4095750" cy="1089025"/>
            <a:chOff x="768" y="802"/>
            <a:chExt cx="2580" cy="686"/>
          </a:xfrm>
        </p:grpSpPr>
        <p:sp>
          <p:nvSpPr>
            <p:cNvPr id="108634" name="Line 7"/>
            <p:cNvSpPr>
              <a:spLocks noChangeShapeType="1"/>
            </p:cNvSpPr>
            <p:nvPr/>
          </p:nvSpPr>
          <p:spPr bwMode="auto">
            <a:xfrm flipH="1">
              <a:off x="1296" y="802"/>
              <a:ext cx="2052" cy="2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635" name="Rectangle 8"/>
            <p:cNvSpPr>
              <a:spLocks noChangeArrowheads="1"/>
            </p:cNvSpPr>
            <p:nvPr/>
          </p:nvSpPr>
          <p:spPr bwMode="auto">
            <a:xfrm>
              <a:off x="1056" y="1056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  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altLang="zh-CN" sz="1400">
                  <a:latin typeface="Times New Roman" panose="02020603050405020304" pitchFamily="18" charset="0"/>
                </a:rPr>
                <a:t>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636" name="Rectangle 9"/>
            <p:cNvSpPr>
              <a:spLocks noChangeArrowheads="1"/>
            </p:cNvSpPr>
            <p:nvPr/>
          </p:nvSpPr>
          <p:spPr bwMode="auto">
            <a:xfrm>
              <a:off x="768" y="1104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778125" y="1903413"/>
            <a:ext cx="2571750" cy="1089025"/>
            <a:chOff x="1728" y="802"/>
            <a:chExt cx="1620" cy="686"/>
          </a:xfrm>
        </p:grpSpPr>
        <p:sp>
          <p:nvSpPr>
            <p:cNvPr id="108631" name="Line 11"/>
            <p:cNvSpPr>
              <a:spLocks noChangeShapeType="1"/>
            </p:cNvSpPr>
            <p:nvPr/>
          </p:nvSpPr>
          <p:spPr bwMode="auto">
            <a:xfrm flipH="1">
              <a:off x="2400" y="802"/>
              <a:ext cx="948" cy="2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632" name="Rectangle 12"/>
            <p:cNvSpPr>
              <a:spLocks noChangeArrowheads="1"/>
            </p:cNvSpPr>
            <p:nvPr/>
          </p:nvSpPr>
          <p:spPr bwMode="auto">
            <a:xfrm>
              <a:off x="2112" y="1056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2       3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8  </a:t>
              </a:r>
              <a:r>
                <a:rPr lang="en-US" altLang="zh-CN" sz="1400">
                  <a:latin typeface="Times New Roman" panose="02020603050405020304" pitchFamily="18" charset="0"/>
                </a:rPr>
                <a:t>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633" name="Rectangle 13"/>
            <p:cNvSpPr>
              <a:spLocks noChangeArrowheads="1"/>
            </p:cNvSpPr>
            <p:nvPr/>
          </p:nvSpPr>
          <p:spPr bwMode="auto">
            <a:xfrm>
              <a:off x="1728" y="1104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759325" y="1903413"/>
            <a:ext cx="1371600" cy="1165225"/>
            <a:chOff x="2976" y="802"/>
            <a:chExt cx="864" cy="734"/>
          </a:xfrm>
        </p:grpSpPr>
        <p:sp>
          <p:nvSpPr>
            <p:cNvPr id="108628" name="Line 15"/>
            <p:cNvSpPr>
              <a:spLocks noChangeShapeType="1"/>
            </p:cNvSpPr>
            <p:nvPr/>
          </p:nvSpPr>
          <p:spPr bwMode="auto">
            <a:xfrm>
              <a:off x="3348" y="802"/>
              <a:ext cx="204" cy="3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629" name="Rectangle 16"/>
            <p:cNvSpPr>
              <a:spLocks noChangeArrowheads="1"/>
            </p:cNvSpPr>
            <p:nvPr/>
          </p:nvSpPr>
          <p:spPr bwMode="auto">
            <a:xfrm>
              <a:off x="3360" y="1104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630" name="Rectangle 17"/>
            <p:cNvSpPr>
              <a:spLocks noChangeArrowheads="1"/>
            </p:cNvSpPr>
            <p:nvPr/>
          </p:nvSpPr>
          <p:spPr bwMode="auto">
            <a:xfrm>
              <a:off x="2976" y="1104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521325" y="1925638"/>
            <a:ext cx="2209800" cy="1143000"/>
            <a:chOff x="3456" y="816"/>
            <a:chExt cx="1392" cy="720"/>
          </a:xfrm>
        </p:grpSpPr>
        <p:sp>
          <p:nvSpPr>
            <p:cNvPr id="108625" name="Rectangle 19"/>
            <p:cNvSpPr>
              <a:spLocks noChangeArrowheads="1"/>
            </p:cNvSpPr>
            <p:nvPr/>
          </p:nvSpPr>
          <p:spPr bwMode="auto">
            <a:xfrm>
              <a:off x="4368" y="1104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6</a:t>
              </a:r>
              <a:r>
                <a:rPr lang="en-US" altLang="zh-CN" sz="1400">
                  <a:latin typeface="Times New Roman" panose="02020603050405020304" pitchFamily="18" charset="0"/>
                </a:rPr>
                <a:t> 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7        5</a:t>
              </a:r>
            </a:p>
          </p:txBody>
        </p:sp>
        <p:sp>
          <p:nvSpPr>
            <p:cNvPr id="108626" name="Line 20"/>
            <p:cNvSpPr>
              <a:spLocks noChangeShapeType="1"/>
            </p:cNvSpPr>
            <p:nvPr/>
          </p:nvSpPr>
          <p:spPr bwMode="auto">
            <a:xfrm>
              <a:off x="3456" y="816"/>
              <a:ext cx="110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08627" name="Rectangle 21"/>
            <p:cNvSpPr>
              <a:spLocks noChangeArrowheads="1"/>
            </p:cNvSpPr>
            <p:nvPr/>
          </p:nvSpPr>
          <p:spPr bwMode="auto">
            <a:xfrm>
              <a:off x="4032" y="1104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339725" y="2840038"/>
            <a:ext cx="8458200" cy="1219200"/>
            <a:chOff x="192" y="1392"/>
            <a:chExt cx="5328" cy="768"/>
          </a:xfrm>
        </p:grpSpPr>
        <p:sp>
          <p:nvSpPr>
            <p:cNvPr id="108603" name="Line 23"/>
            <p:cNvSpPr>
              <a:spLocks noChangeShapeType="1"/>
            </p:cNvSpPr>
            <p:nvPr/>
          </p:nvSpPr>
          <p:spPr bwMode="auto">
            <a:xfrm flipH="1">
              <a:off x="720" y="1488"/>
              <a:ext cx="48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604" name="Line 24"/>
            <p:cNvSpPr>
              <a:spLocks noChangeShapeType="1"/>
            </p:cNvSpPr>
            <p:nvPr/>
          </p:nvSpPr>
          <p:spPr bwMode="auto">
            <a:xfrm>
              <a:off x="1200" y="1488"/>
              <a:ext cx="528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605" name="Line 25"/>
            <p:cNvSpPr>
              <a:spLocks noChangeShapeType="1"/>
            </p:cNvSpPr>
            <p:nvPr/>
          </p:nvSpPr>
          <p:spPr bwMode="auto">
            <a:xfrm flipH="1">
              <a:off x="2064" y="1488"/>
              <a:ext cx="288" cy="2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606" name="Line 26"/>
            <p:cNvSpPr>
              <a:spLocks noChangeShapeType="1"/>
            </p:cNvSpPr>
            <p:nvPr/>
          </p:nvSpPr>
          <p:spPr bwMode="auto">
            <a:xfrm>
              <a:off x="2448" y="1488"/>
              <a:ext cx="48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607" name="Line 27"/>
            <p:cNvSpPr>
              <a:spLocks noChangeShapeType="1"/>
            </p:cNvSpPr>
            <p:nvPr/>
          </p:nvSpPr>
          <p:spPr bwMode="auto">
            <a:xfrm flipH="1">
              <a:off x="3360" y="1584"/>
              <a:ext cx="275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608" name="Line 28"/>
            <p:cNvSpPr>
              <a:spLocks noChangeShapeType="1"/>
            </p:cNvSpPr>
            <p:nvPr/>
          </p:nvSpPr>
          <p:spPr bwMode="auto">
            <a:xfrm>
              <a:off x="3696" y="1584"/>
              <a:ext cx="384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609" name="Line 29"/>
            <p:cNvSpPr>
              <a:spLocks noChangeShapeType="1"/>
            </p:cNvSpPr>
            <p:nvPr/>
          </p:nvSpPr>
          <p:spPr bwMode="auto">
            <a:xfrm flipH="1">
              <a:off x="4560" y="1536"/>
              <a:ext cx="83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610" name="Line 30"/>
            <p:cNvSpPr>
              <a:spLocks noChangeShapeType="1"/>
            </p:cNvSpPr>
            <p:nvPr/>
          </p:nvSpPr>
          <p:spPr bwMode="auto">
            <a:xfrm>
              <a:off x="4752" y="1536"/>
              <a:ext cx="528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611" name="Rectangle 31"/>
            <p:cNvSpPr>
              <a:spLocks noChangeArrowheads="1"/>
            </p:cNvSpPr>
            <p:nvPr/>
          </p:nvSpPr>
          <p:spPr bwMode="auto">
            <a:xfrm>
              <a:off x="480" y="1680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400">
                  <a:latin typeface="Times New Roman" panose="02020603050405020304" pitchFamily="18" charset="0"/>
                </a:rPr>
                <a:t>     </a:t>
              </a:r>
              <a:r>
                <a:rPr lang="en-US" altLang="zh-CN" sz="1400">
                  <a:latin typeface="Times New Roman" panose="02020603050405020304" pitchFamily="18" charset="0"/>
                </a:rPr>
                <a:t>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None/>
              </a:pP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zh-CN" sz="1400">
                  <a:latin typeface="Times New Roman" panose="02020603050405020304" pitchFamily="18" charset="0"/>
                </a:rPr>
                <a:t>   1   4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612" name="Rectangle 32"/>
            <p:cNvSpPr>
              <a:spLocks noChangeArrowheads="1"/>
            </p:cNvSpPr>
            <p:nvPr/>
          </p:nvSpPr>
          <p:spPr bwMode="auto">
            <a:xfrm>
              <a:off x="1440" y="1680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None/>
              </a:pP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7</a:t>
              </a:r>
              <a:r>
                <a:rPr lang="en-US" altLang="zh-CN" sz="1400">
                  <a:latin typeface="Times New Roman" panose="02020603050405020304" pitchFamily="18" charset="0"/>
                </a:rPr>
                <a:t> </a:t>
              </a:r>
              <a:r>
                <a:rPr lang="en-US" altLang="zh-CN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 1</a:t>
              </a:r>
              <a:r>
                <a:rPr lang="en-US" altLang="zh-CN" sz="1400">
                  <a:latin typeface="Times New Roman" panose="02020603050405020304" pitchFamily="18" charset="0"/>
                </a:rPr>
                <a:t>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    6   5</a:t>
              </a:r>
            </a:p>
          </p:txBody>
        </p:sp>
        <p:sp>
          <p:nvSpPr>
            <p:cNvPr id="108613" name="Rectangle 33"/>
            <p:cNvSpPr>
              <a:spLocks noChangeArrowheads="1"/>
            </p:cNvSpPr>
            <p:nvPr/>
          </p:nvSpPr>
          <p:spPr bwMode="auto">
            <a:xfrm>
              <a:off x="2064" y="1680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zh-CN" altLang="en-US" sz="1400">
                  <a:latin typeface="Times New Roman" panose="02020603050405020304" pitchFamily="18" charset="0"/>
                </a:rPr>
                <a:t> 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zh-CN" sz="1400">
                  <a:latin typeface="Times New Roman" panose="02020603050405020304" pitchFamily="18" charset="0"/>
                </a:rPr>
                <a:t>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</a:t>
              </a:r>
              <a:r>
                <a:rPr lang="en-US" altLang="zh-CN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 8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latin typeface="Times New Roman" panose="02020603050405020304" pitchFamily="18" charset="0"/>
                </a:rPr>
                <a:t>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614" name="Rectangle 34"/>
            <p:cNvSpPr>
              <a:spLocks noChangeArrowheads="1"/>
            </p:cNvSpPr>
            <p:nvPr/>
          </p:nvSpPr>
          <p:spPr bwMode="auto">
            <a:xfrm>
              <a:off x="2688" y="1680"/>
              <a:ext cx="480" cy="4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8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zh-CN" sz="1400">
                  <a:latin typeface="Times New Roman" panose="02020603050405020304" pitchFamily="18" charset="0"/>
                </a:rPr>
                <a:t>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615" name="Rectangle 35"/>
            <p:cNvSpPr>
              <a:spLocks noChangeArrowheads="1"/>
            </p:cNvSpPr>
            <p:nvPr/>
          </p:nvSpPr>
          <p:spPr bwMode="auto">
            <a:xfrm>
              <a:off x="3264" y="1680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 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4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 3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616" name="Rectangle 36"/>
            <p:cNvSpPr>
              <a:spLocks noChangeArrowheads="1"/>
            </p:cNvSpPr>
            <p:nvPr/>
          </p:nvSpPr>
          <p:spPr bwMode="auto">
            <a:xfrm>
              <a:off x="3840" y="1680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r>
                <a:rPr lang="en-US" altLang="zh-CN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 5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</a:t>
              </a:r>
            </a:p>
          </p:txBody>
        </p:sp>
        <p:sp>
          <p:nvSpPr>
            <p:cNvPr id="108617" name="Rectangle 37"/>
            <p:cNvSpPr>
              <a:spLocks noChangeArrowheads="1"/>
            </p:cNvSpPr>
            <p:nvPr/>
          </p:nvSpPr>
          <p:spPr bwMode="auto">
            <a:xfrm>
              <a:off x="4416" y="1680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6 </a:t>
              </a:r>
              <a:r>
                <a:rPr lang="en-US" altLang="zh-CN" sz="1400">
                  <a:latin typeface="Times New Roman" panose="02020603050405020304" pitchFamily="18" charset="0"/>
                </a:rPr>
                <a:t>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  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7</a:t>
              </a:r>
              <a:r>
                <a:rPr lang="en-US" altLang="zh-CN" sz="1400">
                  <a:latin typeface="Times New Roman" panose="02020603050405020304" pitchFamily="18" charset="0"/>
                </a:rPr>
                <a:t>    5</a:t>
              </a:r>
            </a:p>
          </p:txBody>
        </p:sp>
        <p:sp>
          <p:nvSpPr>
            <p:cNvPr id="108618" name="Rectangle 38"/>
            <p:cNvSpPr>
              <a:spLocks noChangeArrowheads="1"/>
            </p:cNvSpPr>
            <p:nvPr/>
          </p:nvSpPr>
          <p:spPr bwMode="auto">
            <a:xfrm>
              <a:off x="5040" y="1680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lang="en-US" altLang="zh-CN" sz="1400">
                  <a:latin typeface="Times New Roman" panose="02020603050405020304" pitchFamily="18" charset="0"/>
                </a:rPr>
                <a:t> 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8619" name="Rectangle 39"/>
            <p:cNvSpPr>
              <a:spLocks noChangeArrowheads="1"/>
            </p:cNvSpPr>
            <p:nvPr/>
          </p:nvSpPr>
          <p:spPr bwMode="auto">
            <a:xfrm>
              <a:off x="192" y="1728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08620" name="Rectangle 40"/>
            <p:cNvSpPr>
              <a:spLocks noChangeArrowheads="1"/>
            </p:cNvSpPr>
            <p:nvPr/>
          </p:nvSpPr>
          <p:spPr bwMode="auto">
            <a:xfrm>
              <a:off x="1152" y="1728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08621" name="Rectangle 41"/>
            <p:cNvSpPr>
              <a:spLocks noChangeArrowheads="1"/>
            </p:cNvSpPr>
            <p:nvPr/>
          </p:nvSpPr>
          <p:spPr bwMode="auto">
            <a:xfrm>
              <a:off x="1824" y="1440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   </a:t>
              </a: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08622" name="Rectangle 42"/>
            <p:cNvSpPr>
              <a:spLocks noChangeArrowheads="1"/>
            </p:cNvSpPr>
            <p:nvPr/>
          </p:nvSpPr>
          <p:spPr bwMode="auto">
            <a:xfrm>
              <a:off x="2928" y="1440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9    10</a:t>
              </a:r>
            </a:p>
          </p:txBody>
        </p:sp>
        <p:sp>
          <p:nvSpPr>
            <p:cNvPr id="108623" name="Rectangle 43"/>
            <p:cNvSpPr>
              <a:spLocks noChangeArrowheads="1"/>
            </p:cNvSpPr>
            <p:nvPr/>
          </p:nvSpPr>
          <p:spPr bwMode="auto">
            <a:xfrm>
              <a:off x="4032" y="1392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11  12</a:t>
              </a:r>
            </a:p>
          </p:txBody>
        </p:sp>
        <p:sp>
          <p:nvSpPr>
            <p:cNvPr id="108624" name="Rectangle 44"/>
            <p:cNvSpPr>
              <a:spLocks noChangeArrowheads="1"/>
            </p:cNvSpPr>
            <p:nvPr/>
          </p:nvSpPr>
          <p:spPr bwMode="auto">
            <a:xfrm>
              <a:off x="5088" y="1392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339725" y="3983038"/>
            <a:ext cx="8839200" cy="914400"/>
            <a:chOff x="192" y="2112"/>
            <a:chExt cx="5568" cy="576"/>
          </a:xfrm>
        </p:grpSpPr>
        <p:sp>
          <p:nvSpPr>
            <p:cNvPr id="108584" name="Line 46"/>
            <p:cNvSpPr>
              <a:spLocks noChangeShapeType="1"/>
            </p:cNvSpPr>
            <p:nvPr/>
          </p:nvSpPr>
          <p:spPr bwMode="auto">
            <a:xfrm>
              <a:off x="720" y="2112"/>
              <a:ext cx="0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85" name="Line 47"/>
            <p:cNvSpPr>
              <a:spLocks noChangeShapeType="1"/>
            </p:cNvSpPr>
            <p:nvPr/>
          </p:nvSpPr>
          <p:spPr bwMode="auto">
            <a:xfrm>
              <a:off x="1632" y="2112"/>
              <a:ext cx="0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86" name="Line 48"/>
            <p:cNvSpPr>
              <a:spLocks noChangeShapeType="1"/>
            </p:cNvSpPr>
            <p:nvPr/>
          </p:nvSpPr>
          <p:spPr bwMode="auto">
            <a:xfrm>
              <a:off x="2304" y="2112"/>
              <a:ext cx="0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87" name="Line 49"/>
            <p:cNvSpPr>
              <a:spLocks noChangeShapeType="1"/>
            </p:cNvSpPr>
            <p:nvPr/>
          </p:nvSpPr>
          <p:spPr bwMode="auto">
            <a:xfrm>
              <a:off x="2880" y="2160"/>
              <a:ext cx="0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88" name="Line 50"/>
            <p:cNvSpPr>
              <a:spLocks noChangeShapeType="1"/>
            </p:cNvSpPr>
            <p:nvPr/>
          </p:nvSpPr>
          <p:spPr bwMode="auto">
            <a:xfrm>
              <a:off x="3456" y="2112"/>
              <a:ext cx="0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89" name="Line 51"/>
            <p:cNvSpPr>
              <a:spLocks noChangeShapeType="1"/>
            </p:cNvSpPr>
            <p:nvPr/>
          </p:nvSpPr>
          <p:spPr bwMode="auto">
            <a:xfrm>
              <a:off x="4032" y="2112"/>
              <a:ext cx="0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90" name="Line 52"/>
            <p:cNvSpPr>
              <a:spLocks noChangeShapeType="1"/>
            </p:cNvSpPr>
            <p:nvPr/>
          </p:nvSpPr>
          <p:spPr bwMode="auto">
            <a:xfrm>
              <a:off x="4608" y="2112"/>
              <a:ext cx="0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91" name="Line 53"/>
            <p:cNvSpPr>
              <a:spLocks noChangeShapeType="1"/>
            </p:cNvSpPr>
            <p:nvPr/>
          </p:nvSpPr>
          <p:spPr bwMode="auto">
            <a:xfrm>
              <a:off x="5280" y="2112"/>
              <a:ext cx="0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92" name="Rectangle 54"/>
            <p:cNvSpPr>
              <a:spLocks noChangeArrowheads="1"/>
            </p:cNvSpPr>
            <p:nvPr/>
          </p:nvSpPr>
          <p:spPr bwMode="auto">
            <a:xfrm>
              <a:off x="480" y="2256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  <a:r>
                <a:rPr lang="en-US" altLang="zh-CN" sz="1400">
                  <a:latin typeface="Times New Roman" panose="02020603050405020304" pitchFamily="18" charset="0"/>
                </a:rPr>
                <a:t>     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zh-CN" sz="1400">
                  <a:latin typeface="Times New Roman" panose="02020603050405020304" pitchFamily="18" charset="0"/>
                </a:rPr>
                <a:t>   1   4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593" name="Rectangle 55"/>
            <p:cNvSpPr>
              <a:spLocks noChangeArrowheads="1"/>
            </p:cNvSpPr>
            <p:nvPr/>
          </p:nvSpPr>
          <p:spPr bwMode="auto">
            <a:xfrm>
              <a:off x="1440" y="2256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7</a:t>
              </a:r>
              <a:r>
                <a:rPr lang="en-US" altLang="zh-CN" sz="1400">
                  <a:latin typeface="Times New Roman" panose="02020603050405020304" pitchFamily="18" charset="0"/>
                </a:rPr>
                <a:t> </a:t>
              </a:r>
              <a:r>
                <a:rPr lang="en-US" altLang="zh-CN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 1</a:t>
              </a:r>
              <a:r>
                <a:rPr lang="en-US" altLang="zh-CN" sz="1400">
                  <a:latin typeface="Times New Roman" panose="02020603050405020304" pitchFamily="18" charset="0"/>
                </a:rPr>
                <a:t>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6</a:t>
              </a:r>
              <a:r>
                <a:rPr lang="en-US" altLang="zh-CN" sz="1400">
                  <a:latin typeface="Times New Roman" panose="02020603050405020304" pitchFamily="18" charset="0"/>
                </a:rPr>
                <a:t>       5</a:t>
              </a:r>
            </a:p>
          </p:txBody>
        </p:sp>
        <p:sp>
          <p:nvSpPr>
            <p:cNvPr id="108594" name="Rectangle 56"/>
            <p:cNvSpPr>
              <a:spLocks noChangeArrowheads="1"/>
            </p:cNvSpPr>
            <p:nvPr/>
          </p:nvSpPr>
          <p:spPr bwMode="auto">
            <a:xfrm>
              <a:off x="2064" y="2256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altLang="zh-CN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zh-CN" sz="1400">
                  <a:latin typeface="Times New Roman" panose="02020603050405020304" pitchFamily="18" charset="0"/>
                </a:rPr>
                <a:t>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2  </a:t>
              </a:r>
              <a:r>
                <a:rPr lang="en-US" altLang="zh-CN" sz="1400">
                  <a:latin typeface="Times New Roman" panose="02020603050405020304" pitchFamily="18" charset="0"/>
                </a:rPr>
                <a:t>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   </a:t>
              </a:r>
              <a:r>
                <a:rPr lang="en-US" altLang="zh-CN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 8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latin typeface="Times New Roman" panose="02020603050405020304" pitchFamily="18" charset="0"/>
                </a:rPr>
                <a:t>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595" name="Rectangle 57"/>
            <p:cNvSpPr>
              <a:spLocks noChangeArrowheads="1"/>
            </p:cNvSpPr>
            <p:nvPr/>
          </p:nvSpPr>
          <p:spPr bwMode="auto">
            <a:xfrm>
              <a:off x="2688" y="2256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 3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  4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8</a:t>
              </a:r>
              <a:endParaRPr lang="en-US" altLang="zh-CN" sz="1400">
                <a:latin typeface="Times New Roman" panose="02020603050405020304" pitchFamily="18" charset="0"/>
              </a:endParaRP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596" name="Rectangle 58"/>
            <p:cNvSpPr>
              <a:spLocks noChangeArrowheads="1"/>
            </p:cNvSpPr>
            <p:nvPr/>
          </p:nvSpPr>
          <p:spPr bwMode="auto">
            <a:xfrm>
              <a:off x="3264" y="2256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   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8 </a:t>
              </a:r>
              <a:r>
                <a:rPr lang="en-US" altLang="zh-CN" sz="1400">
                  <a:latin typeface="Times New Roman" panose="02020603050405020304" pitchFamily="18" charset="0"/>
                </a:rPr>
                <a:t>   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4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597" name="Rectangle 59"/>
            <p:cNvSpPr>
              <a:spLocks noChangeArrowheads="1"/>
            </p:cNvSpPr>
            <p:nvPr/>
          </p:nvSpPr>
          <p:spPr bwMode="auto">
            <a:xfrm>
              <a:off x="3792" y="2256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r>
                <a:rPr lang="en-US" altLang="zh-CN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  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108598" name="Rectangle 60"/>
            <p:cNvSpPr>
              <a:spLocks noChangeArrowheads="1"/>
            </p:cNvSpPr>
            <p:nvPr/>
          </p:nvSpPr>
          <p:spPr bwMode="auto">
            <a:xfrm>
              <a:off x="4416" y="2256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   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6 </a:t>
              </a:r>
              <a:r>
                <a:rPr lang="en-US" altLang="zh-CN" sz="1400">
                  <a:latin typeface="Times New Roman" panose="02020603050405020304" pitchFamily="18" charset="0"/>
                </a:rPr>
                <a:t>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7</a:t>
              </a:r>
              <a:r>
                <a:rPr lang="en-US" altLang="zh-CN" sz="1400">
                  <a:latin typeface="Times New Roman" panose="02020603050405020304" pitchFamily="18" charset="0"/>
                </a:rPr>
                <a:t>    5</a:t>
              </a:r>
            </a:p>
          </p:txBody>
        </p:sp>
        <p:sp>
          <p:nvSpPr>
            <p:cNvPr id="108599" name="Rectangle 61"/>
            <p:cNvSpPr>
              <a:spLocks noChangeArrowheads="1"/>
            </p:cNvSpPr>
            <p:nvPr/>
          </p:nvSpPr>
          <p:spPr bwMode="auto">
            <a:xfrm>
              <a:off x="5040" y="2256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endParaRPr lang="en-US" altLang="zh-CN" sz="1400">
                <a:latin typeface="Times New Roman" panose="02020603050405020304" pitchFamily="18" charset="0"/>
              </a:endParaRP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5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  4</a:t>
              </a:r>
            </a:p>
          </p:txBody>
        </p:sp>
        <p:sp>
          <p:nvSpPr>
            <p:cNvPr id="108600" name="Rectangle 62"/>
            <p:cNvSpPr>
              <a:spLocks noChangeArrowheads="1"/>
            </p:cNvSpPr>
            <p:nvPr/>
          </p:nvSpPr>
          <p:spPr bwMode="auto">
            <a:xfrm>
              <a:off x="192" y="2304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108601" name="Rectangle 63"/>
            <p:cNvSpPr>
              <a:spLocks noChangeArrowheads="1"/>
            </p:cNvSpPr>
            <p:nvPr/>
          </p:nvSpPr>
          <p:spPr bwMode="auto">
            <a:xfrm>
              <a:off x="1152" y="2304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08602" name="Rectangle 64"/>
            <p:cNvSpPr>
              <a:spLocks noChangeArrowheads="1"/>
            </p:cNvSpPr>
            <p:nvPr/>
          </p:nvSpPr>
          <p:spPr bwMode="auto">
            <a:xfrm>
              <a:off x="5520" y="2208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21</a:t>
              </a:r>
            </a:p>
          </p:txBody>
        </p:sp>
      </p:grpSp>
      <p:grpSp>
        <p:nvGrpSpPr>
          <p:cNvPr id="9" name="Group 65"/>
          <p:cNvGrpSpPr>
            <a:grpSpLocks/>
          </p:cNvGrpSpPr>
          <p:nvPr/>
        </p:nvGrpSpPr>
        <p:grpSpPr bwMode="auto">
          <a:xfrm>
            <a:off x="34925" y="4897438"/>
            <a:ext cx="1752600" cy="1447800"/>
            <a:chOff x="0" y="2688"/>
            <a:chExt cx="1104" cy="912"/>
          </a:xfrm>
        </p:grpSpPr>
        <p:sp>
          <p:nvSpPr>
            <p:cNvPr id="108578" name="Line 66"/>
            <p:cNvSpPr>
              <a:spLocks noChangeShapeType="1"/>
            </p:cNvSpPr>
            <p:nvPr/>
          </p:nvSpPr>
          <p:spPr bwMode="auto">
            <a:xfrm flipH="1">
              <a:off x="288" y="2688"/>
              <a:ext cx="269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79" name="Line 67"/>
            <p:cNvSpPr>
              <a:spLocks noChangeShapeType="1"/>
            </p:cNvSpPr>
            <p:nvPr/>
          </p:nvSpPr>
          <p:spPr bwMode="auto">
            <a:xfrm>
              <a:off x="768" y="2688"/>
              <a:ext cx="89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80" name="Rectangle 68"/>
            <p:cNvSpPr>
              <a:spLocks noChangeArrowheads="1"/>
            </p:cNvSpPr>
            <p:nvPr/>
          </p:nvSpPr>
          <p:spPr bwMode="auto">
            <a:xfrm>
              <a:off x="0" y="2880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8</a:t>
              </a:r>
              <a:r>
                <a:rPr lang="en-US" altLang="zh-CN" sz="1400">
                  <a:latin typeface="Times New Roman" panose="02020603050405020304" pitchFamily="18" charset="0"/>
                </a:rPr>
                <a:t> 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zh-CN" sz="1400">
                  <a:latin typeface="Times New Roman" panose="02020603050405020304" pitchFamily="18" charset="0"/>
                </a:rPr>
                <a:t>   1   4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581" name="Rectangle 69"/>
            <p:cNvSpPr>
              <a:spLocks noChangeArrowheads="1"/>
            </p:cNvSpPr>
            <p:nvPr/>
          </p:nvSpPr>
          <p:spPr bwMode="auto">
            <a:xfrm>
              <a:off x="624" y="2880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8 </a:t>
              </a:r>
              <a:r>
                <a:rPr lang="en-US" altLang="zh-CN" sz="1400">
                  <a:latin typeface="Times New Roman" panose="02020603050405020304" pitchFamily="18" charset="0"/>
                </a:rPr>
                <a:t>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1</a:t>
              </a:r>
              <a:r>
                <a:rPr lang="en-US" altLang="zh-CN" sz="1400">
                  <a:latin typeface="Times New Roman" panose="02020603050405020304" pitchFamily="18" charset="0"/>
                </a:rPr>
                <a:t>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2      </a:t>
              </a:r>
              <a:r>
                <a:rPr lang="en-US" altLang="zh-CN" sz="1400">
                  <a:latin typeface="Times New Roman" panose="02020603050405020304" pitchFamily="18" charset="0"/>
                </a:rPr>
                <a:t>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08582" name="Rectangle 70"/>
            <p:cNvSpPr>
              <a:spLocks noChangeArrowheads="1"/>
            </p:cNvSpPr>
            <p:nvPr/>
          </p:nvSpPr>
          <p:spPr bwMode="auto">
            <a:xfrm>
              <a:off x="144" y="3408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22</a:t>
              </a:r>
            </a:p>
          </p:txBody>
        </p:sp>
        <p:sp>
          <p:nvSpPr>
            <p:cNvPr id="108583" name="Rectangle 71"/>
            <p:cNvSpPr>
              <a:spLocks noChangeArrowheads="1"/>
            </p:cNvSpPr>
            <p:nvPr/>
          </p:nvSpPr>
          <p:spPr bwMode="auto">
            <a:xfrm>
              <a:off x="720" y="3408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23</a:t>
              </a:r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1863725" y="4897438"/>
            <a:ext cx="1676400" cy="1447800"/>
            <a:chOff x="1152" y="2688"/>
            <a:chExt cx="1056" cy="912"/>
          </a:xfrm>
        </p:grpSpPr>
        <p:sp>
          <p:nvSpPr>
            <p:cNvPr id="108572" name="Line 73"/>
            <p:cNvSpPr>
              <a:spLocks noChangeShapeType="1"/>
            </p:cNvSpPr>
            <p:nvPr/>
          </p:nvSpPr>
          <p:spPr bwMode="auto">
            <a:xfrm flipH="1">
              <a:off x="1440" y="2688"/>
              <a:ext cx="179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73" name="Line 74"/>
            <p:cNvSpPr>
              <a:spLocks noChangeShapeType="1"/>
            </p:cNvSpPr>
            <p:nvPr/>
          </p:nvSpPr>
          <p:spPr bwMode="auto">
            <a:xfrm>
              <a:off x="1776" y="2688"/>
              <a:ext cx="268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74" name="Rectangle 75"/>
            <p:cNvSpPr>
              <a:spLocks noChangeArrowheads="1"/>
            </p:cNvSpPr>
            <p:nvPr/>
          </p:nvSpPr>
          <p:spPr bwMode="auto">
            <a:xfrm>
              <a:off x="1152" y="2880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7</a:t>
              </a:r>
              <a:r>
                <a:rPr lang="en-US" altLang="zh-CN" sz="1400">
                  <a:latin typeface="Times New Roman" panose="02020603050405020304" pitchFamily="18" charset="0"/>
                </a:rPr>
                <a:t>    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1</a:t>
              </a:r>
              <a:r>
                <a:rPr lang="en-US" altLang="zh-CN" sz="1400">
                  <a:latin typeface="Times New Roman" panose="02020603050405020304" pitchFamily="18" charset="0"/>
                </a:rPr>
                <a:t>  5</a:t>
              </a:r>
            </a:p>
          </p:txBody>
        </p:sp>
        <p:sp>
          <p:nvSpPr>
            <p:cNvPr id="108575" name="Rectangle 76"/>
            <p:cNvSpPr>
              <a:spLocks noChangeArrowheads="1"/>
            </p:cNvSpPr>
            <p:nvPr/>
          </p:nvSpPr>
          <p:spPr bwMode="auto">
            <a:xfrm>
              <a:off x="1728" y="2880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7</a:t>
              </a:r>
              <a:r>
                <a:rPr lang="en-US" altLang="zh-CN" sz="1400">
                  <a:latin typeface="Times New Roman" panose="02020603050405020304" pitchFamily="18" charset="0"/>
                </a:rPr>
                <a:t> </a:t>
              </a:r>
              <a:r>
                <a:rPr lang="en-US" altLang="zh-CN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 1</a:t>
              </a:r>
              <a:r>
                <a:rPr lang="en-US" altLang="zh-CN" sz="1400">
                  <a:latin typeface="Times New Roman" panose="02020603050405020304" pitchFamily="18" charset="0"/>
                </a:rPr>
                <a:t>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lang="en-US" altLang="zh-CN" sz="1400">
                  <a:latin typeface="Times New Roman" panose="02020603050405020304" pitchFamily="18" charset="0"/>
                </a:rPr>
                <a:t>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8576" name="Rectangle 77"/>
            <p:cNvSpPr>
              <a:spLocks noChangeArrowheads="1"/>
            </p:cNvSpPr>
            <p:nvPr/>
          </p:nvSpPr>
          <p:spPr bwMode="auto">
            <a:xfrm>
              <a:off x="1296" y="3408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108577" name="Rectangle 78"/>
            <p:cNvSpPr>
              <a:spLocks noChangeArrowheads="1"/>
            </p:cNvSpPr>
            <p:nvPr/>
          </p:nvSpPr>
          <p:spPr bwMode="auto">
            <a:xfrm>
              <a:off x="1824" y="3408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25</a:t>
              </a:r>
            </a:p>
          </p:txBody>
        </p:sp>
      </p:grpSp>
      <p:grpSp>
        <p:nvGrpSpPr>
          <p:cNvPr id="11" name="Group 79"/>
          <p:cNvGrpSpPr>
            <a:grpSpLocks/>
          </p:cNvGrpSpPr>
          <p:nvPr/>
        </p:nvGrpSpPr>
        <p:grpSpPr bwMode="auto">
          <a:xfrm>
            <a:off x="3540125" y="4897438"/>
            <a:ext cx="1905000" cy="1447800"/>
            <a:chOff x="2208" y="2688"/>
            <a:chExt cx="1200" cy="912"/>
          </a:xfrm>
        </p:grpSpPr>
        <p:sp>
          <p:nvSpPr>
            <p:cNvPr id="108566" name="Line 80"/>
            <p:cNvSpPr>
              <a:spLocks noChangeShapeType="1"/>
            </p:cNvSpPr>
            <p:nvPr/>
          </p:nvSpPr>
          <p:spPr bwMode="auto">
            <a:xfrm>
              <a:off x="2208" y="2688"/>
              <a:ext cx="179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67" name="Line 81"/>
            <p:cNvSpPr>
              <a:spLocks noChangeShapeType="1"/>
            </p:cNvSpPr>
            <p:nvPr/>
          </p:nvSpPr>
          <p:spPr bwMode="auto">
            <a:xfrm>
              <a:off x="2448" y="2688"/>
              <a:ext cx="672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568" name="Rectangle 82"/>
            <p:cNvSpPr>
              <a:spLocks noChangeArrowheads="1"/>
            </p:cNvSpPr>
            <p:nvPr/>
          </p:nvSpPr>
          <p:spPr bwMode="auto">
            <a:xfrm>
              <a:off x="2352" y="2880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1  2  </a:t>
              </a:r>
              <a:r>
                <a:rPr lang="en-US" altLang="zh-CN" sz="1400">
                  <a:latin typeface="Times New Roman" panose="02020603050405020304" pitchFamily="18" charset="0"/>
                </a:rPr>
                <a:t> 3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  <a:r>
                <a:rPr lang="en-US" altLang="zh-CN" sz="1400">
                  <a:latin typeface="Times New Roman" panose="02020603050405020304" pitchFamily="18" charset="0"/>
                </a:rPr>
                <a:t>    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7  6    5</a:t>
              </a:r>
            </a:p>
          </p:txBody>
        </p:sp>
        <p:sp>
          <p:nvSpPr>
            <p:cNvPr id="108569" name="Rectangle 83"/>
            <p:cNvSpPr>
              <a:spLocks noChangeArrowheads="1"/>
            </p:cNvSpPr>
            <p:nvPr/>
          </p:nvSpPr>
          <p:spPr bwMode="auto">
            <a:xfrm>
              <a:off x="2928" y="2880"/>
              <a:ext cx="48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altLang="zh-CN" sz="140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zh-CN" sz="1400">
                  <a:latin typeface="Times New Roman" panose="02020603050405020304" pitchFamily="18" charset="0"/>
                </a:rPr>
                <a:t>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2  </a:t>
              </a:r>
              <a:r>
                <a:rPr lang="en-US" altLang="zh-CN" sz="1400">
                  <a:latin typeface="Times New Roman" panose="02020603050405020304" pitchFamily="18" charset="0"/>
                </a:rPr>
                <a:t> 3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7 </a:t>
              </a:r>
              <a:r>
                <a:rPr lang="en-US" altLang="zh-CN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 8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zh-CN" sz="1400">
                  <a:latin typeface="Times New Roman" panose="02020603050405020304" pitchFamily="18" charset="0"/>
                </a:rPr>
                <a:t>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    6   5</a:t>
              </a:r>
            </a:p>
          </p:txBody>
        </p:sp>
        <p:sp>
          <p:nvSpPr>
            <p:cNvPr id="108570" name="Rectangle 84"/>
            <p:cNvSpPr>
              <a:spLocks noChangeArrowheads="1"/>
            </p:cNvSpPr>
            <p:nvPr/>
          </p:nvSpPr>
          <p:spPr bwMode="auto">
            <a:xfrm>
              <a:off x="2448" y="3408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08571" name="Rectangle 85"/>
            <p:cNvSpPr>
              <a:spLocks noChangeArrowheads="1"/>
            </p:cNvSpPr>
            <p:nvPr/>
          </p:nvSpPr>
          <p:spPr bwMode="auto">
            <a:xfrm>
              <a:off x="3024" y="3408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400">
                  <a:solidFill>
                    <a:srgbClr val="3366CC"/>
                  </a:solidFill>
                  <a:latin typeface="Times New Roman" panose="02020603050405020304" pitchFamily="18" charset="0"/>
                </a:rPr>
                <a:t>27</a:t>
              </a:r>
            </a:p>
          </p:txBody>
        </p:sp>
      </p:grpSp>
      <p:sp>
        <p:nvSpPr>
          <p:cNvPr id="148566" name="Rectangle 86"/>
          <p:cNvSpPr>
            <a:spLocks noChangeArrowheads="1"/>
          </p:cNvSpPr>
          <p:nvPr/>
        </p:nvSpPr>
        <p:spPr bwMode="auto">
          <a:xfrm>
            <a:off x="4225925" y="5964238"/>
            <a:ext cx="381000" cy="30480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800">
                <a:solidFill>
                  <a:srgbClr val="FF0000"/>
                </a:solidFill>
                <a:latin typeface="Times New Roman" panose="02020603050405020304" pitchFamily="18" charset="0"/>
              </a:rPr>
              <a:t>Sg</a:t>
            </a:r>
          </a:p>
        </p:txBody>
      </p:sp>
      <p:sp>
        <p:nvSpPr>
          <p:cNvPr id="148567" name="Text Box 87"/>
          <p:cNvSpPr txBox="1">
            <a:spLocks noChangeArrowheads="1"/>
          </p:cNvSpPr>
          <p:nvPr/>
        </p:nvSpPr>
        <p:spPr bwMode="auto">
          <a:xfrm>
            <a:off x="5943600" y="5257800"/>
            <a:ext cx="2971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000">
                <a:latin typeface="宋体" panose="02010600030101010101" pitchFamily="2" charset="-122"/>
              </a:rPr>
              <a:t>Solution path is </a:t>
            </a:r>
            <a:r>
              <a:rPr kumimoji="1" lang="zh-CN" altLang="en-US" sz="2000">
                <a:latin typeface="宋体" panose="02010600030101010101" pitchFamily="2" charset="-122"/>
              </a:rPr>
              <a:t>：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000">
                <a:latin typeface="宋体" panose="02010600030101010101" pitchFamily="2" charset="-122"/>
              </a:rPr>
              <a:t>(</a:t>
            </a:r>
            <a:r>
              <a:rPr kumimoji="1" lang="en-US" altLang="zh-CN" sz="2000">
                <a:solidFill>
                  <a:srgbClr val="FF0000"/>
                </a:solidFill>
                <a:latin typeface="宋体" panose="02010600030101010101" pitchFamily="2" charset="-122"/>
              </a:rPr>
              <a:t>S0</a:t>
            </a:r>
            <a:r>
              <a:rPr kumimoji="1" lang="en-US" altLang="zh-CN" sz="2000">
                <a:latin typeface="宋体" panose="02010600030101010101" pitchFamily="2" charset="-122"/>
              </a:rPr>
              <a:t>)1 →3 → 8 → 16 → 26(</a:t>
            </a:r>
            <a:r>
              <a:rPr kumimoji="1" lang="en-US" altLang="zh-CN" sz="2000">
                <a:solidFill>
                  <a:srgbClr val="FF0000"/>
                </a:solidFill>
                <a:latin typeface="宋体" panose="02010600030101010101" pitchFamily="2" charset="-122"/>
              </a:rPr>
              <a:t>Sg</a:t>
            </a:r>
            <a:r>
              <a:rPr kumimoji="1" lang="en-US" altLang="zh-CN" sz="2000">
                <a:latin typeface="宋体" panose="02010600030101010101" pitchFamily="2" charset="-122"/>
              </a:rPr>
              <a:t>)</a:t>
            </a:r>
            <a:endParaRPr kumimoji="1" lang="en-US" altLang="zh-CN" sz="2000" b="0">
              <a:latin typeface="Times New Roman" panose="02020603050405020304" pitchFamily="18" charset="0"/>
            </a:endParaRPr>
          </a:p>
        </p:txBody>
      </p:sp>
      <p:sp>
        <p:nvSpPr>
          <p:cNvPr id="108561" name="Text Box 88"/>
          <p:cNvSpPr txBox="1">
            <a:spLocks noChangeArrowheads="1"/>
          </p:cNvSpPr>
          <p:nvPr/>
        </p:nvSpPr>
        <p:spPr bwMode="auto">
          <a:xfrm>
            <a:off x="838200" y="0"/>
            <a:ext cx="449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3600" b="0">
                <a:solidFill>
                  <a:schemeClr val="bg1"/>
                </a:solidFill>
                <a:latin typeface="Times New Roman" panose="02020603050405020304" pitchFamily="18" charset="0"/>
              </a:rPr>
              <a:t>BFS for 8-puzzle</a:t>
            </a:r>
            <a:r>
              <a:rPr kumimoji="1" lang="en-US" altLang="zh-CN" sz="3600">
                <a:solidFill>
                  <a:schemeClr val="bg1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148569" name="Line 89"/>
          <p:cNvSpPr>
            <a:spLocks noChangeShapeType="1"/>
          </p:cNvSpPr>
          <p:nvPr/>
        </p:nvSpPr>
        <p:spPr bwMode="auto">
          <a:xfrm flipH="1">
            <a:off x="3844925" y="1925638"/>
            <a:ext cx="1447800" cy="38100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8570" name="Line 90"/>
          <p:cNvSpPr>
            <a:spLocks noChangeShapeType="1"/>
          </p:cNvSpPr>
          <p:nvPr/>
        </p:nvSpPr>
        <p:spPr bwMode="auto">
          <a:xfrm flipH="1">
            <a:off x="3311525" y="2992438"/>
            <a:ext cx="457200" cy="30480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8571" name="Line 91"/>
          <p:cNvSpPr>
            <a:spLocks noChangeShapeType="1"/>
          </p:cNvSpPr>
          <p:nvPr/>
        </p:nvSpPr>
        <p:spPr bwMode="auto">
          <a:xfrm>
            <a:off x="3692525" y="3983038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8572" name="Line 92"/>
          <p:cNvSpPr>
            <a:spLocks noChangeShapeType="1"/>
          </p:cNvSpPr>
          <p:nvPr/>
        </p:nvSpPr>
        <p:spPr bwMode="auto">
          <a:xfrm>
            <a:off x="3540125" y="4897438"/>
            <a:ext cx="304800" cy="30480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7" dur="500"/>
                                        <p:tgtEl>
                                          <p:spTgt spid="148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2" dur="500"/>
                                        <p:tgtEl>
                                          <p:spTgt spid="14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8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8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48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4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566" grpId="0" animBg="1" autoUpdateAnimBg="0"/>
      <p:bldP spid="14856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10595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36FE373-7EAE-4D94-97D9-F4BEF0DE34CF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0596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99396D-1F5D-4E37-BA38-788C5848C13B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14863" y="754063"/>
            <a:ext cx="1447800" cy="719137"/>
            <a:chOff x="3888" y="480"/>
            <a:chExt cx="912" cy="453"/>
          </a:xfrm>
        </p:grpSpPr>
        <p:sp>
          <p:nvSpPr>
            <p:cNvPr id="110630" name="Rectangle 3"/>
            <p:cNvSpPr>
              <a:spLocks noChangeArrowheads="1"/>
            </p:cNvSpPr>
            <p:nvPr/>
          </p:nvSpPr>
          <p:spPr bwMode="auto">
            <a:xfrm>
              <a:off x="4167" y="480"/>
              <a:ext cx="449" cy="4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  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10631" name="Rectangle 4"/>
            <p:cNvSpPr>
              <a:spLocks noChangeArrowheads="1"/>
            </p:cNvSpPr>
            <p:nvPr/>
          </p:nvSpPr>
          <p:spPr bwMode="auto">
            <a:xfrm>
              <a:off x="3888" y="528"/>
              <a:ext cx="144" cy="19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S0</a:t>
              </a:r>
            </a:p>
          </p:txBody>
        </p:sp>
        <p:sp>
          <p:nvSpPr>
            <p:cNvPr id="110632" name="Rectangle 5"/>
            <p:cNvSpPr>
              <a:spLocks noChangeArrowheads="1"/>
            </p:cNvSpPr>
            <p:nvPr/>
          </p:nvSpPr>
          <p:spPr bwMode="auto">
            <a:xfrm>
              <a:off x="4656" y="576"/>
              <a:ext cx="1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600">
                  <a:solidFill>
                    <a:srgbClr val="3366CC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394075" y="1460500"/>
            <a:ext cx="3886200" cy="1023938"/>
            <a:chOff x="3120" y="912"/>
            <a:chExt cx="2448" cy="645"/>
          </a:xfrm>
        </p:grpSpPr>
        <p:sp>
          <p:nvSpPr>
            <p:cNvPr id="110621" name="Rectangle 7"/>
            <p:cNvSpPr>
              <a:spLocks noChangeArrowheads="1"/>
            </p:cNvSpPr>
            <p:nvPr/>
          </p:nvSpPr>
          <p:spPr bwMode="auto">
            <a:xfrm>
              <a:off x="3120" y="1104"/>
              <a:ext cx="449" cy="4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 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1</a:t>
              </a:r>
              <a:r>
                <a:rPr lang="en-US" altLang="zh-CN" sz="1400">
                  <a:latin typeface="Times New Roman" panose="02020603050405020304" pitchFamily="18" charset="0"/>
                </a:rPr>
                <a:t>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10622" name="Rectangle 8"/>
            <p:cNvSpPr>
              <a:spLocks noChangeArrowheads="1"/>
            </p:cNvSpPr>
            <p:nvPr/>
          </p:nvSpPr>
          <p:spPr bwMode="auto">
            <a:xfrm>
              <a:off x="3786" y="1104"/>
              <a:ext cx="450" cy="4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2"/>
              </a:pPr>
              <a:r>
                <a:rPr lang="zh-CN" altLang="en-US" sz="1400">
                  <a:latin typeface="Times New Roman" panose="02020603050405020304" pitchFamily="18" charset="0"/>
                </a:rPr>
                <a:t>       </a:t>
              </a:r>
              <a:r>
                <a:rPr lang="en-US" altLang="zh-CN" sz="1400">
                  <a:latin typeface="Times New Roman" panose="02020603050405020304" pitchFamily="18" charset="0"/>
                </a:rPr>
                <a:t>3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1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  <a:r>
                <a:rPr lang="en-US" altLang="zh-CN" sz="1400">
                  <a:latin typeface="Times New Roman" panose="02020603050405020304" pitchFamily="18" charset="0"/>
                </a:rPr>
                <a:t>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10623" name="Rectangle 9"/>
            <p:cNvSpPr>
              <a:spLocks noChangeArrowheads="1"/>
            </p:cNvSpPr>
            <p:nvPr/>
          </p:nvSpPr>
          <p:spPr bwMode="auto">
            <a:xfrm>
              <a:off x="4452" y="1104"/>
              <a:ext cx="450" cy="4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1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7  6   5</a:t>
              </a:r>
            </a:p>
          </p:txBody>
        </p:sp>
        <p:sp>
          <p:nvSpPr>
            <p:cNvPr id="110624" name="Rectangle 10"/>
            <p:cNvSpPr>
              <a:spLocks noChangeArrowheads="1"/>
            </p:cNvSpPr>
            <p:nvPr/>
          </p:nvSpPr>
          <p:spPr bwMode="auto">
            <a:xfrm>
              <a:off x="5119" y="1104"/>
              <a:ext cx="449" cy="4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1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6</a:t>
              </a:r>
              <a:r>
                <a:rPr lang="en-US" altLang="zh-CN" sz="1400">
                  <a:latin typeface="Times New Roman" panose="02020603050405020304" pitchFamily="18" charset="0"/>
                </a:rPr>
                <a:t>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7       5</a:t>
              </a:r>
            </a:p>
          </p:txBody>
        </p:sp>
        <p:sp>
          <p:nvSpPr>
            <p:cNvPr id="110625" name="Line 11"/>
            <p:cNvSpPr>
              <a:spLocks noChangeShapeType="1"/>
            </p:cNvSpPr>
            <p:nvPr/>
          </p:nvSpPr>
          <p:spPr bwMode="auto">
            <a:xfrm flipH="1">
              <a:off x="3977" y="917"/>
              <a:ext cx="380" cy="1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626" name="Line 12"/>
            <p:cNvSpPr>
              <a:spLocks noChangeShapeType="1"/>
            </p:cNvSpPr>
            <p:nvPr/>
          </p:nvSpPr>
          <p:spPr bwMode="auto">
            <a:xfrm>
              <a:off x="4357" y="917"/>
              <a:ext cx="286" cy="1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627" name="Line 13"/>
            <p:cNvSpPr>
              <a:spLocks noChangeShapeType="1"/>
            </p:cNvSpPr>
            <p:nvPr/>
          </p:nvSpPr>
          <p:spPr bwMode="auto">
            <a:xfrm flipH="1">
              <a:off x="3406" y="917"/>
              <a:ext cx="951" cy="1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628" name="Line 14"/>
            <p:cNvSpPr>
              <a:spLocks noChangeShapeType="1"/>
            </p:cNvSpPr>
            <p:nvPr/>
          </p:nvSpPr>
          <p:spPr bwMode="auto">
            <a:xfrm>
              <a:off x="4364" y="912"/>
              <a:ext cx="952" cy="1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629" name="Rectangle 15"/>
            <p:cNvSpPr>
              <a:spLocks noChangeArrowheads="1"/>
            </p:cNvSpPr>
            <p:nvPr/>
          </p:nvSpPr>
          <p:spPr bwMode="auto">
            <a:xfrm>
              <a:off x="5376" y="912"/>
              <a:ext cx="1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600">
                  <a:solidFill>
                    <a:srgbClr val="3366CC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475288" y="2368550"/>
            <a:ext cx="2076450" cy="1112838"/>
            <a:chOff x="4452" y="1480"/>
            <a:chExt cx="1308" cy="701"/>
          </a:xfrm>
        </p:grpSpPr>
        <p:sp>
          <p:nvSpPr>
            <p:cNvPr id="110616" name="Rectangle 17"/>
            <p:cNvSpPr>
              <a:spLocks noChangeArrowheads="1"/>
            </p:cNvSpPr>
            <p:nvPr/>
          </p:nvSpPr>
          <p:spPr bwMode="auto">
            <a:xfrm>
              <a:off x="4452" y="1728"/>
              <a:ext cx="450" cy="4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1   6  4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   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7</a:t>
              </a:r>
              <a:r>
                <a:rPr lang="en-US" altLang="zh-CN" sz="1400">
                  <a:latin typeface="Times New Roman" panose="02020603050405020304" pitchFamily="18" charset="0"/>
                </a:rPr>
                <a:t>  5</a:t>
              </a:r>
            </a:p>
          </p:txBody>
        </p:sp>
        <p:sp>
          <p:nvSpPr>
            <p:cNvPr id="110617" name="Rectangle 18"/>
            <p:cNvSpPr>
              <a:spLocks noChangeArrowheads="1"/>
            </p:cNvSpPr>
            <p:nvPr/>
          </p:nvSpPr>
          <p:spPr bwMode="auto">
            <a:xfrm>
              <a:off x="5119" y="1728"/>
              <a:ext cx="497" cy="4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2   8   3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1   6   4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 5</a:t>
              </a:r>
            </a:p>
          </p:txBody>
        </p:sp>
        <p:sp>
          <p:nvSpPr>
            <p:cNvPr id="110618" name="Line 19"/>
            <p:cNvSpPr>
              <a:spLocks noChangeShapeType="1"/>
            </p:cNvSpPr>
            <p:nvPr/>
          </p:nvSpPr>
          <p:spPr bwMode="auto">
            <a:xfrm>
              <a:off x="5309" y="1541"/>
              <a:ext cx="0" cy="1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619" name="Line 20"/>
            <p:cNvSpPr>
              <a:spLocks noChangeShapeType="1"/>
            </p:cNvSpPr>
            <p:nvPr/>
          </p:nvSpPr>
          <p:spPr bwMode="auto">
            <a:xfrm flipH="1">
              <a:off x="4643" y="1541"/>
              <a:ext cx="666" cy="1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620" name="Rectangle 21"/>
            <p:cNvSpPr>
              <a:spLocks noChangeArrowheads="1"/>
            </p:cNvSpPr>
            <p:nvPr/>
          </p:nvSpPr>
          <p:spPr bwMode="auto">
            <a:xfrm>
              <a:off x="5616" y="1480"/>
              <a:ext cx="1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600">
                  <a:solidFill>
                    <a:srgbClr val="3366CC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535738" y="3475038"/>
            <a:ext cx="1019175" cy="895350"/>
            <a:chOff x="5118" y="2165"/>
            <a:chExt cx="642" cy="564"/>
          </a:xfrm>
        </p:grpSpPr>
        <p:sp>
          <p:nvSpPr>
            <p:cNvPr id="110613" name="Rectangle 23"/>
            <p:cNvSpPr>
              <a:spLocks noChangeArrowheads="1"/>
            </p:cNvSpPr>
            <p:nvPr/>
          </p:nvSpPr>
          <p:spPr bwMode="auto">
            <a:xfrm>
              <a:off x="5118" y="2275"/>
              <a:ext cx="449" cy="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1  6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7  5 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10614" name="Line 24"/>
            <p:cNvSpPr>
              <a:spLocks noChangeShapeType="1"/>
            </p:cNvSpPr>
            <p:nvPr/>
          </p:nvSpPr>
          <p:spPr bwMode="auto">
            <a:xfrm>
              <a:off x="5309" y="2165"/>
              <a:ext cx="0" cy="1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615" name="Rectangle 25"/>
            <p:cNvSpPr>
              <a:spLocks noChangeArrowheads="1"/>
            </p:cNvSpPr>
            <p:nvPr/>
          </p:nvSpPr>
          <p:spPr bwMode="auto">
            <a:xfrm>
              <a:off x="5616" y="2352"/>
              <a:ext cx="1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600">
                  <a:solidFill>
                    <a:srgbClr val="3366CC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5380038" y="4370388"/>
            <a:ext cx="2227262" cy="919162"/>
            <a:chOff x="4357" y="2726"/>
            <a:chExt cx="1403" cy="579"/>
          </a:xfrm>
        </p:grpSpPr>
        <p:sp>
          <p:nvSpPr>
            <p:cNvPr id="110608" name="Rectangle 27"/>
            <p:cNvSpPr>
              <a:spLocks noChangeArrowheads="1"/>
            </p:cNvSpPr>
            <p:nvPr/>
          </p:nvSpPr>
          <p:spPr bwMode="auto">
            <a:xfrm>
              <a:off x="5119" y="2851"/>
              <a:ext cx="449" cy="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1  6 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3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7  5   4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endParaRPr lang="zh-CN" altLang="en-US" sz="1400">
                <a:latin typeface="Times New Roman" panose="02020603050405020304" pitchFamily="18" charset="0"/>
              </a:endParaRPr>
            </a:p>
          </p:txBody>
        </p:sp>
        <p:sp>
          <p:nvSpPr>
            <p:cNvPr id="110609" name="Rectangle 28"/>
            <p:cNvSpPr>
              <a:spLocks noChangeArrowheads="1"/>
            </p:cNvSpPr>
            <p:nvPr/>
          </p:nvSpPr>
          <p:spPr bwMode="auto">
            <a:xfrm>
              <a:off x="4357" y="2851"/>
              <a:ext cx="450" cy="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2  8   3</a:t>
              </a:r>
            </a:p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1"/>
              </a:pPr>
              <a:r>
                <a:rPr lang="en-US" altLang="zh-CN" sz="1400">
                  <a:latin typeface="Times New Roman" panose="02020603050405020304" pitchFamily="18" charset="0"/>
                </a:rPr>
                <a:t>      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6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7  5   4</a:t>
              </a:r>
            </a:p>
          </p:txBody>
        </p:sp>
        <p:sp>
          <p:nvSpPr>
            <p:cNvPr id="110610" name="Line 29"/>
            <p:cNvSpPr>
              <a:spLocks noChangeShapeType="1"/>
            </p:cNvSpPr>
            <p:nvPr/>
          </p:nvSpPr>
          <p:spPr bwMode="auto">
            <a:xfrm>
              <a:off x="5309" y="2726"/>
              <a:ext cx="0" cy="1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611" name="Line 30"/>
            <p:cNvSpPr>
              <a:spLocks noChangeShapeType="1"/>
            </p:cNvSpPr>
            <p:nvPr/>
          </p:nvSpPr>
          <p:spPr bwMode="auto">
            <a:xfrm flipH="1">
              <a:off x="4643" y="2726"/>
              <a:ext cx="666" cy="1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612" name="Rectangle 31"/>
            <p:cNvSpPr>
              <a:spLocks noChangeArrowheads="1"/>
            </p:cNvSpPr>
            <p:nvPr/>
          </p:nvSpPr>
          <p:spPr bwMode="auto">
            <a:xfrm>
              <a:off x="5616" y="2880"/>
              <a:ext cx="1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600">
                  <a:solidFill>
                    <a:srgbClr val="3366CC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6578600" y="5300663"/>
            <a:ext cx="1017588" cy="1287462"/>
            <a:chOff x="5119" y="3288"/>
            <a:chExt cx="641" cy="811"/>
          </a:xfrm>
        </p:grpSpPr>
        <p:sp>
          <p:nvSpPr>
            <p:cNvPr id="110604" name="Rectangle 33"/>
            <p:cNvSpPr>
              <a:spLocks noChangeArrowheads="1"/>
            </p:cNvSpPr>
            <p:nvPr/>
          </p:nvSpPr>
          <p:spPr bwMode="auto">
            <a:xfrm>
              <a:off x="5119" y="3475"/>
              <a:ext cx="449" cy="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 typeface="Times New Roman" panose="02020603050405020304" pitchFamily="18" charset="0"/>
                <a:buChar char="2"/>
              </a:pPr>
              <a:r>
                <a:rPr lang="zh-CN" altLang="en-US" sz="1400">
                  <a:latin typeface="Times New Roman" panose="02020603050405020304" pitchFamily="18" charset="0"/>
                </a:rPr>
                <a:t>      </a:t>
              </a:r>
              <a:r>
                <a:rPr lang="zh-CN" altLang="en-US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zh-CN" sz="1400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1  6   3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</a:rPr>
                <a:t>7  5   4</a:t>
              </a:r>
            </a:p>
          </p:txBody>
        </p:sp>
        <p:sp>
          <p:nvSpPr>
            <p:cNvPr id="110605" name="Line 34"/>
            <p:cNvSpPr>
              <a:spLocks noChangeShapeType="1"/>
            </p:cNvSpPr>
            <p:nvPr/>
          </p:nvSpPr>
          <p:spPr bwMode="auto">
            <a:xfrm>
              <a:off x="5309" y="3288"/>
              <a:ext cx="0" cy="1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606" name="Line 35"/>
            <p:cNvSpPr>
              <a:spLocks noChangeShapeType="1"/>
            </p:cNvSpPr>
            <p:nvPr/>
          </p:nvSpPr>
          <p:spPr bwMode="auto">
            <a:xfrm>
              <a:off x="5309" y="3912"/>
              <a:ext cx="0" cy="1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607" name="Rectangle 36"/>
            <p:cNvSpPr>
              <a:spLocks noChangeArrowheads="1"/>
            </p:cNvSpPr>
            <p:nvPr/>
          </p:nvSpPr>
          <p:spPr bwMode="auto">
            <a:xfrm>
              <a:off x="5616" y="3552"/>
              <a:ext cx="1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600">
                  <a:solidFill>
                    <a:srgbClr val="3366CC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110603" name="Text Box 37"/>
          <p:cNvSpPr txBox="1">
            <a:spLocks noChangeArrowheads="1"/>
          </p:cNvSpPr>
          <p:nvPr/>
        </p:nvSpPr>
        <p:spPr bwMode="auto">
          <a:xfrm>
            <a:off x="914400" y="39688"/>
            <a:ext cx="754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</a:rPr>
              <a:t>DFS for 8-puzzle</a:t>
            </a:r>
            <a:r>
              <a:rPr kumimoji="1" lang="en-US" altLang="zh-CN" sz="3600" b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12643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8A2DE3B-CC5A-4ED0-A367-E0A01134E1C7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644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4D2238-F569-4BA4-BC5D-062234D4A14C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sp>
        <p:nvSpPr>
          <p:cNvPr id="112645" name="Rectangle 2"/>
          <p:cNvSpPr>
            <a:spLocks noChangeArrowheads="1"/>
          </p:cNvSpPr>
          <p:nvPr/>
        </p:nvSpPr>
        <p:spPr bwMode="auto">
          <a:xfrm>
            <a:off x="6096000" y="5197475"/>
            <a:ext cx="29718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b="0">
                <a:solidFill>
                  <a:srgbClr val="000000"/>
                </a:solidFill>
                <a:latin typeface="Arial" panose="020B0604020202020204" pitchFamily="34" charset="0"/>
              </a:rPr>
              <a:t>Solution path is: </a:t>
            </a:r>
            <a:br>
              <a:rPr lang="en-US" altLang="zh-CN" sz="2000" b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zh-CN" sz="2000" b="0">
                <a:solidFill>
                  <a:srgbClr val="FF0000"/>
                </a:solidFill>
                <a:latin typeface="Arial" panose="020B0604020202020204" pitchFamily="34" charset="0"/>
              </a:rPr>
              <a:t>So</a:t>
            </a:r>
            <a:r>
              <a:rPr lang="zh-CN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sz="2000" b="0">
                <a:solidFill>
                  <a:srgbClr val="000000"/>
                </a:solidFill>
                <a:latin typeface="Arial" panose="020B0604020202020204" pitchFamily="34" charset="0"/>
              </a:rPr>
              <a:t>l →11 → 12 →13 → 14</a:t>
            </a:r>
            <a:r>
              <a:rPr lang="zh-CN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sz="2000" b="0">
                <a:solidFill>
                  <a:srgbClr val="FF0000"/>
                </a:solidFill>
                <a:latin typeface="Arial" panose="020B0604020202020204" pitchFamily="34" charset="0"/>
              </a:rPr>
              <a:t>Sg</a:t>
            </a:r>
          </a:p>
        </p:txBody>
      </p:sp>
      <p:sp>
        <p:nvSpPr>
          <p:cNvPr id="112646" name="Line 3"/>
          <p:cNvSpPr>
            <a:spLocks noChangeShapeType="1"/>
          </p:cNvSpPr>
          <p:nvPr/>
        </p:nvSpPr>
        <p:spPr bwMode="auto">
          <a:xfrm flipH="1">
            <a:off x="4916488" y="39624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47" name="Rectangle 4"/>
          <p:cNvSpPr>
            <a:spLocks noChangeArrowheads="1"/>
          </p:cNvSpPr>
          <p:nvPr/>
        </p:nvSpPr>
        <p:spPr bwMode="auto">
          <a:xfrm>
            <a:off x="4154488" y="6096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400">
                <a:solidFill>
                  <a:srgbClr val="FF0000"/>
                </a:solidFill>
                <a:latin typeface="Times New Roman" panose="02020603050405020304" pitchFamily="18" charset="0"/>
              </a:rPr>
              <a:t>Sg</a:t>
            </a:r>
          </a:p>
        </p:txBody>
      </p:sp>
      <p:sp>
        <p:nvSpPr>
          <p:cNvPr id="112648" name="Text Box 5"/>
          <p:cNvSpPr txBox="1">
            <a:spLocks noChangeArrowheads="1"/>
          </p:cNvSpPr>
          <p:nvPr/>
        </p:nvSpPr>
        <p:spPr bwMode="auto">
          <a:xfrm>
            <a:off x="804863" y="0"/>
            <a:ext cx="8085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</a:rPr>
              <a:t>DLS for 8-puzzle (depth limitation=4)</a:t>
            </a:r>
            <a:endParaRPr kumimoji="1" lang="zh-CN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49" name="Rectangle 6"/>
          <p:cNvSpPr>
            <a:spLocks noChangeArrowheads="1"/>
          </p:cNvSpPr>
          <p:nvPr/>
        </p:nvSpPr>
        <p:spPr bwMode="auto">
          <a:xfrm>
            <a:off x="4975225" y="11620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650" name="Rectangle 7"/>
          <p:cNvSpPr>
            <a:spLocks noChangeArrowheads="1"/>
          </p:cNvSpPr>
          <p:nvPr/>
        </p:nvSpPr>
        <p:spPr bwMode="auto">
          <a:xfrm>
            <a:off x="4518025" y="1085850"/>
            <a:ext cx="381000" cy="30480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800">
                <a:solidFill>
                  <a:srgbClr val="FF0000"/>
                </a:solidFill>
                <a:latin typeface="Times New Roman" panose="02020603050405020304" pitchFamily="18" charset="0"/>
              </a:rPr>
              <a:t>S0</a:t>
            </a:r>
          </a:p>
        </p:txBody>
      </p:sp>
      <p:sp>
        <p:nvSpPr>
          <p:cNvPr id="112651" name="Rectangle 8"/>
          <p:cNvSpPr>
            <a:spLocks noChangeArrowheads="1"/>
          </p:cNvSpPr>
          <p:nvPr/>
        </p:nvSpPr>
        <p:spPr bwMode="auto">
          <a:xfrm>
            <a:off x="5813425" y="12382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12652" name="Line 9"/>
          <p:cNvSpPr>
            <a:spLocks noChangeShapeType="1"/>
          </p:cNvSpPr>
          <p:nvPr/>
        </p:nvSpPr>
        <p:spPr bwMode="auto">
          <a:xfrm flipH="1">
            <a:off x="2308225" y="1825625"/>
            <a:ext cx="3257550" cy="403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53" name="Rectangle 10"/>
          <p:cNvSpPr>
            <a:spLocks noChangeArrowheads="1"/>
          </p:cNvSpPr>
          <p:nvPr/>
        </p:nvSpPr>
        <p:spPr bwMode="auto">
          <a:xfrm>
            <a:off x="1927225" y="22288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654" name="Rectangle 11"/>
          <p:cNvSpPr>
            <a:spLocks noChangeArrowheads="1"/>
          </p:cNvSpPr>
          <p:nvPr/>
        </p:nvSpPr>
        <p:spPr bwMode="auto">
          <a:xfrm>
            <a:off x="1470025" y="23050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12655" name="Line 12"/>
          <p:cNvSpPr>
            <a:spLocks noChangeShapeType="1"/>
          </p:cNvSpPr>
          <p:nvPr/>
        </p:nvSpPr>
        <p:spPr bwMode="auto">
          <a:xfrm flipH="1">
            <a:off x="4060825" y="1825625"/>
            <a:ext cx="1504950" cy="403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56" name="Rectangle 13"/>
          <p:cNvSpPr>
            <a:spLocks noChangeArrowheads="1"/>
          </p:cNvSpPr>
          <p:nvPr/>
        </p:nvSpPr>
        <p:spPr bwMode="auto">
          <a:xfrm>
            <a:off x="3603625" y="22288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2       3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8 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657" name="Rectangle 14"/>
          <p:cNvSpPr>
            <a:spLocks noChangeArrowheads="1"/>
          </p:cNvSpPr>
          <p:nvPr/>
        </p:nvSpPr>
        <p:spPr bwMode="auto">
          <a:xfrm>
            <a:off x="2994025" y="23050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11</a:t>
            </a:r>
          </a:p>
        </p:txBody>
      </p:sp>
      <p:sp>
        <p:nvSpPr>
          <p:cNvPr id="112658" name="Line 15"/>
          <p:cNvSpPr>
            <a:spLocks noChangeShapeType="1"/>
          </p:cNvSpPr>
          <p:nvPr/>
        </p:nvSpPr>
        <p:spPr bwMode="auto">
          <a:xfrm>
            <a:off x="5565775" y="1825625"/>
            <a:ext cx="323850" cy="479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59" name="Rectangle 16"/>
          <p:cNvSpPr>
            <a:spLocks noChangeArrowheads="1"/>
          </p:cNvSpPr>
          <p:nvPr/>
        </p:nvSpPr>
        <p:spPr bwMode="auto">
          <a:xfrm>
            <a:off x="5584825" y="23050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660" name="Rectangle 17"/>
          <p:cNvSpPr>
            <a:spLocks noChangeArrowheads="1"/>
          </p:cNvSpPr>
          <p:nvPr/>
        </p:nvSpPr>
        <p:spPr bwMode="auto">
          <a:xfrm>
            <a:off x="7185025" y="23050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6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7        5</a:t>
            </a:r>
          </a:p>
        </p:txBody>
      </p:sp>
      <p:sp>
        <p:nvSpPr>
          <p:cNvPr id="112661" name="Line 18"/>
          <p:cNvSpPr>
            <a:spLocks noChangeShapeType="1"/>
          </p:cNvSpPr>
          <p:nvPr/>
        </p:nvSpPr>
        <p:spPr bwMode="auto">
          <a:xfrm>
            <a:off x="5737225" y="1847850"/>
            <a:ext cx="1752600" cy="457200"/>
          </a:xfrm>
          <a:prstGeom prst="line">
            <a:avLst/>
          </a:prstGeom>
          <a:noFill/>
          <a:ln w="9525">
            <a:solidFill>
              <a:srgbClr val="5B524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12662" name="Line 19"/>
          <p:cNvSpPr>
            <a:spLocks noChangeShapeType="1"/>
          </p:cNvSpPr>
          <p:nvPr/>
        </p:nvSpPr>
        <p:spPr bwMode="auto">
          <a:xfrm flipH="1">
            <a:off x="1393825" y="2914650"/>
            <a:ext cx="7620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63" name="Line 20"/>
          <p:cNvSpPr>
            <a:spLocks noChangeShapeType="1"/>
          </p:cNvSpPr>
          <p:nvPr/>
        </p:nvSpPr>
        <p:spPr bwMode="auto">
          <a:xfrm>
            <a:off x="2155825" y="2914650"/>
            <a:ext cx="8382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64" name="Line 21"/>
          <p:cNvSpPr>
            <a:spLocks noChangeShapeType="1"/>
          </p:cNvSpPr>
          <p:nvPr/>
        </p:nvSpPr>
        <p:spPr bwMode="auto">
          <a:xfrm flipH="1">
            <a:off x="3527425" y="2914650"/>
            <a:ext cx="457200" cy="327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65" name="Line 22"/>
          <p:cNvSpPr>
            <a:spLocks noChangeShapeType="1"/>
          </p:cNvSpPr>
          <p:nvPr/>
        </p:nvSpPr>
        <p:spPr bwMode="auto">
          <a:xfrm>
            <a:off x="4137025" y="2914650"/>
            <a:ext cx="7620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66" name="Line 23"/>
          <p:cNvSpPr>
            <a:spLocks noChangeShapeType="1"/>
          </p:cNvSpPr>
          <p:nvPr/>
        </p:nvSpPr>
        <p:spPr bwMode="auto">
          <a:xfrm flipH="1">
            <a:off x="5584825" y="3067050"/>
            <a:ext cx="436563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67" name="Line 24"/>
          <p:cNvSpPr>
            <a:spLocks noChangeShapeType="1"/>
          </p:cNvSpPr>
          <p:nvPr/>
        </p:nvSpPr>
        <p:spPr bwMode="auto">
          <a:xfrm>
            <a:off x="6118225" y="3067050"/>
            <a:ext cx="6096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68" name="Line 25"/>
          <p:cNvSpPr>
            <a:spLocks noChangeShapeType="1"/>
          </p:cNvSpPr>
          <p:nvPr/>
        </p:nvSpPr>
        <p:spPr bwMode="auto">
          <a:xfrm flipH="1">
            <a:off x="7489825" y="2990850"/>
            <a:ext cx="131763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69" name="Line 26"/>
          <p:cNvSpPr>
            <a:spLocks noChangeShapeType="1"/>
          </p:cNvSpPr>
          <p:nvPr/>
        </p:nvSpPr>
        <p:spPr bwMode="auto">
          <a:xfrm>
            <a:off x="7794625" y="2990850"/>
            <a:ext cx="8382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70" name="Rectangle 27"/>
          <p:cNvSpPr>
            <a:spLocks noChangeArrowheads="1"/>
          </p:cNvSpPr>
          <p:nvPr/>
        </p:nvSpPr>
        <p:spPr bwMode="auto">
          <a:xfrm>
            <a:off x="1012825" y="32194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zh-CN" altLang="en-US" sz="1400">
                <a:solidFill>
                  <a:srgbClr val="5B5249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1   4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671" name="Rectangle 28"/>
          <p:cNvSpPr>
            <a:spLocks noChangeArrowheads="1"/>
          </p:cNvSpPr>
          <p:nvPr/>
        </p:nvSpPr>
        <p:spPr bwMode="auto">
          <a:xfrm>
            <a:off x="2536825" y="32194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7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>
                <a:solidFill>
                  <a:srgbClr val="2A3D7A"/>
                </a:solidFill>
                <a:latin typeface="Times New Roman" panose="02020603050405020304" pitchFamily="18" charset="0"/>
              </a:rPr>
              <a:t> 1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6   5</a:t>
            </a:r>
          </a:p>
        </p:txBody>
      </p:sp>
      <p:sp>
        <p:nvSpPr>
          <p:cNvPr id="112672" name="Rectangle 29"/>
          <p:cNvSpPr>
            <a:spLocks noChangeArrowheads="1"/>
          </p:cNvSpPr>
          <p:nvPr/>
        </p:nvSpPr>
        <p:spPr bwMode="auto">
          <a:xfrm>
            <a:off x="3527425" y="32194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zh-CN" altLang="en-US" sz="1400">
                <a:solidFill>
                  <a:srgbClr val="2A3D7A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1400">
                <a:solidFill>
                  <a:srgbClr val="5B5249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>
                <a:solidFill>
                  <a:srgbClr val="2A3D7A"/>
                </a:solidFill>
                <a:latin typeface="Times New Roman" panose="02020603050405020304" pitchFamily="18" charset="0"/>
              </a:rPr>
              <a:t> 8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673" name="Rectangle 30"/>
          <p:cNvSpPr>
            <a:spLocks noChangeArrowheads="1"/>
          </p:cNvSpPr>
          <p:nvPr/>
        </p:nvSpPr>
        <p:spPr bwMode="auto">
          <a:xfrm>
            <a:off x="4518025" y="3219450"/>
            <a:ext cx="762000" cy="76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2A3D7A"/>
                </a:solidFill>
                <a:latin typeface="Times New Roman" panose="02020603050405020304" pitchFamily="18" charset="0"/>
              </a:rPr>
              <a:t>8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674" name="Rectangle 31"/>
          <p:cNvSpPr>
            <a:spLocks noChangeArrowheads="1"/>
          </p:cNvSpPr>
          <p:nvPr/>
        </p:nvSpPr>
        <p:spPr bwMode="auto">
          <a:xfrm>
            <a:off x="5432425" y="32194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 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2A3D7A"/>
                </a:solidFill>
                <a:latin typeface="Times New Roman" panose="02020603050405020304" pitchFamily="18" charset="0"/>
              </a:rPr>
              <a:t>4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 3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675" name="Rectangle 32"/>
          <p:cNvSpPr>
            <a:spLocks noChangeArrowheads="1"/>
          </p:cNvSpPr>
          <p:nvPr/>
        </p:nvSpPr>
        <p:spPr bwMode="auto">
          <a:xfrm>
            <a:off x="6346825" y="32194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1400">
                <a:solidFill>
                  <a:srgbClr val="2A3D7A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 5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</a:t>
            </a:r>
          </a:p>
        </p:txBody>
      </p:sp>
      <p:sp>
        <p:nvSpPr>
          <p:cNvPr id="112676" name="Rectangle 33"/>
          <p:cNvSpPr>
            <a:spLocks noChangeArrowheads="1"/>
          </p:cNvSpPr>
          <p:nvPr/>
        </p:nvSpPr>
        <p:spPr bwMode="auto">
          <a:xfrm>
            <a:off x="7261225" y="32194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6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7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5</a:t>
            </a:r>
          </a:p>
        </p:txBody>
      </p:sp>
      <p:sp>
        <p:nvSpPr>
          <p:cNvPr id="112677" name="Rectangle 34"/>
          <p:cNvSpPr>
            <a:spLocks noChangeArrowheads="1"/>
          </p:cNvSpPr>
          <p:nvPr/>
        </p:nvSpPr>
        <p:spPr bwMode="auto">
          <a:xfrm>
            <a:off x="8251825" y="32194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12678" name="Rectangle 35"/>
          <p:cNvSpPr>
            <a:spLocks noChangeArrowheads="1"/>
          </p:cNvSpPr>
          <p:nvPr/>
        </p:nvSpPr>
        <p:spPr bwMode="auto">
          <a:xfrm>
            <a:off x="555625" y="32956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12679" name="Rectangle 36"/>
          <p:cNvSpPr>
            <a:spLocks noChangeArrowheads="1"/>
          </p:cNvSpPr>
          <p:nvPr/>
        </p:nvSpPr>
        <p:spPr bwMode="auto">
          <a:xfrm>
            <a:off x="2079625" y="32956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12680" name="Rectangle 37"/>
          <p:cNvSpPr>
            <a:spLocks noChangeArrowheads="1"/>
          </p:cNvSpPr>
          <p:nvPr/>
        </p:nvSpPr>
        <p:spPr bwMode="auto">
          <a:xfrm>
            <a:off x="3146425" y="39052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1400">
                <a:solidFill>
                  <a:srgbClr val="3366CC"/>
                </a:solidFill>
                <a:latin typeface="Times New Roman" panose="02020603050405020304" pitchFamily="18" charset="0"/>
              </a:rPr>
              <a:t>   </a:t>
            </a: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13</a:t>
            </a:r>
          </a:p>
        </p:txBody>
      </p:sp>
      <p:sp>
        <p:nvSpPr>
          <p:cNvPr id="112681" name="Line 38"/>
          <p:cNvSpPr>
            <a:spLocks noChangeShapeType="1"/>
          </p:cNvSpPr>
          <p:nvPr/>
        </p:nvSpPr>
        <p:spPr bwMode="auto">
          <a:xfrm>
            <a:off x="1393825" y="3905250"/>
            <a:ext cx="0" cy="250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82" name="Line 39"/>
          <p:cNvSpPr>
            <a:spLocks noChangeShapeType="1"/>
          </p:cNvSpPr>
          <p:nvPr/>
        </p:nvSpPr>
        <p:spPr bwMode="auto">
          <a:xfrm>
            <a:off x="2841625" y="3905250"/>
            <a:ext cx="0" cy="250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83" name="Line 40"/>
          <p:cNvSpPr>
            <a:spLocks noChangeShapeType="1"/>
          </p:cNvSpPr>
          <p:nvPr/>
        </p:nvSpPr>
        <p:spPr bwMode="auto">
          <a:xfrm>
            <a:off x="3908425" y="3905250"/>
            <a:ext cx="0" cy="250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84" name="Line 41"/>
          <p:cNvSpPr>
            <a:spLocks noChangeShapeType="1"/>
          </p:cNvSpPr>
          <p:nvPr/>
        </p:nvSpPr>
        <p:spPr bwMode="auto">
          <a:xfrm>
            <a:off x="5737225" y="3905250"/>
            <a:ext cx="0" cy="250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85" name="Line 42"/>
          <p:cNvSpPr>
            <a:spLocks noChangeShapeType="1"/>
          </p:cNvSpPr>
          <p:nvPr/>
        </p:nvSpPr>
        <p:spPr bwMode="auto">
          <a:xfrm>
            <a:off x="6651625" y="3905250"/>
            <a:ext cx="0" cy="250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86" name="Line 43"/>
          <p:cNvSpPr>
            <a:spLocks noChangeShapeType="1"/>
          </p:cNvSpPr>
          <p:nvPr/>
        </p:nvSpPr>
        <p:spPr bwMode="auto">
          <a:xfrm>
            <a:off x="7566025" y="3905250"/>
            <a:ext cx="0" cy="250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87" name="Line 44"/>
          <p:cNvSpPr>
            <a:spLocks noChangeShapeType="1"/>
          </p:cNvSpPr>
          <p:nvPr/>
        </p:nvSpPr>
        <p:spPr bwMode="auto">
          <a:xfrm>
            <a:off x="8632825" y="3905250"/>
            <a:ext cx="0" cy="250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88" name="Rectangle 45"/>
          <p:cNvSpPr>
            <a:spLocks noChangeArrowheads="1"/>
          </p:cNvSpPr>
          <p:nvPr/>
        </p:nvSpPr>
        <p:spPr bwMode="auto">
          <a:xfrm>
            <a:off x="1012825" y="41338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8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 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1   4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689" name="Rectangle 46"/>
          <p:cNvSpPr>
            <a:spLocks noChangeArrowheads="1"/>
          </p:cNvSpPr>
          <p:nvPr/>
        </p:nvSpPr>
        <p:spPr bwMode="auto">
          <a:xfrm>
            <a:off x="2536825" y="41338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>
                <a:solidFill>
                  <a:srgbClr val="2A3D7A"/>
                </a:solidFill>
                <a:latin typeface="Times New Roman" panose="02020603050405020304" pitchFamily="18" charset="0"/>
              </a:rPr>
              <a:t> 1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6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   5</a:t>
            </a:r>
          </a:p>
        </p:txBody>
      </p:sp>
      <p:sp>
        <p:nvSpPr>
          <p:cNvPr id="112690" name="Rectangle 47"/>
          <p:cNvSpPr>
            <a:spLocks noChangeArrowheads="1"/>
          </p:cNvSpPr>
          <p:nvPr/>
        </p:nvSpPr>
        <p:spPr bwMode="auto">
          <a:xfrm>
            <a:off x="3527425" y="41338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1400">
                <a:solidFill>
                  <a:srgbClr val="2A3D7A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2 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zh-CN" sz="1400">
                <a:solidFill>
                  <a:srgbClr val="2A3D7A"/>
                </a:solidFill>
                <a:latin typeface="Times New Roman" panose="02020603050405020304" pitchFamily="18" charset="0"/>
              </a:rPr>
              <a:t> 8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691" name="Rectangle 48"/>
          <p:cNvSpPr>
            <a:spLocks noChangeArrowheads="1"/>
          </p:cNvSpPr>
          <p:nvPr/>
        </p:nvSpPr>
        <p:spPr bwMode="auto">
          <a:xfrm>
            <a:off x="4518025" y="41338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 3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  4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2A3D7A"/>
                </a:solidFill>
                <a:latin typeface="Times New Roman" panose="02020603050405020304" pitchFamily="18" charset="0"/>
              </a:rPr>
              <a:t>8</a:t>
            </a:r>
            <a:endParaRPr lang="en-US" altLang="zh-CN" sz="1400">
              <a:solidFill>
                <a:srgbClr val="5B5249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692" name="Rectangle 49"/>
          <p:cNvSpPr>
            <a:spLocks noChangeArrowheads="1"/>
          </p:cNvSpPr>
          <p:nvPr/>
        </p:nvSpPr>
        <p:spPr bwMode="auto">
          <a:xfrm>
            <a:off x="5432425" y="41338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    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8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2A3D7A"/>
                </a:solidFill>
                <a:latin typeface="Times New Roman" panose="02020603050405020304" pitchFamily="18" charset="0"/>
              </a:rPr>
              <a:t>4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693" name="Rectangle 50"/>
          <p:cNvSpPr>
            <a:spLocks noChangeArrowheads="1"/>
          </p:cNvSpPr>
          <p:nvPr/>
        </p:nvSpPr>
        <p:spPr bwMode="auto">
          <a:xfrm>
            <a:off x="6270625" y="41338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1400">
                <a:solidFill>
                  <a:srgbClr val="2A3D7A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   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6</a:t>
            </a:r>
          </a:p>
        </p:txBody>
      </p:sp>
      <p:sp>
        <p:nvSpPr>
          <p:cNvPr id="112694" name="Rectangle 51"/>
          <p:cNvSpPr>
            <a:spLocks noChangeArrowheads="1"/>
          </p:cNvSpPr>
          <p:nvPr/>
        </p:nvSpPr>
        <p:spPr bwMode="auto">
          <a:xfrm>
            <a:off x="7261225" y="41338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6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5</a:t>
            </a:r>
          </a:p>
        </p:txBody>
      </p:sp>
      <p:sp>
        <p:nvSpPr>
          <p:cNvPr id="112695" name="Rectangle 52"/>
          <p:cNvSpPr>
            <a:spLocks noChangeArrowheads="1"/>
          </p:cNvSpPr>
          <p:nvPr/>
        </p:nvSpPr>
        <p:spPr bwMode="auto">
          <a:xfrm>
            <a:off x="8251825" y="41338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Char char="1"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endParaRPr lang="en-US" altLang="zh-CN" sz="1400">
              <a:solidFill>
                <a:srgbClr val="5B5249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  4</a:t>
            </a:r>
          </a:p>
        </p:txBody>
      </p:sp>
      <p:sp>
        <p:nvSpPr>
          <p:cNvPr id="112696" name="Rectangle 53"/>
          <p:cNvSpPr>
            <a:spLocks noChangeArrowheads="1"/>
          </p:cNvSpPr>
          <p:nvPr/>
        </p:nvSpPr>
        <p:spPr bwMode="auto">
          <a:xfrm>
            <a:off x="555625" y="42100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12697" name="Rectangle 54"/>
          <p:cNvSpPr>
            <a:spLocks noChangeArrowheads="1"/>
          </p:cNvSpPr>
          <p:nvPr/>
        </p:nvSpPr>
        <p:spPr bwMode="auto">
          <a:xfrm>
            <a:off x="2079625" y="42100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12698" name="Line 55"/>
          <p:cNvSpPr>
            <a:spLocks noChangeShapeType="1"/>
          </p:cNvSpPr>
          <p:nvPr/>
        </p:nvSpPr>
        <p:spPr bwMode="auto">
          <a:xfrm flipH="1">
            <a:off x="708025" y="4819650"/>
            <a:ext cx="427038" cy="250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99" name="Line 56"/>
          <p:cNvSpPr>
            <a:spLocks noChangeShapeType="1"/>
          </p:cNvSpPr>
          <p:nvPr/>
        </p:nvSpPr>
        <p:spPr bwMode="auto">
          <a:xfrm>
            <a:off x="1470025" y="4819650"/>
            <a:ext cx="141288" cy="250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00" name="Rectangle 57"/>
          <p:cNvSpPr>
            <a:spLocks noChangeArrowheads="1"/>
          </p:cNvSpPr>
          <p:nvPr/>
        </p:nvSpPr>
        <p:spPr bwMode="auto">
          <a:xfrm>
            <a:off x="250825" y="51244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1   4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701" name="Rectangle 58"/>
          <p:cNvSpPr>
            <a:spLocks noChangeArrowheads="1"/>
          </p:cNvSpPr>
          <p:nvPr/>
        </p:nvSpPr>
        <p:spPr bwMode="auto">
          <a:xfrm>
            <a:off x="1241425" y="51244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8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1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2     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7  6   5</a:t>
            </a:r>
          </a:p>
        </p:txBody>
      </p:sp>
      <p:sp>
        <p:nvSpPr>
          <p:cNvPr id="112702" name="Rectangle 59"/>
          <p:cNvSpPr>
            <a:spLocks noChangeArrowheads="1"/>
          </p:cNvSpPr>
          <p:nvPr/>
        </p:nvSpPr>
        <p:spPr bwMode="auto">
          <a:xfrm>
            <a:off x="479425" y="59626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12703" name="Rectangle 60"/>
          <p:cNvSpPr>
            <a:spLocks noChangeArrowheads="1"/>
          </p:cNvSpPr>
          <p:nvPr/>
        </p:nvSpPr>
        <p:spPr bwMode="auto">
          <a:xfrm>
            <a:off x="1393825" y="59626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12704" name="Line 61"/>
          <p:cNvSpPr>
            <a:spLocks noChangeShapeType="1"/>
          </p:cNvSpPr>
          <p:nvPr/>
        </p:nvSpPr>
        <p:spPr bwMode="auto">
          <a:xfrm flipH="1">
            <a:off x="2536825" y="4819650"/>
            <a:ext cx="284163" cy="250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05" name="Line 62"/>
          <p:cNvSpPr>
            <a:spLocks noChangeShapeType="1"/>
          </p:cNvSpPr>
          <p:nvPr/>
        </p:nvSpPr>
        <p:spPr bwMode="auto">
          <a:xfrm>
            <a:off x="3070225" y="4819650"/>
            <a:ext cx="425450" cy="250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06" name="Rectangle 63"/>
          <p:cNvSpPr>
            <a:spLocks noChangeArrowheads="1"/>
          </p:cNvSpPr>
          <p:nvPr/>
        </p:nvSpPr>
        <p:spPr bwMode="auto">
          <a:xfrm>
            <a:off x="2079625" y="51244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1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5</a:t>
            </a:r>
          </a:p>
        </p:txBody>
      </p:sp>
      <p:sp>
        <p:nvSpPr>
          <p:cNvPr id="112707" name="Rectangle 64"/>
          <p:cNvSpPr>
            <a:spLocks noChangeArrowheads="1"/>
          </p:cNvSpPr>
          <p:nvPr/>
        </p:nvSpPr>
        <p:spPr bwMode="auto">
          <a:xfrm>
            <a:off x="2994025" y="51244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2  8   3</a:t>
            </a:r>
          </a:p>
          <a:p>
            <a:pPr algn="just"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>
                <a:solidFill>
                  <a:srgbClr val="2A3D7A"/>
                </a:solidFill>
                <a:latin typeface="Times New Roman" panose="02020603050405020304" pitchFamily="18" charset="0"/>
              </a:rPr>
              <a:t> 1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12708" name="Rectangle 65"/>
          <p:cNvSpPr>
            <a:spLocks noChangeArrowheads="1"/>
          </p:cNvSpPr>
          <p:nvPr/>
        </p:nvSpPr>
        <p:spPr bwMode="auto">
          <a:xfrm>
            <a:off x="2308225" y="59626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12709" name="Rectangle 66"/>
          <p:cNvSpPr>
            <a:spLocks noChangeArrowheads="1"/>
          </p:cNvSpPr>
          <p:nvPr/>
        </p:nvSpPr>
        <p:spPr bwMode="auto">
          <a:xfrm>
            <a:off x="3146425" y="59626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12710" name="Line 67"/>
          <p:cNvSpPr>
            <a:spLocks noChangeShapeType="1"/>
          </p:cNvSpPr>
          <p:nvPr/>
        </p:nvSpPr>
        <p:spPr bwMode="auto">
          <a:xfrm>
            <a:off x="3756025" y="4819650"/>
            <a:ext cx="284163" cy="250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11" name="Line 68"/>
          <p:cNvSpPr>
            <a:spLocks noChangeShapeType="1"/>
          </p:cNvSpPr>
          <p:nvPr/>
        </p:nvSpPr>
        <p:spPr bwMode="auto">
          <a:xfrm>
            <a:off x="4137025" y="4819650"/>
            <a:ext cx="10668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12" name="Rectangle 69"/>
          <p:cNvSpPr>
            <a:spLocks noChangeArrowheads="1"/>
          </p:cNvSpPr>
          <p:nvPr/>
        </p:nvSpPr>
        <p:spPr bwMode="auto">
          <a:xfrm>
            <a:off x="3984625" y="51244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1  2 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3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8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  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7  6    5</a:t>
            </a:r>
          </a:p>
        </p:txBody>
      </p:sp>
      <p:sp>
        <p:nvSpPr>
          <p:cNvPr id="112713" name="Rectangle 70"/>
          <p:cNvSpPr>
            <a:spLocks noChangeArrowheads="1"/>
          </p:cNvSpPr>
          <p:nvPr/>
        </p:nvSpPr>
        <p:spPr bwMode="auto">
          <a:xfrm>
            <a:off x="4899025" y="5124450"/>
            <a:ext cx="7620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1400">
                <a:solidFill>
                  <a:srgbClr val="2A3D7A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2 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3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7 </a:t>
            </a:r>
            <a:r>
              <a:rPr lang="en-US" altLang="zh-CN" sz="1400">
                <a:solidFill>
                  <a:srgbClr val="000000"/>
                </a:solidFill>
                <a:latin typeface="Times New Roman" panose="02020603050405020304" pitchFamily="18" charset="0"/>
              </a:rPr>
              <a:t> 8</a:t>
            </a:r>
            <a:r>
              <a:rPr lang="en-US" altLang="zh-CN" sz="1400">
                <a:solidFill>
                  <a:srgbClr val="339933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4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zh-CN" sz="1400">
                <a:solidFill>
                  <a:srgbClr val="5B5249"/>
                </a:solidFill>
                <a:latin typeface="Times New Roman" panose="02020603050405020304" pitchFamily="18" charset="0"/>
              </a:rPr>
              <a:t>    6   5</a:t>
            </a:r>
          </a:p>
        </p:txBody>
      </p:sp>
      <p:sp>
        <p:nvSpPr>
          <p:cNvPr id="112714" name="Rectangle 71"/>
          <p:cNvSpPr>
            <a:spLocks noChangeArrowheads="1"/>
          </p:cNvSpPr>
          <p:nvPr/>
        </p:nvSpPr>
        <p:spPr bwMode="auto">
          <a:xfrm>
            <a:off x="4137025" y="59626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14</a:t>
            </a:r>
          </a:p>
        </p:txBody>
      </p:sp>
      <p:sp>
        <p:nvSpPr>
          <p:cNvPr id="112715" name="Rectangle 72"/>
          <p:cNvSpPr>
            <a:spLocks noChangeArrowheads="1"/>
          </p:cNvSpPr>
          <p:nvPr/>
        </p:nvSpPr>
        <p:spPr bwMode="auto">
          <a:xfrm>
            <a:off x="3146425" y="291465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1400">
                <a:solidFill>
                  <a:srgbClr val="3366CC"/>
                </a:solidFill>
                <a:latin typeface="Times New Roman" panose="02020603050405020304" pitchFamily="18" charset="0"/>
              </a:rPr>
              <a:t>   </a:t>
            </a:r>
            <a:r>
              <a:rPr kumimoji="1" lang="en-US" altLang="zh-CN" sz="1400">
                <a:solidFill>
                  <a:srgbClr val="3366CC"/>
                </a:solidFill>
                <a:latin typeface="Times New Roman" panose="02020603050405020304" pitchFamily="18" charset="0"/>
              </a:rPr>
              <a:t>12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zh-CN" sz="3600">
                <a:ea typeface="宋体" panose="02010600030101010101" pitchFamily="2" charset="-122"/>
              </a:rPr>
              <a:t>Search Problem Examples</a:t>
            </a:r>
          </a:p>
        </p:txBody>
      </p:sp>
      <p:graphicFrame>
        <p:nvGraphicFramePr>
          <p:cNvPr id="65567" name="Group 31"/>
          <p:cNvGraphicFramePr>
            <a:graphicFrameLocks noGrp="1"/>
          </p:cNvGraphicFramePr>
          <p:nvPr/>
        </p:nvGraphicFramePr>
        <p:xfrm>
          <a:off x="838200" y="1447800"/>
          <a:ext cx="1905000" cy="1828800"/>
        </p:xfrm>
        <a:graphic>
          <a:graphicData uri="http://schemas.openxmlformats.org/drawingml/2006/table">
            <a:tbl>
              <a:tblPr/>
              <a:tblGrid>
                <a:gridCol w="47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endParaRPr kumimoji="1" 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5568" name="Group 32"/>
          <p:cNvGraphicFramePr>
            <a:graphicFrameLocks noGrp="1"/>
          </p:cNvGraphicFramePr>
          <p:nvPr/>
        </p:nvGraphicFramePr>
        <p:xfrm>
          <a:off x="4800600" y="1447800"/>
          <a:ext cx="1828800" cy="175260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endParaRPr kumimoji="1" 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 typeface="Symbol" charset="0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5595" name="AutoShape 59"/>
          <p:cNvSpPr>
            <a:spLocks noChangeArrowheads="1"/>
          </p:cNvSpPr>
          <p:nvPr/>
        </p:nvSpPr>
        <p:spPr bwMode="auto">
          <a:xfrm>
            <a:off x="3048000" y="1600200"/>
            <a:ext cx="1447800" cy="1447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CEBE4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00" b="0">
                <a:solidFill>
                  <a:srgbClr val="FF33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2" name="组合 78"/>
          <p:cNvGrpSpPr>
            <a:grpSpLocks/>
          </p:cNvGrpSpPr>
          <p:nvPr/>
        </p:nvGrpSpPr>
        <p:grpSpPr bwMode="auto">
          <a:xfrm>
            <a:off x="838200" y="3505200"/>
            <a:ext cx="3652837" cy="2366962"/>
            <a:chOff x="2214546" y="3500438"/>
            <a:chExt cx="4000528" cy="2928958"/>
          </a:xfrm>
          <a:solidFill>
            <a:srgbClr val="FFD961">
              <a:alpha val="98824"/>
            </a:srgbClr>
          </a:solidFill>
        </p:grpSpPr>
        <p:sp>
          <p:nvSpPr>
            <p:cNvPr id="78" name="矩形 77"/>
            <p:cNvSpPr/>
            <p:nvPr/>
          </p:nvSpPr>
          <p:spPr bwMode="auto">
            <a:xfrm>
              <a:off x="2214546" y="3500438"/>
              <a:ext cx="4000528" cy="2928958"/>
            </a:xfrm>
            <a:prstGeom prst="rect">
              <a:avLst/>
            </a:prstGeom>
            <a:grpFill/>
            <a:ln w="12700" cap="sq" cmpd="sng" algn="ctr">
              <a:solidFill>
                <a:schemeClr val="accent5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pPr eaLnBrk="1" hangingPunct="1">
                <a:defRPr/>
              </a:pPr>
              <a:endParaRPr lang="zh-CN" altLang="en-US">
                <a:latin typeface="Arial" charset="0"/>
              </a:endParaRPr>
            </a:p>
          </p:txBody>
        </p:sp>
        <p:grpSp>
          <p:nvGrpSpPr>
            <p:cNvPr id="3" name="Group 60"/>
            <p:cNvGrpSpPr>
              <a:grpSpLocks/>
            </p:cNvGrpSpPr>
            <p:nvPr/>
          </p:nvGrpSpPr>
          <p:grpSpPr bwMode="auto">
            <a:xfrm>
              <a:off x="2590800" y="3657600"/>
              <a:ext cx="3352800" cy="2667000"/>
              <a:chOff x="336" y="2064"/>
              <a:chExt cx="2112" cy="1680"/>
            </a:xfrm>
            <a:grpFill/>
          </p:grpSpPr>
          <p:sp>
            <p:nvSpPr>
              <p:cNvPr id="5182" name="Oval 61"/>
              <p:cNvSpPr>
                <a:spLocks noChangeArrowheads="1"/>
              </p:cNvSpPr>
              <p:nvPr/>
            </p:nvSpPr>
            <p:spPr bwMode="auto">
              <a:xfrm>
                <a:off x="816" y="2064"/>
                <a:ext cx="336" cy="33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rgbClr val="FF0000"/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5183" name="Oval 62"/>
              <p:cNvSpPr>
                <a:spLocks noChangeArrowheads="1"/>
              </p:cNvSpPr>
              <p:nvPr/>
            </p:nvSpPr>
            <p:spPr bwMode="auto">
              <a:xfrm>
                <a:off x="336" y="3024"/>
                <a:ext cx="336" cy="33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rgbClr val="FF0000"/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5184" name="Oval 63"/>
              <p:cNvSpPr>
                <a:spLocks noChangeArrowheads="1"/>
              </p:cNvSpPr>
              <p:nvPr/>
            </p:nvSpPr>
            <p:spPr bwMode="auto">
              <a:xfrm>
                <a:off x="1152" y="3024"/>
                <a:ext cx="336" cy="33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rgbClr val="FF0000"/>
                    </a:solidFill>
                    <a:latin typeface="Arial" charset="0"/>
                  </a:rPr>
                  <a:t>D</a:t>
                </a:r>
              </a:p>
            </p:txBody>
          </p:sp>
          <p:sp>
            <p:nvSpPr>
              <p:cNvPr id="5185" name="Oval 64"/>
              <p:cNvSpPr>
                <a:spLocks noChangeArrowheads="1"/>
              </p:cNvSpPr>
              <p:nvPr/>
            </p:nvSpPr>
            <p:spPr bwMode="auto">
              <a:xfrm>
                <a:off x="2112" y="3408"/>
                <a:ext cx="336" cy="33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rgbClr val="FF0000"/>
                    </a:solidFill>
                    <a:latin typeface="Arial" charset="0"/>
                  </a:rPr>
                  <a:t>E</a:t>
                </a:r>
              </a:p>
            </p:txBody>
          </p:sp>
          <p:sp>
            <p:nvSpPr>
              <p:cNvPr id="5186" name="Oval 65"/>
              <p:cNvSpPr>
                <a:spLocks noChangeArrowheads="1"/>
              </p:cNvSpPr>
              <p:nvPr/>
            </p:nvSpPr>
            <p:spPr bwMode="auto">
              <a:xfrm>
                <a:off x="1920" y="2400"/>
                <a:ext cx="336" cy="33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rgbClr val="FF0000"/>
                    </a:solidFill>
                    <a:latin typeface="Arial" charset="0"/>
                  </a:rPr>
                  <a:t>B</a:t>
                </a:r>
              </a:p>
            </p:txBody>
          </p:sp>
          <p:sp>
            <p:nvSpPr>
              <p:cNvPr id="5187" name="Line 66"/>
              <p:cNvSpPr>
                <a:spLocks noChangeShapeType="1"/>
              </p:cNvSpPr>
              <p:nvPr/>
            </p:nvSpPr>
            <p:spPr bwMode="auto">
              <a:xfrm flipV="1">
                <a:off x="576" y="2352"/>
                <a:ext cx="336" cy="67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5188" name="Line 67"/>
              <p:cNvSpPr>
                <a:spLocks noChangeShapeType="1"/>
              </p:cNvSpPr>
              <p:nvPr/>
            </p:nvSpPr>
            <p:spPr bwMode="auto">
              <a:xfrm>
                <a:off x="672" y="3216"/>
                <a:ext cx="480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5189" name="Line 68"/>
              <p:cNvSpPr>
                <a:spLocks noChangeShapeType="1"/>
              </p:cNvSpPr>
              <p:nvPr/>
            </p:nvSpPr>
            <p:spPr bwMode="auto">
              <a:xfrm>
                <a:off x="1488" y="3264"/>
                <a:ext cx="624" cy="24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5190" name="Line 69"/>
              <p:cNvSpPr>
                <a:spLocks noChangeShapeType="1"/>
              </p:cNvSpPr>
              <p:nvPr/>
            </p:nvSpPr>
            <p:spPr bwMode="auto">
              <a:xfrm>
                <a:off x="2160" y="2736"/>
                <a:ext cx="48" cy="67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5191" name="Line 70"/>
              <p:cNvSpPr>
                <a:spLocks noChangeShapeType="1"/>
              </p:cNvSpPr>
              <p:nvPr/>
            </p:nvSpPr>
            <p:spPr bwMode="auto">
              <a:xfrm>
                <a:off x="1152" y="2256"/>
                <a:ext cx="768" cy="24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5192" name="Line 71"/>
              <p:cNvSpPr>
                <a:spLocks noChangeShapeType="1"/>
              </p:cNvSpPr>
              <p:nvPr/>
            </p:nvSpPr>
            <p:spPr bwMode="auto">
              <a:xfrm flipH="1">
                <a:off x="1392" y="2640"/>
                <a:ext cx="528" cy="43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5193" name="Oval 72"/>
              <p:cNvSpPr>
                <a:spLocks noChangeArrowheads="1"/>
              </p:cNvSpPr>
              <p:nvPr/>
            </p:nvSpPr>
            <p:spPr bwMode="auto">
              <a:xfrm>
                <a:off x="432" y="2448"/>
                <a:ext cx="192" cy="192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rgbClr val="3366CC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5194" name="Oval 73"/>
              <p:cNvSpPr>
                <a:spLocks noChangeArrowheads="1"/>
              </p:cNvSpPr>
              <p:nvPr/>
            </p:nvSpPr>
            <p:spPr bwMode="auto">
              <a:xfrm>
                <a:off x="816" y="2976"/>
                <a:ext cx="192" cy="192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rgbClr val="3366CC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5195" name="Oval 74"/>
              <p:cNvSpPr>
                <a:spLocks noChangeArrowheads="1"/>
              </p:cNvSpPr>
              <p:nvPr/>
            </p:nvSpPr>
            <p:spPr bwMode="auto">
              <a:xfrm>
                <a:off x="1632" y="3408"/>
                <a:ext cx="192" cy="192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rgbClr val="3366CC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5196" name="Oval 75"/>
              <p:cNvSpPr>
                <a:spLocks noChangeArrowheads="1"/>
              </p:cNvSpPr>
              <p:nvPr/>
            </p:nvSpPr>
            <p:spPr bwMode="auto">
              <a:xfrm>
                <a:off x="1440" y="2112"/>
                <a:ext cx="192" cy="192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rgbClr val="3366CC"/>
                    </a:solidFill>
                    <a:latin typeface="Arial" charset="0"/>
                  </a:rPr>
                  <a:t>4</a:t>
                </a:r>
              </a:p>
            </p:txBody>
          </p:sp>
          <p:sp>
            <p:nvSpPr>
              <p:cNvPr id="5197" name="Oval 76"/>
              <p:cNvSpPr>
                <a:spLocks noChangeArrowheads="1"/>
              </p:cNvSpPr>
              <p:nvPr/>
            </p:nvSpPr>
            <p:spPr bwMode="auto">
              <a:xfrm>
                <a:off x="1440" y="2688"/>
                <a:ext cx="192" cy="192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rgbClr val="3366CC"/>
                    </a:solidFill>
                    <a:latin typeface="Arial" charset="0"/>
                  </a:rPr>
                  <a:t>4</a:t>
                </a:r>
              </a:p>
            </p:txBody>
          </p:sp>
          <p:sp>
            <p:nvSpPr>
              <p:cNvPr id="5198" name="Oval 77"/>
              <p:cNvSpPr>
                <a:spLocks noChangeArrowheads="1"/>
              </p:cNvSpPr>
              <p:nvPr/>
            </p:nvSpPr>
            <p:spPr bwMode="auto">
              <a:xfrm>
                <a:off x="2208" y="2976"/>
                <a:ext cx="192" cy="192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zh-CN" b="1">
                    <a:solidFill>
                      <a:srgbClr val="3366CC"/>
                    </a:solidFill>
                    <a:latin typeface="Arial" charset="0"/>
                  </a:rPr>
                  <a:t>5</a:t>
                </a:r>
              </a:p>
            </p:txBody>
          </p:sp>
        </p:grpSp>
      </p:grpSp>
      <p:pic>
        <p:nvPicPr>
          <p:cNvPr id="27" name="内容占位符 4" descr="china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3505200"/>
            <a:ext cx="2470150" cy="2519363"/>
          </a:xfrm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5660" name="日期占位符 3"/>
          <p:cNvSpPr>
            <a:spLocks noGrp="1"/>
          </p:cNvSpPr>
          <p:nvPr>
            <p:ph type="dt" sz="quarter" idx="12"/>
          </p:nvPr>
        </p:nvSpPr>
        <p:spPr bwMode="auto">
          <a:xfrm>
            <a:off x="301625" y="6553200"/>
            <a:ext cx="137477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31776AAA-D111-4A0D-BD59-97229EA29B97}" type="datetime1">
              <a:rPr lang="zh-CN" altLang="en-US" sz="1400" b="0" smtClean="0">
                <a:solidFill>
                  <a:srgbClr val="FFFFFF"/>
                </a:solidFill>
              </a:rPr>
              <a:pPr algn="r"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  <p:sp>
        <p:nvSpPr>
          <p:cNvPr id="25661" name="页脚占位符 4"/>
          <p:cNvSpPr>
            <a:spLocks noGrp="1"/>
          </p:cNvSpPr>
          <p:nvPr>
            <p:ph type="ftr" sz="quarter" idx="10"/>
          </p:nvPr>
        </p:nvSpPr>
        <p:spPr bwMode="auto">
          <a:xfrm>
            <a:off x="3657600" y="6553200"/>
            <a:ext cx="2819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AI: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Search</a:t>
            </a: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&amp; Problem Solving</a:t>
            </a:r>
          </a:p>
        </p:txBody>
      </p:sp>
      <p:sp>
        <p:nvSpPr>
          <p:cNvPr id="25662" name="灯片编号占位符 5"/>
          <p:cNvSpPr>
            <a:spLocks noGrp="1"/>
          </p:cNvSpPr>
          <p:nvPr>
            <p:ph type="sldNum" sz="quarter" idx="11"/>
          </p:nvPr>
        </p:nvSpPr>
        <p:spPr bwMode="auto">
          <a:xfrm>
            <a:off x="8229600" y="6553200"/>
            <a:ext cx="838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fld id="{5D2546BA-B293-4DDE-8068-9CFD9FBDD6DB}" type="slidenum">
              <a:rPr lang="zh-CN" altLang="en-US" sz="1400" b="0">
                <a:solidFill>
                  <a:srgbClr val="FFFFFF"/>
                </a:solidFill>
              </a:rPr>
              <a:pPr algn="l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5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5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9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3.3 Heuristic Search</a:t>
            </a:r>
          </a:p>
        </p:txBody>
      </p:sp>
      <p:sp>
        <p:nvSpPr>
          <p:cNvPr id="11469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371600"/>
            <a:ext cx="8382000" cy="4876800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Review: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The key difference between different search strategies is in the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order of node expansion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>
                <a:ea typeface="宋体" panose="02010600030101010101" pitchFamily="2" charset="-122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zh-CN">
                <a:ea typeface="宋体" panose="02010600030101010101" pitchFamily="2" charset="-122"/>
              </a:rPr>
              <a:t>Idea: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use an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evaluation function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i="1">
                <a:latin typeface="Times New Roman" panose="02020603050405020304" pitchFamily="18" charset="0"/>
                <a:ea typeface="宋体" panose="02010600030101010101" pitchFamily="2" charset="-122"/>
              </a:rPr>
              <a:t>f(n)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to Estimate "desirability" of each node, and Expand most desirable unexpanded node.</a:t>
            </a:r>
            <a:endParaRPr lang="en-US" altLang="zh-CN"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>
                <a:ea typeface="宋体" panose="02010600030101010101" pitchFamily="2" charset="-122"/>
              </a:rPr>
              <a:t>Special cases:</a:t>
            </a:r>
          </a:p>
          <a:p>
            <a:pPr lvl="1"/>
            <a:r>
              <a:rPr kumimoji="0"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kumimoji="0" lang="en-US" altLang="zh-CN" baseline="30000">
                <a:latin typeface="Times New Roman" panose="02020603050405020304" pitchFamily="18" charset="0"/>
                <a:ea typeface="宋体" panose="02010600030101010101" pitchFamily="2" charset="-122"/>
              </a:rPr>
              <a:t>*</a:t>
            </a:r>
            <a:r>
              <a:rPr kumimoji="0"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algorithm</a:t>
            </a:r>
          </a:p>
          <a:p>
            <a:pPr lvl="1"/>
            <a:r>
              <a:rPr kumimoji="0"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AO* algorithm</a:t>
            </a:r>
          </a:p>
        </p:txBody>
      </p:sp>
      <p:sp>
        <p:nvSpPr>
          <p:cNvPr id="114692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14693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AF7CDC-6090-44CE-87C8-3139C0F4F7D0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4694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10119F-71C9-4D96-84DA-D49F64E7F282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>
                <a:ea typeface="宋体" panose="02010600030101010101" pitchFamily="2" charset="-122"/>
              </a:rPr>
              <a:t>（</a:t>
            </a:r>
            <a:r>
              <a:rPr lang="en-US" altLang="zh-CN" sz="3600">
                <a:ea typeface="宋体" panose="02010600030101010101" pitchFamily="2" charset="-122"/>
              </a:rPr>
              <a:t>1</a:t>
            </a:r>
            <a:r>
              <a:rPr lang="zh-CN" altLang="en-US" sz="3600">
                <a:ea typeface="宋体" panose="02010600030101010101" pitchFamily="2" charset="-122"/>
              </a:rPr>
              <a:t>）</a:t>
            </a:r>
            <a:r>
              <a:rPr lang="en-US" altLang="zh-CN" sz="3600">
                <a:ea typeface="宋体" panose="02010600030101010101" pitchFamily="2" charset="-122"/>
              </a:rPr>
              <a:t>A</a:t>
            </a:r>
            <a:r>
              <a:rPr lang="en-US" altLang="zh-CN" sz="3600" baseline="30000">
                <a:ea typeface="宋体" panose="02010600030101010101" pitchFamily="2" charset="-122"/>
              </a:rPr>
              <a:t>*</a:t>
            </a:r>
            <a:r>
              <a:rPr lang="en-US" altLang="zh-CN" sz="3600">
                <a:ea typeface="宋体" panose="02010600030101010101" pitchFamily="2" charset="-122"/>
              </a:rPr>
              <a:t> algorithm</a:t>
            </a:r>
          </a:p>
        </p:txBody>
      </p:sp>
      <p:sp>
        <p:nvSpPr>
          <p:cNvPr id="11673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341438"/>
            <a:ext cx="8382000" cy="4525962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for State Space search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zh-CN" sz="2400">
              <a:ea typeface="宋体" panose="02010600030101010101" pitchFamily="2" charset="-122"/>
            </a:endParaRPr>
          </a:p>
          <a:p>
            <a:r>
              <a:rPr lang="en-US" altLang="zh-CN">
                <a:ea typeface="宋体" panose="02010600030101010101" pitchFamily="2" charset="-122"/>
              </a:rPr>
              <a:t>Evaluation function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i="1">
                <a:ea typeface="宋体" panose="02010600030101010101" pitchFamily="2" charset="-122"/>
              </a:rPr>
              <a:t>                 f(n) = g(n) + h(n)</a:t>
            </a:r>
            <a:r>
              <a:rPr lang="en-US" altLang="zh-CN">
                <a:ea typeface="宋体" panose="02010600030101010101" pitchFamily="2" charset="-122"/>
              </a:rPr>
              <a:t>
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i="1">
                <a:ea typeface="宋体" panose="02010600030101010101" pitchFamily="2" charset="-122"/>
              </a:rPr>
              <a:t>   </a:t>
            </a:r>
            <a:r>
              <a:rPr lang="en-US" altLang="zh-CN" i="1">
                <a:latin typeface="Times New Roman" panose="02020603050405020304" pitchFamily="18" charset="0"/>
                <a:ea typeface="宋体" panose="02010600030101010101" pitchFamily="2" charset="-122"/>
              </a:rPr>
              <a:t>g(n)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= cost so far to reach </a:t>
            </a:r>
            <a:r>
              <a:rPr lang="en-US" altLang="zh-CN" i="1"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i="1">
                <a:latin typeface="Times New Roman" panose="02020603050405020304" pitchFamily="18" charset="0"/>
                <a:ea typeface="宋体" panose="02010600030101010101" pitchFamily="2" charset="-122"/>
              </a:rPr>
              <a:t>   h(n)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= estimated cost from </a:t>
            </a:r>
            <a:r>
              <a:rPr lang="en-US" altLang="zh-CN" i="1"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to goal (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heuristic function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i="1">
                <a:latin typeface="Times New Roman" panose="02020603050405020304" pitchFamily="18" charset="0"/>
                <a:ea typeface="宋体" panose="02010600030101010101" pitchFamily="2" charset="-122"/>
              </a:rPr>
              <a:t>   f(n)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= estimated total cost of path through </a:t>
            </a:r>
            <a:r>
              <a:rPr lang="en-US" altLang="zh-CN" i="1"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to goal
</a:t>
            </a:r>
          </a:p>
        </p:txBody>
      </p:sp>
      <p:sp>
        <p:nvSpPr>
          <p:cNvPr id="116740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16741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3A8E5B-9AA5-47D3-877D-C11F849F4344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6742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5D2D2C6-B9AC-4940-969A-34FAA5C7BD84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sp>
        <p:nvSpPr>
          <p:cNvPr id="116743" name="Rectangle 4"/>
          <p:cNvSpPr>
            <a:spLocks noChangeArrowheads="1"/>
          </p:cNvSpPr>
          <p:nvPr/>
        </p:nvSpPr>
        <p:spPr bwMode="auto">
          <a:xfrm>
            <a:off x="2438400" y="2819400"/>
            <a:ext cx="3962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0"/>
            <a:ext cx="7848600" cy="762000"/>
          </a:xfrm>
        </p:spPr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Example: Romania Problem</a:t>
            </a:r>
          </a:p>
        </p:txBody>
      </p:sp>
      <p:sp>
        <p:nvSpPr>
          <p:cNvPr id="118787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18788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D0272A6-21B2-4C87-907A-AF805C9175CF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8789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115CD6-6B88-4413-AEDC-288A42934F0E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18790" name="Picture 3" descr="romani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78486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Text Box 4"/>
          <p:cNvSpPr txBox="1">
            <a:spLocks noChangeArrowheads="1"/>
          </p:cNvSpPr>
          <p:nvPr/>
        </p:nvSpPr>
        <p:spPr bwMode="auto">
          <a:xfrm>
            <a:off x="304800" y="1219200"/>
            <a:ext cx="8534400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latin typeface="Times New Roman" panose="02020603050405020304" pitchFamily="18" charset="0"/>
              </a:rPr>
              <a:t>To find out an optimal path from the start city (e.g. Arad) to the destination (e.g. Bucharest) in the following map.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A</a:t>
            </a:r>
            <a:r>
              <a:rPr lang="en-US" altLang="zh-CN" sz="3200" baseline="30000">
                <a:ea typeface="宋体" panose="02010600030101010101" pitchFamily="2" charset="-122"/>
              </a:rPr>
              <a:t>*</a:t>
            </a:r>
            <a:r>
              <a:rPr lang="en-US" altLang="zh-CN" sz="3200">
                <a:ea typeface="宋体" panose="02010600030101010101" pitchFamily="2" charset="-122"/>
              </a:rPr>
              <a:t> search for Romania problem</a:t>
            </a:r>
          </a:p>
        </p:txBody>
      </p:sp>
      <p:sp>
        <p:nvSpPr>
          <p:cNvPr id="120835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20836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F3D5A34-0590-4BA6-9431-F47959C57715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0837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154E43-9CF5-4B79-A1C1-A0E9EB85BF27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20838" name="Picture 3" descr="astar-progress0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4102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Text Box 4"/>
          <p:cNvSpPr txBox="1">
            <a:spLocks noChangeArrowheads="1"/>
          </p:cNvSpPr>
          <p:nvPr/>
        </p:nvSpPr>
        <p:spPr bwMode="auto">
          <a:xfrm>
            <a:off x="609600" y="4876800"/>
            <a:ext cx="7924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latin typeface="Arial" panose="020B0604020202020204" pitchFamily="34" charset="0"/>
              </a:rPr>
              <a:t>Use the straight-line distance between two cities as the heuristic function (</a:t>
            </a:r>
            <a:r>
              <a:rPr lang="en-US" altLang="zh-CN" b="0" i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zh-CN" b="0" i="1" baseline="-25000">
                <a:solidFill>
                  <a:srgbClr val="FF0000"/>
                </a:solidFill>
                <a:latin typeface="Arial" panose="020B0604020202020204" pitchFamily="34" charset="0"/>
              </a:rPr>
              <a:t>SLD</a:t>
            </a:r>
            <a:r>
              <a:rPr lang="en-US" altLang="zh-CN" b="0" i="1">
                <a:solidFill>
                  <a:srgbClr val="FF0000"/>
                </a:solidFill>
                <a:latin typeface="Arial" panose="020B0604020202020204" pitchFamily="34" charset="0"/>
              </a:rPr>
              <a:t>(n)</a:t>
            </a:r>
            <a:r>
              <a:rPr lang="en-US" altLang="zh-CN" b="0" i="1">
                <a:latin typeface="Arial" panose="020B0604020202020204" pitchFamily="34" charset="0"/>
              </a:rPr>
              <a:t> </a:t>
            </a:r>
            <a:r>
              <a:rPr lang="en-US" altLang="zh-CN" b="0"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A</a:t>
            </a:r>
            <a:r>
              <a:rPr lang="en-US" altLang="zh-CN" sz="3200" baseline="30000">
                <a:ea typeface="宋体" panose="02010600030101010101" pitchFamily="2" charset="-122"/>
              </a:rPr>
              <a:t>*</a:t>
            </a:r>
            <a:r>
              <a:rPr lang="en-US" altLang="zh-CN" sz="3200">
                <a:ea typeface="宋体" panose="02010600030101010101" pitchFamily="2" charset="-122"/>
              </a:rPr>
              <a:t> search for Romania problem</a:t>
            </a:r>
          </a:p>
        </p:txBody>
      </p:sp>
      <p:sp>
        <p:nvSpPr>
          <p:cNvPr id="122883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22884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723D36F-9FF6-42D4-83E4-9B4E88EF8025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2885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06D3C9F-4EE2-46C3-89F1-85359F4CE4AC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22886" name="Picture 2" descr="astar-progress0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4102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7" name="Text Box 4"/>
          <p:cNvSpPr txBox="1">
            <a:spLocks noChangeArrowheads="1"/>
          </p:cNvSpPr>
          <p:nvPr/>
        </p:nvSpPr>
        <p:spPr bwMode="auto">
          <a:xfrm>
            <a:off x="609600" y="4876800"/>
            <a:ext cx="7924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latin typeface="Arial" panose="020B0604020202020204" pitchFamily="34" charset="0"/>
              </a:rPr>
              <a:t>Use the straight-line distance between two cities as the heuristic function (</a:t>
            </a:r>
            <a:r>
              <a:rPr lang="en-US" altLang="zh-CN" b="0" i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zh-CN" b="0" i="1" baseline="-25000">
                <a:solidFill>
                  <a:srgbClr val="FF0000"/>
                </a:solidFill>
                <a:latin typeface="Arial" panose="020B0604020202020204" pitchFamily="34" charset="0"/>
              </a:rPr>
              <a:t>SLD</a:t>
            </a:r>
            <a:r>
              <a:rPr lang="en-US" altLang="zh-CN" b="0" i="1">
                <a:solidFill>
                  <a:srgbClr val="FF0000"/>
                </a:solidFill>
                <a:latin typeface="Arial" panose="020B0604020202020204" pitchFamily="34" charset="0"/>
              </a:rPr>
              <a:t>(n)</a:t>
            </a:r>
            <a:r>
              <a:rPr lang="en-US" altLang="zh-CN" b="0" i="1">
                <a:latin typeface="Arial" panose="020B0604020202020204" pitchFamily="34" charset="0"/>
              </a:rPr>
              <a:t> </a:t>
            </a:r>
            <a:r>
              <a:rPr lang="en-US" altLang="zh-CN" b="0"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A</a:t>
            </a:r>
            <a:r>
              <a:rPr lang="en-US" altLang="zh-CN" sz="3200" baseline="30000">
                <a:ea typeface="宋体" panose="02010600030101010101" pitchFamily="2" charset="-122"/>
              </a:rPr>
              <a:t>*</a:t>
            </a:r>
            <a:r>
              <a:rPr lang="en-US" altLang="zh-CN" sz="3200">
                <a:ea typeface="宋体" panose="02010600030101010101" pitchFamily="2" charset="-122"/>
              </a:rPr>
              <a:t> search for Romania problem</a:t>
            </a:r>
          </a:p>
        </p:txBody>
      </p:sp>
      <p:sp>
        <p:nvSpPr>
          <p:cNvPr id="124931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24932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97ED665-1032-44FA-B099-E86B95C0A655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4933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EF7F5CB-BBE5-4383-8547-5595D3CC48CB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24934" name="Picture 3" descr="astar-progress0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4102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5" name="Text Box 4"/>
          <p:cNvSpPr txBox="1">
            <a:spLocks noChangeArrowheads="1"/>
          </p:cNvSpPr>
          <p:nvPr/>
        </p:nvSpPr>
        <p:spPr bwMode="auto">
          <a:xfrm>
            <a:off x="609600" y="4876800"/>
            <a:ext cx="7924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latin typeface="Arial" panose="020B0604020202020204" pitchFamily="34" charset="0"/>
              </a:rPr>
              <a:t>Use the straight-line distance between two cities as the heuristic function (</a:t>
            </a:r>
            <a:r>
              <a:rPr lang="en-US" altLang="zh-CN" b="0" i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zh-CN" b="0" i="1" baseline="-25000">
                <a:solidFill>
                  <a:srgbClr val="FF0000"/>
                </a:solidFill>
                <a:latin typeface="Arial" panose="020B0604020202020204" pitchFamily="34" charset="0"/>
              </a:rPr>
              <a:t>SLD</a:t>
            </a:r>
            <a:r>
              <a:rPr lang="en-US" altLang="zh-CN" b="0" i="1">
                <a:solidFill>
                  <a:srgbClr val="FF0000"/>
                </a:solidFill>
                <a:latin typeface="Arial" panose="020B0604020202020204" pitchFamily="34" charset="0"/>
              </a:rPr>
              <a:t>(n)</a:t>
            </a:r>
            <a:r>
              <a:rPr lang="en-US" altLang="zh-CN" b="0" i="1">
                <a:latin typeface="Arial" panose="020B0604020202020204" pitchFamily="34" charset="0"/>
              </a:rPr>
              <a:t> </a:t>
            </a:r>
            <a:r>
              <a:rPr lang="en-US" altLang="zh-CN" b="0"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A</a:t>
            </a:r>
            <a:r>
              <a:rPr lang="en-US" altLang="zh-CN" sz="3200" baseline="30000">
                <a:ea typeface="宋体" panose="02010600030101010101" pitchFamily="2" charset="-122"/>
              </a:rPr>
              <a:t>*</a:t>
            </a:r>
            <a:r>
              <a:rPr lang="en-US" altLang="zh-CN" sz="3200">
                <a:ea typeface="宋体" panose="02010600030101010101" pitchFamily="2" charset="-122"/>
              </a:rPr>
              <a:t> search for Romania problem</a:t>
            </a:r>
          </a:p>
        </p:txBody>
      </p:sp>
      <p:sp>
        <p:nvSpPr>
          <p:cNvPr id="126979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26980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5ED326F-6D8A-46A3-9391-A548CA004BA4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6981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5567DB3-E203-4DED-B54B-02A609B6B8A4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26982" name="Picture 3" descr="astar-progress0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4102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Text Box 4"/>
          <p:cNvSpPr txBox="1">
            <a:spLocks noChangeArrowheads="1"/>
          </p:cNvSpPr>
          <p:nvPr/>
        </p:nvSpPr>
        <p:spPr bwMode="auto">
          <a:xfrm>
            <a:off x="609600" y="4876800"/>
            <a:ext cx="7924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latin typeface="Arial" panose="020B0604020202020204" pitchFamily="34" charset="0"/>
              </a:rPr>
              <a:t>Use the straight-line distance between two cities as the heuristic function (</a:t>
            </a:r>
            <a:r>
              <a:rPr lang="en-US" altLang="zh-CN" b="0" i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zh-CN" b="0" i="1" baseline="-25000">
                <a:solidFill>
                  <a:srgbClr val="FF0000"/>
                </a:solidFill>
                <a:latin typeface="Arial" panose="020B0604020202020204" pitchFamily="34" charset="0"/>
              </a:rPr>
              <a:t>SLD</a:t>
            </a:r>
            <a:r>
              <a:rPr lang="en-US" altLang="zh-CN" b="0" i="1">
                <a:solidFill>
                  <a:srgbClr val="FF0000"/>
                </a:solidFill>
                <a:latin typeface="Arial" panose="020B0604020202020204" pitchFamily="34" charset="0"/>
              </a:rPr>
              <a:t>(n)</a:t>
            </a:r>
            <a:r>
              <a:rPr lang="en-US" altLang="zh-CN" b="0" i="1">
                <a:latin typeface="Arial" panose="020B0604020202020204" pitchFamily="34" charset="0"/>
              </a:rPr>
              <a:t> </a:t>
            </a:r>
            <a:r>
              <a:rPr lang="en-US" altLang="zh-CN" b="0"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A</a:t>
            </a:r>
            <a:r>
              <a:rPr lang="en-US" altLang="zh-CN" sz="3200" baseline="30000">
                <a:ea typeface="宋体" panose="02010600030101010101" pitchFamily="2" charset="-122"/>
              </a:rPr>
              <a:t>*</a:t>
            </a:r>
            <a:r>
              <a:rPr lang="en-US" altLang="zh-CN" sz="3200">
                <a:ea typeface="宋体" panose="02010600030101010101" pitchFamily="2" charset="-122"/>
              </a:rPr>
              <a:t> search for Romania problem</a:t>
            </a:r>
          </a:p>
        </p:txBody>
      </p:sp>
      <p:sp>
        <p:nvSpPr>
          <p:cNvPr id="129027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29028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91CCF26-980F-467D-9E81-A9DEE68539F4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9029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187FB2E-7014-4C38-9C4D-CF4FCF8CCA8D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29030" name="Picture 3" descr="astar-progress0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4102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Text Box 4"/>
          <p:cNvSpPr txBox="1">
            <a:spLocks noChangeArrowheads="1"/>
          </p:cNvSpPr>
          <p:nvPr/>
        </p:nvSpPr>
        <p:spPr bwMode="auto">
          <a:xfrm>
            <a:off x="609600" y="4876800"/>
            <a:ext cx="7924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latin typeface="Arial" panose="020B0604020202020204" pitchFamily="34" charset="0"/>
              </a:rPr>
              <a:t>Use the straight-line distance between two cities as the heuristic function (</a:t>
            </a:r>
            <a:r>
              <a:rPr lang="en-US" altLang="zh-CN" b="0" i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zh-CN" b="0" i="1" baseline="-25000">
                <a:solidFill>
                  <a:srgbClr val="FF0000"/>
                </a:solidFill>
                <a:latin typeface="Arial" panose="020B0604020202020204" pitchFamily="34" charset="0"/>
              </a:rPr>
              <a:t>SLD</a:t>
            </a:r>
            <a:r>
              <a:rPr lang="en-US" altLang="zh-CN" b="0" i="1">
                <a:solidFill>
                  <a:srgbClr val="FF0000"/>
                </a:solidFill>
                <a:latin typeface="Arial" panose="020B0604020202020204" pitchFamily="34" charset="0"/>
              </a:rPr>
              <a:t>(n)</a:t>
            </a:r>
            <a:r>
              <a:rPr lang="en-US" altLang="zh-CN" b="0" i="1">
                <a:latin typeface="Arial" panose="020B0604020202020204" pitchFamily="34" charset="0"/>
              </a:rPr>
              <a:t> </a:t>
            </a:r>
            <a:r>
              <a:rPr lang="en-US" altLang="zh-CN" b="0"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A</a:t>
            </a:r>
            <a:r>
              <a:rPr lang="en-US" altLang="zh-CN" sz="3200" baseline="30000">
                <a:ea typeface="宋体" panose="02010600030101010101" pitchFamily="2" charset="-122"/>
              </a:rPr>
              <a:t>*</a:t>
            </a:r>
            <a:r>
              <a:rPr lang="en-US" altLang="zh-CN" sz="3200">
                <a:ea typeface="宋体" panose="02010600030101010101" pitchFamily="2" charset="-122"/>
              </a:rPr>
              <a:t> search for Romania problem</a:t>
            </a:r>
          </a:p>
        </p:txBody>
      </p:sp>
      <p:sp>
        <p:nvSpPr>
          <p:cNvPr id="131075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31076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2DD1DCB-EA73-405E-9388-F13F9D086E55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1077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8D95528-8790-4614-97CB-78EE53788E55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31078" name="Picture 3" descr="astar-progress0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4102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9" name="Text Box 4"/>
          <p:cNvSpPr txBox="1">
            <a:spLocks noChangeArrowheads="1"/>
          </p:cNvSpPr>
          <p:nvPr/>
        </p:nvSpPr>
        <p:spPr bwMode="auto">
          <a:xfrm>
            <a:off x="609600" y="4876800"/>
            <a:ext cx="7924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latin typeface="Arial" panose="020B0604020202020204" pitchFamily="34" charset="0"/>
              </a:rPr>
              <a:t>Use the straight-line distance between two cities as the heuristic function (</a:t>
            </a:r>
            <a:r>
              <a:rPr lang="en-US" altLang="zh-CN" b="0" i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zh-CN" b="0" i="1" baseline="-25000">
                <a:solidFill>
                  <a:srgbClr val="FF0000"/>
                </a:solidFill>
                <a:latin typeface="Arial" panose="020B0604020202020204" pitchFamily="34" charset="0"/>
              </a:rPr>
              <a:t>SLD</a:t>
            </a:r>
            <a:r>
              <a:rPr lang="en-US" altLang="zh-CN" b="0" i="1">
                <a:solidFill>
                  <a:srgbClr val="FF0000"/>
                </a:solidFill>
                <a:latin typeface="Arial" panose="020B0604020202020204" pitchFamily="34" charset="0"/>
              </a:rPr>
              <a:t>(n)</a:t>
            </a:r>
            <a:r>
              <a:rPr lang="en-US" altLang="zh-CN" b="0" i="1">
                <a:latin typeface="Arial" panose="020B0604020202020204" pitchFamily="34" charset="0"/>
              </a:rPr>
              <a:t> </a:t>
            </a:r>
            <a:r>
              <a:rPr lang="en-US" altLang="zh-CN" b="0"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Admissible heuristics</a:t>
            </a:r>
          </a:p>
        </p:txBody>
      </p:sp>
      <p:sp>
        <p:nvSpPr>
          <p:cNvPr id="13312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04800" y="1371600"/>
            <a:ext cx="8610600" cy="4724400"/>
          </a:xfrm>
        </p:spPr>
        <p:txBody>
          <a:bodyPr/>
          <a:lstStyle/>
          <a:p>
            <a:r>
              <a:rPr lang="en-US" altLang="zh-CN" sz="2400" b="0">
                <a:ea typeface="宋体" panose="02010600030101010101" pitchFamily="2" charset="-122"/>
              </a:rPr>
              <a:t>A heuristic </a:t>
            </a:r>
            <a:r>
              <a:rPr lang="en-US" altLang="zh-CN" sz="2400" b="0" i="1">
                <a:ea typeface="宋体" panose="02010600030101010101" pitchFamily="2" charset="-122"/>
              </a:rPr>
              <a:t>h(n)</a:t>
            </a:r>
            <a:r>
              <a:rPr lang="en-US" altLang="zh-CN" sz="2400" b="0">
                <a:ea typeface="宋体" panose="02010600030101010101" pitchFamily="2" charset="-122"/>
              </a:rPr>
              <a:t> is </a:t>
            </a:r>
            <a:r>
              <a:rPr lang="en-US" altLang="zh-CN" sz="2400" b="0">
                <a:solidFill>
                  <a:srgbClr val="FF0000"/>
                </a:solidFill>
                <a:ea typeface="宋体" panose="02010600030101010101" pitchFamily="2" charset="-122"/>
              </a:rPr>
              <a:t>admissible</a:t>
            </a:r>
            <a:r>
              <a:rPr lang="en-US" altLang="zh-CN" sz="2400" b="0">
                <a:ea typeface="宋体" panose="02010600030101010101" pitchFamily="2" charset="-122"/>
              </a:rPr>
              <a:t> if for every node </a:t>
            </a:r>
            <a:r>
              <a:rPr lang="en-US" altLang="zh-CN" sz="2400" b="0" i="1">
                <a:ea typeface="宋体" panose="02010600030101010101" pitchFamily="2" charset="-122"/>
              </a:rPr>
              <a:t>n</a:t>
            </a:r>
            <a:r>
              <a:rPr lang="en-US" altLang="zh-CN" sz="2400" b="0">
                <a:ea typeface="宋体" panose="02010600030101010101" pitchFamily="2" charset="-122"/>
              </a:rPr>
              <a:t>,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400" b="0" i="1">
                <a:ea typeface="宋体" panose="02010600030101010101" pitchFamily="2" charset="-122"/>
              </a:rPr>
              <a:t>	h(n) </a:t>
            </a:r>
            <a:r>
              <a:rPr lang="en-US" altLang="zh-CN" sz="2400" b="0" i="1">
                <a:ea typeface="宋体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altLang="zh-CN" sz="2400" b="0" i="1">
                <a:ea typeface="宋体" panose="02010600030101010101" pitchFamily="2" charset="-122"/>
              </a:rPr>
              <a:t> h</a:t>
            </a:r>
            <a:r>
              <a:rPr lang="en-US" altLang="zh-CN" sz="2400" b="0" i="1" baseline="30000">
                <a:ea typeface="宋体" panose="02010600030101010101" pitchFamily="2" charset="-122"/>
              </a:rPr>
              <a:t>*</a:t>
            </a:r>
            <a:r>
              <a:rPr lang="en-US" altLang="zh-CN" sz="2400" b="0" i="1">
                <a:ea typeface="宋体" panose="02010600030101010101" pitchFamily="2" charset="-122"/>
              </a:rPr>
              <a:t>(n), </a:t>
            </a:r>
            <a:r>
              <a:rPr lang="en-US" altLang="zh-CN" sz="2400" b="0">
                <a:ea typeface="宋体" panose="02010600030101010101" pitchFamily="2" charset="-122"/>
              </a:rPr>
              <a:t>where </a:t>
            </a:r>
            <a:r>
              <a:rPr lang="en-US" altLang="zh-CN" sz="2400" b="0" i="1">
                <a:ea typeface="宋体" panose="02010600030101010101" pitchFamily="2" charset="-122"/>
              </a:rPr>
              <a:t>h</a:t>
            </a:r>
            <a:r>
              <a:rPr lang="en-US" altLang="zh-CN" sz="2400" b="0" i="1" baseline="30000">
                <a:ea typeface="宋体" panose="02010600030101010101" pitchFamily="2" charset="-122"/>
              </a:rPr>
              <a:t>*</a:t>
            </a:r>
            <a:r>
              <a:rPr lang="en-US" altLang="zh-CN" sz="2400" b="0" i="1">
                <a:ea typeface="宋体" panose="02010600030101010101" pitchFamily="2" charset="-122"/>
              </a:rPr>
              <a:t>(n)</a:t>
            </a:r>
            <a:r>
              <a:rPr lang="en-US" altLang="zh-CN" sz="2400" b="0">
                <a:ea typeface="宋体" panose="02010600030101010101" pitchFamily="2" charset="-122"/>
              </a:rPr>
              <a:t> is the </a:t>
            </a:r>
            <a:r>
              <a:rPr lang="en-US" altLang="zh-CN" sz="2400" b="0">
                <a:solidFill>
                  <a:srgbClr val="FF0000"/>
                </a:solidFill>
                <a:ea typeface="宋体" panose="02010600030101010101" pitchFamily="2" charset="-122"/>
              </a:rPr>
              <a:t>true </a:t>
            </a:r>
            <a:r>
              <a:rPr lang="en-US" altLang="zh-CN" sz="2400" b="0">
                <a:ea typeface="宋体" panose="02010600030101010101" pitchFamily="2" charset="-122"/>
              </a:rPr>
              <a:t>cost to reach the goal state from </a:t>
            </a:r>
            <a:r>
              <a:rPr lang="en-US" altLang="zh-CN" sz="2400" b="0" i="1">
                <a:ea typeface="宋体" panose="02010600030101010101" pitchFamily="2" charset="-122"/>
              </a:rPr>
              <a:t>n</a:t>
            </a:r>
            <a:r>
              <a:rPr lang="en-US" altLang="zh-CN" sz="2400" b="0">
                <a:ea typeface="宋体" panose="02010600030101010101" pitchFamily="2" charset="-122"/>
              </a:rPr>
              <a:t>.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zh-CN" sz="2400" b="0">
              <a:ea typeface="宋体" panose="02010600030101010101" pitchFamily="2" charset="-122"/>
            </a:endParaRPr>
          </a:p>
          <a:p>
            <a:r>
              <a:rPr lang="en-US" altLang="zh-CN" sz="2400" b="0">
                <a:ea typeface="宋体" panose="02010600030101010101" pitchFamily="2" charset="-122"/>
              </a:rPr>
              <a:t>An admissible heuristic </a:t>
            </a:r>
            <a:r>
              <a:rPr lang="en-US" altLang="zh-CN" sz="2400" b="0">
                <a:solidFill>
                  <a:srgbClr val="FF0000"/>
                </a:solidFill>
                <a:ea typeface="宋体" panose="02010600030101010101" pitchFamily="2" charset="-122"/>
              </a:rPr>
              <a:t>never overestimates</a:t>
            </a:r>
            <a:r>
              <a:rPr lang="en-US" altLang="zh-CN" sz="2400" b="0">
                <a:ea typeface="宋体" panose="02010600030101010101" pitchFamily="2" charset="-122"/>
              </a:rPr>
              <a:t> the cost to reach the goal, i.e., it is </a:t>
            </a:r>
            <a:r>
              <a:rPr lang="en-US" altLang="zh-CN" sz="2400" b="0">
                <a:solidFill>
                  <a:srgbClr val="FF0000"/>
                </a:solidFill>
                <a:ea typeface="宋体" panose="02010600030101010101" pitchFamily="2" charset="-122"/>
              </a:rPr>
              <a:t>optimistic</a:t>
            </a:r>
            <a:endParaRPr lang="en-US" altLang="zh-CN" sz="2400" b="0">
              <a:ea typeface="宋体" panose="02010600030101010101" pitchFamily="2" charset="-122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zh-CN" b="0"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lang="en-US" altLang="zh-CN" sz="2400" b="0">
                <a:latin typeface="Times New Roman" panose="02020603050405020304" pitchFamily="18" charset="0"/>
                <a:ea typeface="宋体" panose="02010600030101010101" pitchFamily="2" charset="-122"/>
              </a:rPr>
              <a:t>Example: </a:t>
            </a:r>
            <a:r>
              <a:rPr lang="en-US" altLang="zh-CN" sz="2400" b="0" i="1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2400" b="0" i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SLD</a:t>
            </a:r>
            <a:r>
              <a:rPr lang="en-US" altLang="zh-CN" sz="2400" b="0" i="1">
                <a:latin typeface="Times New Roman" panose="02020603050405020304" pitchFamily="18" charset="0"/>
                <a:ea typeface="宋体" panose="02010600030101010101" pitchFamily="2" charset="-122"/>
              </a:rPr>
              <a:t>(n)  </a:t>
            </a:r>
            <a:r>
              <a:rPr lang="en-US" altLang="zh-CN" sz="2400" b="0">
                <a:latin typeface="Times New Roman" panose="02020603050405020304" pitchFamily="18" charset="0"/>
                <a:ea typeface="宋体" panose="02010600030101010101" pitchFamily="2" charset="-122"/>
              </a:rPr>
              <a:t>never overestimates the actual road distance.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zh-CN" sz="2400" b="0">
              <a:ea typeface="宋体" panose="02010600030101010101" pitchFamily="2" charset="-122"/>
            </a:endParaRPr>
          </a:p>
          <a:p>
            <a:r>
              <a:rPr lang="en-US" altLang="zh-CN" b="0">
                <a:solidFill>
                  <a:srgbClr val="CC0099"/>
                </a:solidFill>
                <a:ea typeface="宋体" panose="02010600030101010101" pitchFamily="2" charset="-122"/>
              </a:rPr>
              <a:t>Theorem</a:t>
            </a:r>
            <a:r>
              <a:rPr lang="en-US" altLang="zh-CN" b="0">
                <a:ea typeface="宋体" panose="02010600030101010101" pitchFamily="2" charset="-122"/>
              </a:rPr>
              <a:t>: If </a:t>
            </a:r>
            <a:r>
              <a:rPr lang="en-US" altLang="zh-CN" b="0" i="1">
                <a:ea typeface="宋体" panose="02010600030101010101" pitchFamily="2" charset="-122"/>
              </a:rPr>
              <a:t>h(n) </a:t>
            </a:r>
            <a:r>
              <a:rPr lang="en-US" altLang="zh-CN" b="0">
                <a:ea typeface="宋体" panose="02010600030101010101" pitchFamily="2" charset="-122"/>
              </a:rPr>
              <a:t>is admissible, A</a:t>
            </a:r>
            <a:r>
              <a:rPr lang="en-US" altLang="zh-CN" b="0" baseline="30000">
                <a:ea typeface="宋体" panose="02010600030101010101" pitchFamily="2" charset="-122"/>
              </a:rPr>
              <a:t>*</a:t>
            </a:r>
            <a:r>
              <a:rPr lang="en-US" altLang="zh-CN" b="0">
                <a:ea typeface="宋体" panose="02010600030101010101" pitchFamily="2" charset="-122"/>
              </a:rPr>
              <a:t> is optimal</a:t>
            </a:r>
            <a:r>
              <a:rPr lang="zh-CN" altLang="en-US" b="0">
                <a:ea typeface="宋体" panose="02010600030101010101" pitchFamily="2" charset="-122"/>
              </a:rPr>
              <a:t> </a:t>
            </a:r>
            <a:r>
              <a:rPr lang="en-US" altLang="zh-CN" b="0">
                <a:ea typeface="宋体" panose="02010600030101010101" pitchFamily="2" charset="-122"/>
              </a:rPr>
              <a:t>for tree search</a:t>
            </a:r>
          </a:p>
        </p:txBody>
      </p:sp>
      <p:sp>
        <p:nvSpPr>
          <p:cNvPr id="133124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33125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912D94C-040D-4C83-BBE5-632A55D81669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126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7034DD-6DC5-4F71-96B8-D620B4BF1CA0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0"/>
            <a:ext cx="8305800" cy="762000"/>
          </a:xfrm>
        </p:spPr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What is search ?</a:t>
            </a:r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371600"/>
            <a:ext cx="8153400" cy="4800600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With acceptable </a:t>
            </a:r>
            <a:r>
              <a:rPr lang="en-US" altLang="zh-CN" i="1">
                <a:solidFill>
                  <a:srgbClr val="FF0000"/>
                </a:solidFill>
                <a:ea typeface="宋体" panose="02010600030101010101" pitchFamily="2" charset="-122"/>
              </a:rPr>
              <a:t>costs</a:t>
            </a:r>
            <a:r>
              <a:rPr lang="en-US" altLang="zh-CN">
                <a:ea typeface="宋体" panose="02010600030101010101" pitchFamily="2" charset="-122"/>
              </a:rPr>
              <a:t>, find out an optimal or feasible </a:t>
            </a:r>
            <a:r>
              <a:rPr lang="en-US" altLang="zh-CN" i="1">
                <a:solidFill>
                  <a:srgbClr val="FF0000"/>
                </a:solidFill>
                <a:ea typeface="宋体" panose="02010600030101010101" pitchFamily="2" charset="-122"/>
              </a:rPr>
              <a:t>solution</a:t>
            </a:r>
            <a:r>
              <a:rPr lang="en-US" altLang="zh-CN">
                <a:ea typeface="宋体" panose="02010600030101010101" pitchFamily="2" charset="-122"/>
              </a:rPr>
              <a:t> in all the possible solutions of the problem   </a:t>
            </a:r>
          </a:p>
          <a:p>
            <a:pPr>
              <a:spcBef>
                <a:spcPct val="50000"/>
              </a:spcBef>
            </a:pPr>
            <a:r>
              <a:rPr lang="en-US" altLang="zh-CN">
                <a:ea typeface="宋体" panose="02010600030101010101" pitchFamily="2" charset="-122"/>
              </a:rPr>
              <a:t>Ideal search algorithm: find out the optimal solution as soon as possible.</a:t>
            </a:r>
          </a:p>
          <a:p>
            <a:pPr>
              <a:spcBef>
                <a:spcPct val="50000"/>
              </a:spcBef>
            </a:pPr>
            <a:r>
              <a:rPr lang="en-US" altLang="zh-CN" i="1">
                <a:solidFill>
                  <a:srgbClr val="FF0000"/>
                </a:solidFill>
                <a:ea typeface="宋体" panose="02010600030101010101" pitchFamily="2" charset="-122"/>
              </a:rPr>
              <a:t>Effectiveness</a:t>
            </a:r>
            <a:r>
              <a:rPr lang="en-US" altLang="zh-CN">
                <a:ea typeface="宋体" panose="02010600030101010101" pitchFamily="2" charset="-122"/>
              </a:rPr>
              <a:t> and</a:t>
            </a:r>
            <a:r>
              <a:rPr lang="en-US" altLang="zh-CN" i="1">
                <a:solidFill>
                  <a:schemeClr val="accent2"/>
                </a:solidFill>
                <a:ea typeface="宋体" panose="02010600030101010101" pitchFamily="2" charset="-122"/>
              </a:rPr>
              <a:t> </a:t>
            </a:r>
            <a:r>
              <a:rPr lang="en-US" altLang="zh-CN" i="1">
                <a:solidFill>
                  <a:srgbClr val="FF0000"/>
                </a:solidFill>
                <a:ea typeface="宋体" panose="02010600030101010101" pitchFamily="2" charset="-122"/>
              </a:rPr>
              <a:t>Efficiency</a:t>
            </a:r>
            <a:r>
              <a:rPr lang="en-US" altLang="zh-CN">
                <a:ea typeface="宋体" panose="02010600030101010101" pitchFamily="2" charset="-122"/>
              </a:rPr>
              <a:t> are contradictions to one another</a:t>
            </a:r>
          </a:p>
          <a:p>
            <a:pPr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zh-CN" altLang="en-US" sz="2400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-</a:t>
            </a:r>
            <a:r>
              <a: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Completeness, Optimality, Complexity</a:t>
            </a:r>
          </a:p>
          <a:p>
            <a:pPr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rPr>
              <a:t>     </a:t>
            </a: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-</a:t>
            </a:r>
            <a:r>
              <a: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Blind search vs. Heuristic search</a:t>
            </a:r>
            <a:r>
              <a: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rPr>
              <a:t>；</a:t>
            </a: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Global search vs. Local search</a:t>
            </a:r>
            <a:r>
              <a: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rPr>
              <a:t>；</a:t>
            </a: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</a:rPr>
              <a:t>Feasible solution vs. Optimal solution</a:t>
            </a:r>
            <a:endParaRPr lang="en-US" altLang="zh-CN" sz="2400">
              <a:ea typeface="宋体" panose="02010600030101010101" pitchFamily="2" charset="-122"/>
            </a:endParaRPr>
          </a:p>
        </p:txBody>
      </p:sp>
      <p:sp>
        <p:nvSpPr>
          <p:cNvPr id="26628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26629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4B9067-EC1E-4C5D-A450-7B4FB210909B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630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719D440-2F56-4655-ACDC-20201CA74A88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Optimality of A</a:t>
            </a:r>
            <a:r>
              <a:rPr lang="en-US" altLang="zh-CN" sz="3200" baseline="30000">
                <a:ea typeface="宋体" panose="02010600030101010101" pitchFamily="2" charset="-122"/>
              </a:rPr>
              <a:t>*</a:t>
            </a:r>
            <a:r>
              <a:rPr lang="en-US" altLang="zh-CN" sz="3200">
                <a:ea typeface="宋体" panose="02010600030101010101" pitchFamily="2" charset="-122"/>
              </a:rPr>
              <a:t> (proof)</a:t>
            </a:r>
          </a:p>
        </p:txBody>
      </p:sp>
      <p:sp>
        <p:nvSpPr>
          <p:cNvPr id="13517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1219200"/>
            <a:ext cx="8458200" cy="5257800"/>
          </a:xfrm>
        </p:spPr>
        <p:txBody>
          <a:bodyPr/>
          <a:lstStyle/>
          <a:p>
            <a:r>
              <a:rPr lang="en-US" altLang="zh-CN" sz="2000">
                <a:ea typeface="宋体" panose="02010600030101010101" pitchFamily="2" charset="-122"/>
              </a:rPr>
              <a:t>Suppose some suboptimal goal </a:t>
            </a:r>
            <a:r>
              <a:rPr lang="en-US" altLang="zh-CN" sz="2000" i="1">
                <a:ea typeface="宋体" panose="02010600030101010101" pitchFamily="2" charset="-122"/>
              </a:rPr>
              <a:t>G</a:t>
            </a:r>
            <a:r>
              <a:rPr lang="en-US" altLang="zh-CN" sz="2000" i="1" baseline="-25000">
                <a:ea typeface="宋体" panose="02010600030101010101" pitchFamily="2" charset="-122"/>
              </a:rPr>
              <a:t>2</a:t>
            </a:r>
            <a:r>
              <a:rPr lang="en-US" altLang="zh-CN" sz="2000" i="1">
                <a:ea typeface="宋体" panose="02010600030101010101" pitchFamily="2" charset="-122"/>
              </a:rPr>
              <a:t> </a:t>
            </a:r>
            <a:r>
              <a:rPr lang="en-US" altLang="zh-CN" sz="2000">
                <a:ea typeface="宋体" panose="02010600030101010101" pitchFamily="2" charset="-122"/>
              </a:rPr>
              <a:t>has been generated and is in the fringe. Let </a:t>
            </a:r>
            <a:r>
              <a:rPr lang="en-US" altLang="zh-CN" sz="2000" i="1">
                <a:ea typeface="宋体" panose="02010600030101010101" pitchFamily="2" charset="-122"/>
              </a:rPr>
              <a:t>n</a:t>
            </a:r>
            <a:r>
              <a:rPr lang="en-US" altLang="zh-CN" sz="2000">
                <a:ea typeface="宋体" panose="02010600030101010101" pitchFamily="2" charset="-122"/>
              </a:rPr>
              <a:t> be an unexpanded node in the fringe such that </a:t>
            </a:r>
            <a:r>
              <a:rPr lang="en-US" altLang="zh-CN" sz="2000" i="1">
                <a:ea typeface="宋体" panose="02010600030101010101" pitchFamily="2" charset="-122"/>
              </a:rPr>
              <a:t>n </a:t>
            </a:r>
            <a:r>
              <a:rPr lang="en-US" altLang="zh-CN" sz="2000">
                <a:ea typeface="宋体" panose="02010600030101010101" pitchFamily="2" charset="-122"/>
              </a:rPr>
              <a:t>is on a shortest path to an optimal goal </a:t>
            </a:r>
            <a:r>
              <a:rPr lang="en-US" altLang="zh-CN" sz="2000" i="1">
                <a:ea typeface="宋体" panose="02010600030101010101" pitchFamily="2" charset="-122"/>
              </a:rPr>
              <a:t>G</a:t>
            </a:r>
            <a:r>
              <a:rPr lang="en-US" altLang="zh-CN" sz="2000">
                <a:ea typeface="宋体" panose="02010600030101010101" pitchFamily="2" charset="-122"/>
              </a:rPr>
              <a:t>.</a:t>
            </a:r>
          </a:p>
          <a:p>
            <a:endParaRPr lang="en-US" altLang="zh-CN" sz="2000">
              <a:ea typeface="宋体" panose="02010600030101010101" pitchFamily="2" charset="-122"/>
            </a:endParaRPr>
          </a:p>
          <a:p>
            <a:endParaRPr lang="en-US" altLang="zh-CN" sz="2000">
              <a:ea typeface="宋体" panose="02010600030101010101" pitchFamily="2" charset="-122"/>
            </a:endParaRPr>
          </a:p>
          <a:p>
            <a:endParaRPr lang="en-US" altLang="zh-CN" sz="2000">
              <a:ea typeface="宋体" panose="02010600030101010101" pitchFamily="2" charset="-122"/>
            </a:endParaRPr>
          </a:p>
          <a:p>
            <a:endParaRPr lang="en-US" altLang="zh-CN" sz="2000">
              <a:ea typeface="宋体" panose="02010600030101010101" pitchFamily="2" charset="-122"/>
            </a:endParaRPr>
          </a:p>
          <a:p>
            <a:endParaRPr lang="en-US" altLang="zh-CN" sz="2000">
              <a:ea typeface="宋体" panose="02010600030101010101" pitchFamily="2" charset="-122"/>
            </a:endParaRPr>
          </a:p>
          <a:p>
            <a:endParaRPr lang="en-US" altLang="zh-CN" sz="2000">
              <a:ea typeface="宋体" panose="02010600030101010101" pitchFamily="2" charset="-122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000">
                <a:ea typeface="宋体" panose="02010600030101010101" pitchFamily="2" charset="-122"/>
              </a:rPr>
              <a:t>     f(G</a:t>
            </a:r>
            <a:r>
              <a:rPr lang="en-US" altLang="zh-CN" sz="2000" baseline="-25000">
                <a:ea typeface="宋体" panose="02010600030101010101" pitchFamily="2" charset="-122"/>
              </a:rPr>
              <a:t>2</a:t>
            </a:r>
            <a:r>
              <a:rPr lang="en-US" altLang="zh-CN" sz="2000">
                <a:ea typeface="宋体" panose="02010600030101010101" pitchFamily="2" charset="-122"/>
              </a:rPr>
              <a:t>)  = g(G</a:t>
            </a:r>
            <a:r>
              <a:rPr lang="en-US" altLang="zh-CN" sz="2000" baseline="-25000">
                <a:ea typeface="宋体" panose="02010600030101010101" pitchFamily="2" charset="-122"/>
              </a:rPr>
              <a:t>2</a:t>
            </a:r>
            <a:r>
              <a:rPr lang="en-US" altLang="zh-CN" sz="2000">
                <a:ea typeface="宋体" panose="02010600030101010101" pitchFamily="2" charset="-122"/>
              </a:rPr>
              <a:t>)	since </a:t>
            </a:r>
            <a:r>
              <a:rPr lang="en-US" altLang="zh-CN" sz="2000" i="1">
                <a:ea typeface="宋体" panose="02010600030101010101" pitchFamily="2" charset="-122"/>
              </a:rPr>
              <a:t>h</a:t>
            </a:r>
            <a:r>
              <a:rPr lang="en-US" altLang="zh-CN" sz="2000">
                <a:ea typeface="宋体" panose="02010600030101010101" pitchFamily="2" charset="-122"/>
              </a:rPr>
              <a:t>(G</a:t>
            </a:r>
            <a:r>
              <a:rPr lang="en-US" altLang="zh-CN" sz="2000" baseline="-25000">
                <a:ea typeface="宋体" panose="02010600030101010101" pitchFamily="2" charset="-122"/>
              </a:rPr>
              <a:t>2</a:t>
            </a:r>
            <a:r>
              <a:rPr lang="en-US" altLang="zh-CN" sz="2000">
                <a:ea typeface="宋体" panose="02010600030101010101" pitchFamily="2" charset="-122"/>
              </a:rPr>
              <a:t>) = 0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000">
                <a:ea typeface="宋体" panose="02010600030101010101" pitchFamily="2" charset="-122"/>
              </a:rPr>
              <a:t>     g(G</a:t>
            </a:r>
            <a:r>
              <a:rPr lang="en-US" altLang="zh-CN" sz="2000" baseline="-25000">
                <a:ea typeface="宋体" panose="02010600030101010101" pitchFamily="2" charset="-122"/>
              </a:rPr>
              <a:t>2</a:t>
            </a:r>
            <a:r>
              <a:rPr lang="en-US" altLang="zh-CN" sz="2000">
                <a:ea typeface="宋体" panose="02010600030101010101" pitchFamily="2" charset="-122"/>
              </a:rPr>
              <a:t>) &gt; g(G) 		since G</a:t>
            </a:r>
            <a:r>
              <a:rPr lang="en-US" altLang="zh-CN" sz="2000" baseline="-25000">
                <a:ea typeface="宋体" panose="02010600030101010101" pitchFamily="2" charset="-122"/>
              </a:rPr>
              <a:t>2</a:t>
            </a:r>
            <a:r>
              <a:rPr lang="en-US" altLang="zh-CN" sz="2000">
                <a:ea typeface="宋体" panose="02010600030101010101" pitchFamily="2" charset="-122"/>
              </a:rPr>
              <a:t> is suboptimal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000">
                <a:ea typeface="宋体" panose="02010600030101010101" pitchFamily="2" charset="-122"/>
              </a:rPr>
              <a:t>     f(G)   = g(G)		since </a:t>
            </a:r>
            <a:r>
              <a:rPr lang="en-US" altLang="zh-CN" sz="2000" i="1">
                <a:ea typeface="宋体" panose="02010600030101010101" pitchFamily="2" charset="-122"/>
              </a:rPr>
              <a:t>h</a:t>
            </a:r>
            <a:r>
              <a:rPr lang="en-US" altLang="zh-CN" sz="2000">
                <a:ea typeface="宋体" panose="02010600030101010101" pitchFamily="2" charset="-122"/>
              </a:rPr>
              <a:t>(G) = 0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000">
                <a:ea typeface="宋体" panose="02010600030101010101" pitchFamily="2" charset="-122"/>
              </a:rPr>
              <a:t>     f(G</a:t>
            </a:r>
            <a:r>
              <a:rPr lang="en-US" altLang="zh-CN" sz="2000" baseline="-25000">
                <a:ea typeface="宋体" panose="02010600030101010101" pitchFamily="2" charset="-122"/>
              </a:rPr>
              <a:t>2</a:t>
            </a:r>
            <a:r>
              <a:rPr lang="en-US" altLang="zh-CN" sz="2000">
                <a:ea typeface="宋体" panose="02010600030101010101" pitchFamily="2" charset="-122"/>
              </a:rPr>
              <a:t>)  &gt; f(G)		from above </a:t>
            </a:r>
          </a:p>
        </p:txBody>
      </p:sp>
      <p:sp>
        <p:nvSpPr>
          <p:cNvPr id="135172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35173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BF14E2C-C464-46D3-B189-F6BB8D8D2880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5174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9E36089-5F92-48D0-BBC6-0C8DEAF25013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35175" name="Picture 4" descr="astar-proo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43200"/>
            <a:ext cx="350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Optimality of A</a:t>
            </a:r>
            <a:r>
              <a:rPr lang="en-US" altLang="zh-CN" baseline="30000">
                <a:ea typeface="宋体" panose="02010600030101010101" pitchFamily="2" charset="-122"/>
              </a:rPr>
              <a:t>*</a:t>
            </a:r>
            <a:r>
              <a:rPr lang="en-US" altLang="zh-CN">
                <a:ea typeface="宋体" panose="02010600030101010101" pitchFamily="2" charset="-122"/>
              </a:rPr>
              <a:t> (proof)</a:t>
            </a:r>
          </a:p>
        </p:txBody>
      </p:sp>
      <p:sp>
        <p:nvSpPr>
          <p:cNvPr id="1372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066800"/>
            <a:ext cx="8305800" cy="5486400"/>
          </a:xfrm>
        </p:spPr>
        <p:txBody>
          <a:bodyPr/>
          <a:lstStyle/>
          <a:p>
            <a:r>
              <a:rPr lang="en-US" altLang="zh-CN" sz="2000" b="0">
                <a:ea typeface="宋体" panose="02010600030101010101" pitchFamily="2" charset="-122"/>
              </a:rPr>
              <a:t>Suppose some suboptimal goal </a:t>
            </a:r>
            <a:r>
              <a:rPr lang="en-US" altLang="zh-CN" sz="2000" b="0" i="1">
                <a:ea typeface="宋体" panose="02010600030101010101" pitchFamily="2" charset="-122"/>
              </a:rPr>
              <a:t>G</a:t>
            </a:r>
            <a:r>
              <a:rPr lang="en-US" altLang="zh-CN" sz="2000" b="0" i="1" baseline="-25000">
                <a:ea typeface="宋体" panose="02010600030101010101" pitchFamily="2" charset="-122"/>
              </a:rPr>
              <a:t>2</a:t>
            </a:r>
            <a:r>
              <a:rPr lang="en-US" altLang="zh-CN" sz="2000" b="0" i="1">
                <a:ea typeface="宋体" panose="02010600030101010101" pitchFamily="2" charset="-122"/>
              </a:rPr>
              <a:t> </a:t>
            </a:r>
            <a:r>
              <a:rPr lang="en-US" altLang="zh-CN" sz="2000" b="0">
                <a:ea typeface="宋体" panose="02010600030101010101" pitchFamily="2" charset="-122"/>
              </a:rPr>
              <a:t>has been generated and is in the fringe. Let </a:t>
            </a:r>
            <a:r>
              <a:rPr lang="en-US" altLang="zh-CN" sz="2000" b="0" i="1">
                <a:ea typeface="宋体" panose="02010600030101010101" pitchFamily="2" charset="-122"/>
              </a:rPr>
              <a:t>n</a:t>
            </a:r>
            <a:r>
              <a:rPr lang="en-US" altLang="zh-CN" sz="2000" b="0">
                <a:ea typeface="宋体" panose="02010600030101010101" pitchFamily="2" charset="-122"/>
              </a:rPr>
              <a:t> be an unexpanded node in the fringe such that </a:t>
            </a:r>
            <a:r>
              <a:rPr lang="en-US" altLang="zh-CN" sz="2000" b="0" i="1">
                <a:ea typeface="宋体" panose="02010600030101010101" pitchFamily="2" charset="-122"/>
              </a:rPr>
              <a:t>n </a:t>
            </a:r>
            <a:r>
              <a:rPr lang="en-US" altLang="zh-CN" sz="2000" b="0">
                <a:ea typeface="宋体" panose="02010600030101010101" pitchFamily="2" charset="-122"/>
              </a:rPr>
              <a:t>is on a shortest path to an optimal goal </a:t>
            </a:r>
            <a:r>
              <a:rPr lang="en-US" altLang="zh-CN" sz="2000" b="0" i="1">
                <a:ea typeface="宋体" panose="02010600030101010101" pitchFamily="2" charset="-122"/>
              </a:rPr>
              <a:t>G</a:t>
            </a:r>
            <a:r>
              <a:rPr lang="en-US" altLang="zh-CN" sz="2000" b="0">
                <a:ea typeface="宋体" panose="02010600030101010101" pitchFamily="2" charset="-122"/>
              </a:rPr>
              <a:t>.</a:t>
            </a:r>
          </a:p>
          <a:p>
            <a:endParaRPr lang="en-US" altLang="zh-CN" sz="2000" b="0">
              <a:ea typeface="宋体" panose="02010600030101010101" pitchFamily="2" charset="-122"/>
            </a:endParaRPr>
          </a:p>
          <a:p>
            <a:endParaRPr lang="en-US" altLang="zh-CN" sz="2000" b="0">
              <a:ea typeface="宋体" panose="02010600030101010101" pitchFamily="2" charset="-122"/>
            </a:endParaRPr>
          </a:p>
          <a:p>
            <a:endParaRPr lang="en-US" altLang="zh-CN" sz="2000" b="0">
              <a:ea typeface="宋体" panose="02010600030101010101" pitchFamily="2" charset="-122"/>
            </a:endParaRPr>
          </a:p>
          <a:p>
            <a:endParaRPr lang="en-US" altLang="zh-CN" sz="2000" b="0">
              <a:ea typeface="宋体" panose="02010600030101010101" pitchFamily="2" charset="-122"/>
            </a:endParaRPr>
          </a:p>
          <a:p>
            <a:endParaRPr lang="en-US" altLang="zh-CN" sz="2000" b="0">
              <a:ea typeface="宋体" panose="02010600030101010101" pitchFamily="2" charset="-122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000" b="0">
                <a:ea typeface="宋体" panose="02010600030101010101" pitchFamily="2" charset="-122"/>
              </a:rPr>
              <a:t>     f(G</a:t>
            </a:r>
            <a:r>
              <a:rPr lang="en-US" altLang="zh-CN" sz="2000" b="0" baseline="-25000">
                <a:ea typeface="宋体" panose="02010600030101010101" pitchFamily="2" charset="-122"/>
              </a:rPr>
              <a:t>2</a:t>
            </a:r>
            <a:r>
              <a:rPr lang="en-US" altLang="zh-CN" sz="2000" b="0">
                <a:ea typeface="宋体" panose="02010600030101010101" pitchFamily="2" charset="-122"/>
              </a:rPr>
              <a:t>)		&gt; f(G) 		from above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000" b="0">
                <a:ea typeface="宋体" panose="02010600030101010101" pitchFamily="2" charset="-122"/>
              </a:rPr>
              <a:t>     h(n)		</a:t>
            </a:r>
            <a:r>
              <a:rPr lang="en-US" altLang="zh-CN" sz="2000" b="0">
                <a:ea typeface="宋体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altLang="zh-CN" sz="2000" b="0">
                <a:ea typeface="宋体" panose="02010600030101010101" pitchFamily="2" charset="-122"/>
              </a:rPr>
              <a:t> h*(n)	since h is admissible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000" b="0">
                <a:ea typeface="宋体" panose="02010600030101010101" pitchFamily="2" charset="-122"/>
              </a:rPr>
              <a:t>     g(n) + h(n)	≤ g(n) + h</a:t>
            </a:r>
            <a:r>
              <a:rPr lang="en-US" altLang="zh-CN" sz="2000" b="0" baseline="30000">
                <a:ea typeface="宋体" panose="02010600030101010101" pitchFamily="2" charset="-122"/>
              </a:rPr>
              <a:t>*</a:t>
            </a:r>
            <a:r>
              <a:rPr lang="en-US" altLang="zh-CN" sz="2000" b="0">
                <a:ea typeface="宋体" panose="02010600030101010101" pitchFamily="2" charset="-122"/>
              </a:rPr>
              <a:t>(n)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000" b="0">
                <a:ea typeface="宋体" panose="02010600030101010101" pitchFamily="2" charset="-122"/>
              </a:rPr>
              <a:t>     f(n) 		≤ f(G)
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 sz="2000" b="0">
                <a:ea typeface="宋体" panose="02010600030101010101" pitchFamily="2" charset="-122"/>
              </a:rPr>
              <a:t>     Hence </a:t>
            </a:r>
            <a:r>
              <a:rPr lang="en-US" altLang="zh-CN" sz="2000" b="0" i="1">
                <a:ea typeface="宋体" panose="02010600030101010101" pitchFamily="2" charset="-122"/>
              </a:rPr>
              <a:t>f(G</a:t>
            </a:r>
            <a:r>
              <a:rPr lang="en-US" altLang="zh-CN" sz="2000" b="0" i="1" baseline="-25000">
                <a:ea typeface="宋体" panose="02010600030101010101" pitchFamily="2" charset="-122"/>
              </a:rPr>
              <a:t>2</a:t>
            </a:r>
            <a:r>
              <a:rPr lang="en-US" altLang="zh-CN" sz="2000" b="0" i="1">
                <a:ea typeface="宋体" panose="02010600030101010101" pitchFamily="2" charset="-122"/>
              </a:rPr>
              <a:t>) &gt; f(n)</a:t>
            </a:r>
            <a:r>
              <a:rPr lang="en-US" altLang="zh-CN" sz="2000" b="0">
                <a:ea typeface="宋体" panose="02010600030101010101" pitchFamily="2" charset="-122"/>
              </a:rPr>
              <a:t>, and A</a:t>
            </a:r>
            <a:r>
              <a:rPr lang="en-US" altLang="zh-CN" sz="2000" b="0" baseline="30000">
                <a:ea typeface="宋体" panose="02010600030101010101" pitchFamily="2" charset="-122"/>
              </a:rPr>
              <a:t>*</a:t>
            </a:r>
            <a:r>
              <a:rPr lang="en-US" altLang="zh-CN" sz="2000" b="0">
                <a:ea typeface="宋体" panose="02010600030101010101" pitchFamily="2" charset="-122"/>
              </a:rPr>
              <a:t> will never select G</a:t>
            </a:r>
            <a:r>
              <a:rPr lang="en-US" altLang="zh-CN" sz="2000" b="0" baseline="-25000">
                <a:ea typeface="宋体" panose="02010600030101010101" pitchFamily="2" charset="-122"/>
              </a:rPr>
              <a:t>2</a:t>
            </a:r>
            <a:r>
              <a:rPr lang="en-US" altLang="zh-CN" sz="2000" b="0">
                <a:ea typeface="宋体" panose="02010600030101010101" pitchFamily="2" charset="-122"/>
              </a:rPr>
              <a:t> for expansion</a:t>
            </a:r>
            <a:r>
              <a:rPr lang="en-US" altLang="zh-CN" sz="2000">
                <a:ea typeface="宋体" panose="02010600030101010101" pitchFamily="2" charset="-122"/>
              </a:rPr>
              <a:t>
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137220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37221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4A78E02-25A3-47A5-BC4E-7F38FA2DEF22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7222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D68A9E5-2827-4638-9F26-F2D37CAA89B0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37223" name="Picture 4" descr="astar-proo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0"/>
            <a:ext cx="3505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A</a:t>
            </a:r>
            <a:r>
              <a:rPr lang="zh-CN" altLang="en-US" sz="3600">
                <a:ea typeface="宋体" panose="02010600030101010101" pitchFamily="2" charset="-122"/>
              </a:rPr>
              <a:t>* </a:t>
            </a:r>
            <a:r>
              <a:rPr lang="en-US" altLang="zh-CN" sz="3600">
                <a:ea typeface="宋体" panose="02010600030101010101" pitchFamily="2" charset="-122"/>
              </a:rPr>
              <a:t>Example: 8-puzzle</a:t>
            </a:r>
          </a:p>
        </p:txBody>
      </p:sp>
      <p:sp>
        <p:nvSpPr>
          <p:cNvPr id="1392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09600" y="1295400"/>
            <a:ext cx="8001000" cy="4876800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altLang="zh-CN" i="1">
                <a:ea typeface="宋体" panose="02010600030101010101" pitchFamily="2" charset="-122"/>
              </a:rPr>
              <a:t>h</a:t>
            </a:r>
            <a:r>
              <a:rPr lang="en-US" altLang="zh-CN" i="1" baseline="-25000">
                <a:ea typeface="宋体" panose="02010600030101010101" pitchFamily="2" charset="-122"/>
              </a:rPr>
              <a:t>1</a:t>
            </a:r>
            <a:r>
              <a:rPr lang="en-US" altLang="zh-CN" i="1">
                <a:ea typeface="宋体" panose="02010600030101010101" pitchFamily="2" charset="-122"/>
              </a:rPr>
              <a:t>(n) </a:t>
            </a:r>
            <a:r>
              <a:rPr lang="en-US" altLang="zh-CN">
                <a:ea typeface="宋体" panose="02010600030101010101" pitchFamily="2" charset="-122"/>
              </a:rPr>
              <a:t>= number of misplaced tiles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altLang="zh-CN" i="1">
                <a:ea typeface="宋体" panose="02010600030101010101" pitchFamily="2" charset="-122"/>
              </a:rPr>
              <a:t>h</a:t>
            </a:r>
            <a:r>
              <a:rPr lang="en-US" altLang="zh-CN" i="1" baseline="-25000">
                <a:ea typeface="宋体" panose="02010600030101010101" pitchFamily="2" charset="-122"/>
              </a:rPr>
              <a:t>2</a:t>
            </a:r>
            <a:r>
              <a:rPr lang="en-US" altLang="zh-CN" i="1">
                <a:ea typeface="宋体" panose="02010600030101010101" pitchFamily="2" charset="-122"/>
              </a:rPr>
              <a:t>(n) </a:t>
            </a:r>
            <a:r>
              <a:rPr lang="en-US" altLang="zh-CN">
                <a:ea typeface="宋体" panose="02010600030101010101" pitchFamily="2" charset="-122"/>
              </a:rPr>
              <a:t>= total Manhattan distance</a:t>
            </a: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zh-CN" sz="2000">
                <a:ea typeface="宋体" panose="02010600030101010101" pitchFamily="2" charset="-122"/>
              </a:rPr>
              <a:t>   </a:t>
            </a:r>
            <a:r>
              <a:rPr lang="en-US" altLang="zh-CN" sz="2400">
                <a:ea typeface="宋体" panose="02010600030101010101" pitchFamily="2" charset="-122"/>
              </a:rPr>
              <a:t>(i.e., no. of squares from desired location of each tile)</a:t>
            </a:r>
            <a:r>
              <a:rPr lang="en-US" altLang="zh-CN" sz="2000">
                <a:ea typeface="宋体" panose="02010600030101010101" pitchFamily="2" charset="-122"/>
              </a:rPr>
              <a:t>
</a:t>
            </a: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zh-CN" sz="2000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endParaRPr lang="en-US" altLang="zh-CN" u="sng">
              <a:solidFill>
                <a:srgbClr val="CC0099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u="sng">
                <a:solidFill>
                  <a:srgbClr val="CC0099"/>
                </a:solidFill>
                <a:ea typeface="宋体" panose="02010600030101010101" pitchFamily="2" charset="-122"/>
              </a:rPr>
              <a:t>h</a:t>
            </a:r>
            <a:r>
              <a:rPr lang="en-US" altLang="zh-CN" u="sng" baseline="-25000">
                <a:solidFill>
                  <a:srgbClr val="CC0099"/>
                </a:solidFill>
                <a:ea typeface="宋体" panose="02010600030101010101" pitchFamily="2" charset="-122"/>
              </a:rPr>
              <a:t>1</a:t>
            </a:r>
            <a:r>
              <a:rPr lang="en-US" altLang="zh-CN" u="sng">
                <a:solidFill>
                  <a:srgbClr val="CC0099"/>
                </a:solidFill>
                <a:ea typeface="宋体" panose="02010600030101010101" pitchFamily="2" charset="-122"/>
              </a:rPr>
              <a:t>(S) = ?</a:t>
            </a:r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 </a:t>
            </a:r>
            <a:r>
              <a:rPr lang="en-US" altLang="zh-CN" u="sng">
                <a:solidFill>
                  <a:srgbClr val="CC0099"/>
                </a:solidFill>
                <a:ea typeface="宋体" panose="02010600030101010101" pitchFamily="2" charset="-122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altLang="zh-CN" u="sng">
                <a:solidFill>
                  <a:srgbClr val="CC0099"/>
                </a:solidFill>
                <a:ea typeface="宋体" panose="02010600030101010101" pitchFamily="2" charset="-122"/>
              </a:rPr>
              <a:t>h</a:t>
            </a:r>
            <a:r>
              <a:rPr lang="en-US" altLang="zh-CN" u="sng" baseline="-25000">
                <a:solidFill>
                  <a:srgbClr val="CC0099"/>
                </a:solidFill>
                <a:ea typeface="宋体" panose="02010600030101010101" pitchFamily="2" charset="-122"/>
              </a:rPr>
              <a:t>2</a:t>
            </a:r>
            <a:r>
              <a:rPr lang="en-US" altLang="zh-CN" u="sng">
                <a:solidFill>
                  <a:srgbClr val="CC0099"/>
                </a:solidFill>
                <a:ea typeface="宋体" panose="02010600030101010101" pitchFamily="2" charset="-122"/>
              </a:rPr>
              <a:t>(S) = ?</a:t>
            </a:r>
            <a:r>
              <a:rPr lang="en-US" altLang="zh-CN"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39268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39269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BDAF0A-E591-46FA-B0F8-DF00860359DB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9270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2036DB6-9A59-4EEE-A00E-2B340C463804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grpSp>
        <p:nvGrpSpPr>
          <p:cNvPr id="139271" name="Group 4"/>
          <p:cNvGrpSpPr>
            <a:grpSpLocks/>
          </p:cNvGrpSpPr>
          <p:nvPr/>
        </p:nvGrpSpPr>
        <p:grpSpPr bwMode="auto">
          <a:xfrm>
            <a:off x="1905000" y="3048000"/>
            <a:ext cx="4572000" cy="1576388"/>
            <a:chOff x="1344" y="1407"/>
            <a:chExt cx="2991" cy="1089"/>
          </a:xfrm>
        </p:grpSpPr>
        <p:grpSp>
          <p:nvGrpSpPr>
            <p:cNvPr id="139272" name="Group 5"/>
            <p:cNvGrpSpPr>
              <a:grpSpLocks/>
            </p:cNvGrpSpPr>
            <p:nvPr/>
          </p:nvGrpSpPr>
          <p:grpSpPr bwMode="auto">
            <a:xfrm>
              <a:off x="1344" y="1440"/>
              <a:ext cx="768" cy="1056"/>
              <a:chOff x="1056" y="2304"/>
              <a:chExt cx="768" cy="1056"/>
            </a:xfrm>
          </p:grpSpPr>
          <p:sp>
            <p:nvSpPr>
              <p:cNvPr id="139277" name="Rectangle 6"/>
              <p:cNvSpPr>
                <a:spLocks noChangeArrowheads="1"/>
              </p:cNvSpPr>
              <p:nvPr/>
            </p:nvSpPr>
            <p:spPr bwMode="auto">
              <a:xfrm>
                <a:off x="1056" y="2640"/>
                <a:ext cx="768" cy="720"/>
              </a:xfrm>
              <a:prstGeom prst="rect">
                <a:avLst/>
              </a:prstGeom>
              <a:solidFill>
                <a:srgbClr val="C9DDF1"/>
              </a:solidFill>
              <a:ln w="9525">
                <a:solidFill>
                  <a:srgbClr val="5B524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marL="457200" indent="-45720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2 8 3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AutoNum type="arabicPlain"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4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7 6 5</a:t>
                </a:r>
              </a:p>
            </p:txBody>
          </p:sp>
          <p:sp>
            <p:nvSpPr>
              <p:cNvPr id="139278" name="Rectangle 7"/>
              <p:cNvSpPr>
                <a:spLocks noChangeArrowheads="1"/>
              </p:cNvSpPr>
              <p:nvPr/>
            </p:nvSpPr>
            <p:spPr bwMode="auto">
              <a:xfrm>
                <a:off x="1248" y="2304"/>
                <a:ext cx="288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18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S0</a:t>
                </a:r>
              </a:p>
            </p:txBody>
          </p:sp>
        </p:grpSp>
        <p:grpSp>
          <p:nvGrpSpPr>
            <p:cNvPr id="139273" name="Group 8"/>
            <p:cNvGrpSpPr>
              <a:grpSpLocks/>
            </p:cNvGrpSpPr>
            <p:nvPr/>
          </p:nvGrpSpPr>
          <p:grpSpPr bwMode="auto">
            <a:xfrm>
              <a:off x="3567" y="1407"/>
              <a:ext cx="768" cy="1056"/>
              <a:chOff x="3312" y="2304"/>
              <a:chExt cx="768" cy="1056"/>
            </a:xfrm>
          </p:grpSpPr>
          <p:sp>
            <p:nvSpPr>
              <p:cNvPr id="139275" name="Rectangle 9"/>
              <p:cNvSpPr>
                <a:spLocks noChangeArrowheads="1"/>
              </p:cNvSpPr>
              <p:nvPr/>
            </p:nvSpPr>
            <p:spPr bwMode="auto">
              <a:xfrm>
                <a:off x="3312" y="2640"/>
                <a:ext cx="768" cy="720"/>
              </a:xfrm>
              <a:prstGeom prst="rect">
                <a:avLst/>
              </a:prstGeom>
              <a:solidFill>
                <a:srgbClr val="C9DDF1"/>
              </a:solidFill>
              <a:ln w="9525">
                <a:solidFill>
                  <a:srgbClr val="5B524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marL="457200" indent="-45720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1 2 3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8    4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7 6 5</a:t>
                </a:r>
              </a:p>
            </p:txBody>
          </p:sp>
          <p:sp>
            <p:nvSpPr>
              <p:cNvPr id="139276" name="Rectangle 10"/>
              <p:cNvSpPr>
                <a:spLocks noChangeArrowheads="1"/>
              </p:cNvSpPr>
              <p:nvPr/>
            </p:nvSpPr>
            <p:spPr bwMode="auto">
              <a:xfrm>
                <a:off x="3552" y="2304"/>
                <a:ext cx="288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18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Sg</a:t>
                </a:r>
              </a:p>
            </p:txBody>
          </p:sp>
        </p:grpSp>
        <p:sp>
          <p:nvSpPr>
            <p:cNvPr id="139274" name="AutoShape 11"/>
            <p:cNvSpPr>
              <a:spLocks noChangeArrowheads="1"/>
            </p:cNvSpPr>
            <p:nvPr/>
          </p:nvSpPr>
          <p:spPr bwMode="auto">
            <a:xfrm>
              <a:off x="2342" y="1906"/>
              <a:ext cx="864" cy="240"/>
            </a:xfrm>
            <a:prstGeom prst="rightArrow">
              <a:avLst>
                <a:gd name="adj1" fmla="val 50000"/>
                <a:gd name="adj2" fmla="val 90000"/>
              </a:avLst>
            </a:prstGeom>
            <a:solidFill>
              <a:srgbClr val="C3E684"/>
            </a:soli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 b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33400" y="1295400"/>
            <a:ext cx="8001000" cy="4876800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altLang="zh-CN" i="1">
                <a:ea typeface="宋体" panose="02010600030101010101" pitchFamily="2" charset="-122"/>
              </a:rPr>
              <a:t>h</a:t>
            </a:r>
            <a:r>
              <a:rPr lang="en-US" altLang="zh-CN" i="1" baseline="-25000">
                <a:ea typeface="宋体" panose="02010600030101010101" pitchFamily="2" charset="-122"/>
              </a:rPr>
              <a:t>1</a:t>
            </a:r>
            <a:r>
              <a:rPr lang="en-US" altLang="zh-CN" i="1">
                <a:ea typeface="宋体" panose="02010600030101010101" pitchFamily="2" charset="-122"/>
              </a:rPr>
              <a:t>(n) </a:t>
            </a:r>
            <a:r>
              <a:rPr lang="en-US" altLang="zh-CN">
                <a:ea typeface="宋体" panose="02010600030101010101" pitchFamily="2" charset="-122"/>
              </a:rPr>
              <a:t>= number of misplaced tiles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altLang="zh-CN" i="1">
                <a:ea typeface="宋体" panose="02010600030101010101" pitchFamily="2" charset="-122"/>
              </a:rPr>
              <a:t>h</a:t>
            </a:r>
            <a:r>
              <a:rPr lang="en-US" altLang="zh-CN" i="1" baseline="-25000">
                <a:ea typeface="宋体" panose="02010600030101010101" pitchFamily="2" charset="-122"/>
              </a:rPr>
              <a:t>2</a:t>
            </a:r>
            <a:r>
              <a:rPr lang="en-US" altLang="zh-CN" i="1">
                <a:ea typeface="宋体" panose="02010600030101010101" pitchFamily="2" charset="-122"/>
              </a:rPr>
              <a:t>(n) </a:t>
            </a:r>
            <a:r>
              <a:rPr lang="en-US" altLang="zh-CN">
                <a:ea typeface="宋体" panose="02010600030101010101" pitchFamily="2" charset="-122"/>
              </a:rPr>
              <a:t>= total Manhattan distance</a:t>
            </a: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zh-CN" sz="2000">
                <a:ea typeface="宋体" panose="02010600030101010101" pitchFamily="2" charset="-122"/>
              </a:rPr>
              <a:t>   </a:t>
            </a:r>
            <a:r>
              <a:rPr lang="en-US" altLang="zh-CN" sz="2400">
                <a:ea typeface="宋体" panose="02010600030101010101" pitchFamily="2" charset="-122"/>
              </a:rPr>
              <a:t>(i.e., no. of squares from desired location of each tile)</a:t>
            </a:r>
            <a:r>
              <a:rPr lang="en-US" altLang="zh-CN" sz="2000">
                <a:ea typeface="宋体" panose="02010600030101010101" pitchFamily="2" charset="-122"/>
              </a:rPr>
              <a:t>
</a:t>
            </a: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zh-CN" sz="2000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endParaRPr lang="en-US" altLang="zh-CN" u="sng">
              <a:solidFill>
                <a:srgbClr val="CC0099"/>
              </a:solidFill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u="sng">
                <a:solidFill>
                  <a:srgbClr val="CC0099"/>
                </a:solidFill>
                <a:ea typeface="宋体" panose="02010600030101010101" pitchFamily="2" charset="-122"/>
              </a:rPr>
              <a:t>h</a:t>
            </a:r>
            <a:r>
              <a:rPr lang="en-US" altLang="zh-CN" u="sng" baseline="-25000">
                <a:solidFill>
                  <a:srgbClr val="CC0099"/>
                </a:solidFill>
                <a:ea typeface="宋体" panose="02010600030101010101" pitchFamily="2" charset="-122"/>
              </a:rPr>
              <a:t>1</a:t>
            </a:r>
            <a:r>
              <a:rPr lang="en-US" altLang="zh-CN" u="sng">
                <a:solidFill>
                  <a:srgbClr val="CC0099"/>
                </a:solidFill>
                <a:ea typeface="宋体" panose="02010600030101010101" pitchFamily="2" charset="-122"/>
              </a:rPr>
              <a:t>(S) = ?</a:t>
            </a:r>
            <a:r>
              <a:rPr lang="en-US" altLang="zh-CN">
                <a:solidFill>
                  <a:srgbClr val="CC0099"/>
                </a:solidFill>
                <a:ea typeface="宋体" panose="02010600030101010101" pitchFamily="2" charset="-122"/>
              </a:rPr>
              <a:t> </a:t>
            </a:r>
            <a:r>
              <a:rPr lang="en-US" altLang="zh-CN">
                <a:ea typeface="宋体" panose="02010600030101010101" pitchFamily="2" charset="-122"/>
              </a:rPr>
              <a:t>3</a:t>
            </a:r>
          </a:p>
          <a:p>
            <a:pPr>
              <a:lnSpc>
                <a:spcPct val="80000"/>
              </a:lnSpc>
            </a:pPr>
            <a:r>
              <a:rPr lang="en-US" altLang="zh-CN" u="sng">
                <a:solidFill>
                  <a:srgbClr val="CC0099"/>
                </a:solidFill>
                <a:ea typeface="宋体" panose="02010600030101010101" pitchFamily="2" charset="-122"/>
              </a:rPr>
              <a:t>h</a:t>
            </a:r>
            <a:r>
              <a:rPr lang="en-US" altLang="zh-CN" u="sng" baseline="-25000">
                <a:solidFill>
                  <a:srgbClr val="CC0099"/>
                </a:solidFill>
                <a:ea typeface="宋体" panose="02010600030101010101" pitchFamily="2" charset="-122"/>
              </a:rPr>
              <a:t>2</a:t>
            </a:r>
            <a:r>
              <a:rPr lang="en-US" altLang="zh-CN" u="sng">
                <a:solidFill>
                  <a:srgbClr val="CC0099"/>
                </a:solidFill>
                <a:ea typeface="宋体" panose="02010600030101010101" pitchFamily="2" charset="-122"/>
              </a:rPr>
              <a:t>(S) = ?</a:t>
            </a:r>
            <a:r>
              <a:rPr lang="en-US" altLang="zh-CN">
                <a:ea typeface="宋体" panose="02010600030101010101" pitchFamily="2" charset="-122"/>
              </a:rPr>
              <a:t> 1+1+2 = 4</a:t>
            </a:r>
            <a:r>
              <a:rPr lang="en-US" altLang="zh-CN" sz="2400">
                <a:ea typeface="宋体" panose="02010600030101010101" pitchFamily="2" charset="-122"/>
              </a:rPr>
              <a:t> </a:t>
            </a:r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141315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41316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8979D9-358F-4C94-8CEE-055719127F0D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1317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9BFEFCE-7E22-4BF0-A1C6-D980C667FDAE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grpSp>
        <p:nvGrpSpPr>
          <p:cNvPr id="141318" name="Group 4"/>
          <p:cNvGrpSpPr>
            <a:grpSpLocks/>
          </p:cNvGrpSpPr>
          <p:nvPr/>
        </p:nvGrpSpPr>
        <p:grpSpPr bwMode="auto">
          <a:xfrm>
            <a:off x="1752600" y="3048000"/>
            <a:ext cx="4572000" cy="1576388"/>
            <a:chOff x="1344" y="1407"/>
            <a:chExt cx="2991" cy="1089"/>
          </a:xfrm>
        </p:grpSpPr>
        <p:grpSp>
          <p:nvGrpSpPr>
            <p:cNvPr id="141320" name="Group 5"/>
            <p:cNvGrpSpPr>
              <a:grpSpLocks/>
            </p:cNvGrpSpPr>
            <p:nvPr/>
          </p:nvGrpSpPr>
          <p:grpSpPr bwMode="auto">
            <a:xfrm>
              <a:off x="1344" y="1440"/>
              <a:ext cx="768" cy="1056"/>
              <a:chOff x="1056" y="2304"/>
              <a:chExt cx="768" cy="1056"/>
            </a:xfrm>
          </p:grpSpPr>
          <p:sp>
            <p:nvSpPr>
              <p:cNvPr id="141325" name="Rectangle 6"/>
              <p:cNvSpPr>
                <a:spLocks noChangeArrowheads="1"/>
              </p:cNvSpPr>
              <p:nvPr/>
            </p:nvSpPr>
            <p:spPr bwMode="auto">
              <a:xfrm>
                <a:off x="1056" y="2640"/>
                <a:ext cx="768" cy="720"/>
              </a:xfrm>
              <a:prstGeom prst="rect">
                <a:avLst/>
              </a:prstGeom>
              <a:solidFill>
                <a:srgbClr val="C9DDF1"/>
              </a:solidFill>
              <a:ln w="9525">
                <a:solidFill>
                  <a:srgbClr val="5B524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marL="457200" indent="-45720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2 8 3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AutoNum type="arabicPlain"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4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7 6 5</a:t>
                </a:r>
              </a:p>
            </p:txBody>
          </p:sp>
          <p:sp>
            <p:nvSpPr>
              <p:cNvPr id="141326" name="Rectangle 7"/>
              <p:cNvSpPr>
                <a:spLocks noChangeArrowheads="1"/>
              </p:cNvSpPr>
              <p:nvPr/>
            </p:nvSpPr>
            <p:spPr bwMode="auto">
              <a:xfrm>
                <a:off x="1248" y="2304"/>
                <a:ext cx="288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18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S0</a:t>
                </a:r>
              </a:p>
            </p:txBody>
          </p:sp>
        </p:grpSp>
        <p:grpSp>
          <p:nvGrpSpPr>
            <p:cNvPr id="141321" name="Group 8"/>
            <p:cNvGrpSpPr>
              <a:grpSpLocks/>
            </p:cNvGrpSpPr>
            <p:nvPr/>
          </p:nvGrpSpPr>
          <p:grpSpPr bwMode="auto">
            <a:xfrm>
              <a:off x="3567" y="1407"/>
              <a:ext cx="768" cy="1056"/>
              <a:chOff x="3312" y="2304"/>
              <a:chExt cx="768" cy="1056"/>
            </a:xfrm>
          </p:grpSpPr>
          <p:sp>
            <p:nvSpPr>
              <p:cNvPr id="141323" name="Rectangle 9"/>
              <p:cNvSpPr>
                <a:spLocks noChangeArrowheads="1"/>
              </p:cNvSpPr>
              <p:nvPr/>
            </p:nvSpPr>
            <p:spPr bwMode="auto">
              <a:xfrm>
                <a:off x="3312" y="2640"/>
                <a:ext cx="768" cy="720"/>
              </a:xfrm>
              <a:prstGeom prst="rect">
                <a:avLst/>
              </a:prstGeom>
              <a:solidFill>
                <a:srgbClr val="C9DDF1"/>
              </a:solidFill>
              <a:ln w="9525">
                <a:solidFill>
                  <a:srgbClr val="5B524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marL="457200" indent="-45720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1 2 3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8    4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2400">
                    <a:solidFill>
                      <a:srgbClr val="5B5249"/>
                    </a:solidFill>
                    <a:latin typeface="Times New Roman" panose="02020603050405020304" pitchFamily="18" charset="0"/>
                  </a:rPr>
                  <a:t>7 6 5</a:t>
                </a:r>
              </a:p>
            </p:txBody>
          </p:sp>
          <p:sp>
            <p:nvSpPr>
              <p:cNvPr id="141324" name="Rectangle 10"/>
              <p:cNvSpPr>
                <a:spLocks noChangeArrowheads="1"/>
              </p:cNvSpPr>
              <p:nvPr/>
            </p:nvSpPr>
            <p:spPr bwMode="auto">
              <a:xfrm>
                <a:off x="3552" y="2304"/>
                <a:ext cx="288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en-US" altLang="zh-CN" sz="18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Sg</a:t>
                </a:r>
              </a:p>
            </p:txBody>
          </p:sp>
        </p:grpSp>
        <p:sp>
          <p:nvSpPr>
            <p:cNvPr id="141322" name="AutoShape 11"/>
            <p:cNvSpPr>
              <a:spLocks noChangeArrowheads="1"/>
            </p:cNvSpPr>
            <p:nvPr/>
          </p:nvSpPr>
          <p:spPr bwMode="auto">
            <a:xfrm>
              <a:off x="2342" y="1906"/>
              <a:ext cx="864" cy="240"/>
            </a:xfrm>
            <a:prstGeom prst="rightArrow">
              <a:avLst>
                <a:gd name="adj1" fmla="val 50000"/>
                <a:gd name="adj2" fmla="val 90000"/>
              </a:avLst>
            </a:prstGeom>
            <a:solidFill>
              <a:srgbClr val="C3E684"/>
            </a:soli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 b="0">
                <a:latin typeface="Arial" panose="020B0604020202020204" pitchFamily="34" charset="0"/>
              </a:endParaRPr>
            </a:p>
          </p:txBody>
        </p:sp>
      </p:grpSp>
      <p:sp>
        <p:nvSpPr>
          <p:cNvPr id="141319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A</a:t>
            </a:r>
            <a:r>
              <a:rPr lang="zh-CN" altLang="en-US" sz="3600">
                <a:ea typeface="宋体" panose="02010600030101010101" pitchFamily="2" charset="-122"/>
              </a:rPr>
              <a:t>* </a:t>
            </a:r>
            <a:r>
              <a:rPr lang="en-US" altLang="zh-CN" sz="3600">
                <a:ea typeface="宋体" panose="02010600030101010101" pitchFamily="2" charset="-122"/>
              </a:rPr>
              <a:t>Example: 8-puzzle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43363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BFD383-D116-4595-B7C8-3B860E6881CC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364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2470BB0-6CC1-4BAB-92F6-7CBF32B5BEE2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0" y="730250"/>
            <a:ext cx="9144000" cy="6096000"/>
          </a:xfrm>
          <a:prstGeom prst="rect">
            <a:avLst/>
          </a:prstGeom>
          <a:solidFill>
            <a:srgbClr val="FFFFCC"/>
          </a:solidFill>
          <a:ln w="9525">
            <a:solidFill>
              <a:srgbClr val="5B524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33800" y="730250"/>
            <a:ext cx="2514600" cy="717550"/>
            <a:chOff x="2352" y="0"/>
            <a:chExt cx="1584" cy="624"/>
          </a:xfrm>
        </p:grpSpPr>
        <p:sp>
          <p:nvSpPr>
            <p:cNvPr id="143408" name="Rectangle 4"/>
            <p:cNvSpPr>
              <a:spLocks noChangeArrowheads="1"/>
            </p:cNvSpPr>
            <p:nvPr/>
          </p:nvSpPr>
          <p:spPr bwMode="auto">
            <a:xfrm>
              <a:off x="2688" y="0"/>
              <a:ext cx="480" cy="624"/>
            </a:xfrm>
            <a:prstGeom prst="rect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457200" indent="-4572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2 8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3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1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   4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7 6 5</a:t>
              </a:r>
            </a:p>
          </p:txBody>
        </p:sp>
        <p:sp>
          <p:nvSpPr>
            <p:cNvPr id="143409" name="Rectangle 5"/>
            <p:cNvSpPr>
              <a:spLocks noChangeArrowheads="1"/>
            </p:cNvSpPr>
            <p:nvPr/>
          </p:nvSpPr>
          <p:spPr bwMode="auto">
            <a:xfrm>
              <a:off x="3312" y="144"/>
              <a:ext cx="624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h=4, f=4</a:t>
              </a:r>
            </a:p>
          </p:txBody>
        </p:sp>
        <p:sp>
          <p:nvSpPr>
            <p:cNvPr id="143410" name="Oval 6"/>
            <p:cNvSpPr>
              <a:spLocks noChangeArrowheads="1"/>
            </p:cNvSpPr>
            <p:nvPr/>
          </p:nvSpPr>
          <p:spPr bwMode="auto">
            <a:xfrm>
              <a:off x="2352" y="0"/>
              <a:ext cx="240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>
                  <a:solidFill>
                    <a:srgbClr val="FF0000"/>
                  </a:solidFill>
                  <a:latin typeface="Times New Roman" panose="02020603050405020304" pitchFamily="18" charset="0"/>
                </a:rPr>
                <a:t>S0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43000" y="1447800"/>
            <a:ext cx="7543800" cy="1255713"/>
            <a:chOff x="720" y="624"/>
            <a:chExt cx="4752" cy="912"/>
          </a:xfrm>
        </p:grpSpPr>
        <p:sp>
          <p:nvSpPr>
            <p:cNvPr id="143399" name="Rectangle 8"/>
            <p:cNvSpPr>
              <a:spLocks noChangeArrowheads="1"/>
            </p:cNvSpPr>
            <p:nvPr/>
          </p:nvSpPr>
          <p:spPr bwMode="auto">
            <a:xfrm>
              <a:off x="3120" y="912"/>
              <a:ext cx="480" cy="624"/>
            </a:xfrm>
            <a:prstGeom prst="rect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457200" indent="-4572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2 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  3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1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8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4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7 6 5</a:t>
              </a:r>
            </a:p>
          </p:txBody>
        </p:sp>
        <p:sp>
          <p:nvSpPr>
            <p:cNvPr id="143400" name="Rectangle 9"/>
            <p:cNvSpPr>
              <a:spLocks noChangeArrowheads="1"/>
            </p:cNvSpPr>
            <p:nvPr/>
          </p:nvSpPr>
          <p:spPr bwMode="auto">
            <a:xfrm>
              <a:off x="720" y="912"/>
              <a:ext cx="480" cy="624"/>
            </a:xfrm>
            <a:prstGeom prst="rect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457200" indent="-4572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2 8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3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1 6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4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7    5</a:t>
              </a:r>
            </a:p>
          </p:txBody>
        </p:sp>
        <p:sp>
          <p:nvSpPr>
            <p:cNvPr id="143401" name="Rectangle 10"/>
            <p:cNvSpPr>
              <a:spLocks noChangeArrowheads="1"/>
            </p:cNvSpPr>
            <p:nvPr/>
          </p:nvSpPr>
          <p:spPr bwMode="auto">
            <a:xfrm>
              <a:off x="4416" y="912"/>
              <a:ext cx="480" cy="624"/>
            </a:xfrm>
            <a:prstGeom prst="rect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457200" indent="-4572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2  8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3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  </a:t>
              </a:r>
              <a:r>
                <a:rPr kumimoji="1" lang="en-US" altLang="zh-CN" sz="1800">
                  <a:solidFill>
                    <a:srgbClr val="339933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1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4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7 6 5</a:t>
              </a:r>
            </a:p>
          </p:txBody>
        </p:sp>
        <p:sp>
          <p:nvSpPr>
            <p:cNvPr id="143402" name="Rectangle 11"/>
            <p:cNvSpPr>
              <a:spLocks noChangeArrowheads="1"/>
            </p:cNvSpPr>
            <p:nvPr/>
          </p:nvSpPr>
          <p:spPr bwMode="auto">
            <a:xfrm>
              <a:off x="1824" y="912"/>
              <a:ext cx="480" cy="624"/>
            </a:xfrm>
            <a:prstGeom prst="rect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457200" indent="-4572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2 8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3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1 4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7 6 5</a:t>
              </a:r>
            </a:p>
          </p:txBody>
        </p:sp>
        <p:sp>
          <p:nvSpPr>
            <p:cNvPr id="143403" name="Line 12"/>
            <p:cNvSpPr>
              <a:spLocks noChangeShapeType="1"/>
            </p:cNvSpPr>
            <p:nvPr/>
          </p:nvSpPr>
          <p:spPr bwMode="auto">
            <a:xfrm flipH="1">
              <a:off x="1056" y="624"/>
              <a:ext cx="1824" cy="288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3404" name="Line 13"/>
            <p:cNvSpPr>
              <a:spLocks noChangeShapeType="1"/>
            </p:cNvSpPr>
            <p:nvPr/>
          </p:nvSpPr>
          <p:spPr bwMode="auto">
            <a:xfrm flipH="1">
              <a:off x="2112" y="624"/>
              <a:ext cx="768" cy="288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3405" name="Line 14"/>
            <p:cNvSpPr>
              <a:spLocks noChangeShapeType="1"/>
            </p:cNvSpPr>
            <p:nvPr/>
          </p:nvSpPr>
          <p:spPr bwMode="auto">
            <a:xfrm>
              <a:off x="2880" y="624"/>
              <a:ext cx="432" cy="288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3406" name="Line 15"/>
            <p:cNvSpPr>
              <a:spLocks noChangeShapeType="1"/>
            </p:cNvSpPr>
            <p:nvPr/>
          </p:nvSpPr>
          <p:spPr bwMode="auto">
            <a:xfrm>
              <a:off x="2928" y="624"/>
              <a:ext cx="1536" cy="336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3407" name="Rectangle 16"/>
            <p:cNvSpPr>
              <a:spLocks noChangeArrowheads="1"/>
            </p:cNvSpPr>
            <p:nvPr/>
          </p:nvSpPr>
          <p:spPr bwMode="auto">
            <a:xfrm>
              <a:off x="5040" y="735"/>
              <a:ext cx="432" cy="19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CC3300"/>
                  </a:solidFill>
                  <a:latin typeface="Times New Roman" panose="02020603050405020304" pitchFamily="18" charset="0"/>
                </a:rPr>
                <a:t>g=1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810000" y="2703513"/>
            <a:ext cx="4419600" cy="1524000"/>
            <a:chOff x="2400" y="1536"/>
            <a:chExt cx="2784" cy="960"/>
          </a:xfrm>
        </p:grpSpPr>
        <p:sp>
          <p:nvSpPr>
            <p:cNvPr id="143394" name="Rectangle 18"/>
            <p:cNvSpPr>
              <a:spLocks noChangeArrowheads="1"/>
            </p:cNvSpPr>
            <p:nvPr/>
          </p:nvSpPr>
          <p:spPr bwMode="auto">
            <a:xfrm>
              <a:off x="2400" y="1872"/>
              <a:ext cx="480" cy="624"/>
            </a:xfrm>
            <a:prstGeom prst="rect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457200" indent="-4572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  </a:t>
              </a:r>
              <a:r>
                <a:rPr kumimoji="1" lang="en-US" altLang="zh-CN" sz="1800">
                  <a:solidFill>
                    <a:srgbClr val="339933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3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1</a:t>
              </a: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 8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4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7 6 5</a:t>
              </a:r>
            </a:p>
          </p:txBody>
        </p:sp>
        <p:sp>
          <p:nvSpPr>
            <p:cNvPr id="143395" name="Rectangle 19"/>
            <p:cNvSpPr>
              <a:spLocks noChangeArrowheads="1"/>
            </p:cNvSpPr>
            <p:nvPr/>
          </p:nvSpPr>
          <p:spPr bwMode="auto">
            <a:xfrm>
              <a:off x="3840" y="1872"/>
              <a:ext cx="480" cy="624"/>
            </a:xfrm>
            <a:prstGeom prst="rect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457200" indent="-4572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2 </a:t>
              </a:r>
              <a:r>
                <a:rPr kumimoji="1" lang="en-US" altLang="zh-CN" sz="1800">
                  <a:solidFill>
                    <a:srgbClr val="339933"/>
                  </a:solidFill>
                  <a:latin typeface="Times New Roman" panose="02020603050405020304" pitchFamily="18" charset="0"/>
                </a:rPr>
                <a:t>3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1</a:t>
              </a: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 8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4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7 6 5</a:t>
              </a:r>
            </a:p>
          </p:txBody>
        </p:sp>
        <p:sp>
          <p:nvSpPr>
            <p:cNvPr id="143396" name="Line 20"/>
            <p:cNvSpPr>
              <a:spLocks noChangeShapeType="1"/>
            </p:cNvSpPr>
            <p:nvPr/>
          </p:nvSpPr>
          <p:spPr bwMode="auto">
            <a:xfrm flipH="1">
              <a:off x="2640" y="1536"/>
              <a:ext cx="720" cy="336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3397" name="Line 21"/>
            <p:cNvSpPr>
              <a:spLocks noChangeShapeType="1"/>
            </p:cNvSpPr>
            <p:nvPr/>
          </p:nvSpPr>
          <p:spPr bwMode="auto">
            <a:xfrm>
              <a:off x="3360" y="1536"/>
              <a:ext cx="720" cy="336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3398" name="Rectangle 22"/>
            <p:cNvSpPr>
              <a:spLocks noChangeArrowheads="1"/>
            </p:cNvSpPr>
            <p:nvPr/>
          </p:nvSpPr>
          <p:spPr bwMode="auto">
            <a:xfrm>
              <a:off x="4752" y="2112"/>
              <a:ext cx="432" cy="19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CC3300"/>
                  </a:solidFill>
                  <a:latin typeface="Times New Roman" panose="02020603050405020304" pitchFamily="18" charset="0"/>
                </a:rPr>
                <a:t>g=2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1600200" y="5522913"/>
            <a:ext cx="5410200" cy="968375"/>
            <a:chOff x="1008" y="3312"/>
            <a:chExt cx="3408" cy="672"/>
          </a:xfrm>
        </p:grpSpPr>
        <p:sp>
          <p:nvSpPr>
            <p:cNvPr id="143388" name="Rectangle 24"/>
            <p:cNvSpPr>
              <a:spLocks noChangeArrowheads="1"/>
            </p:cNvSpPr>
            <p:nvPr/>
          </p:nvSpPr>
          <p:spPr bwMode="auto">
            <a:xfrm>
              <a:off x="1536" y="3360"/>
              <a:ext cx="480" cy="624"/>
            </a:xfrm>
            <a:prstGeom prst="rect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457200" indent="-4572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3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   4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7 6 5</a:t>
              </a:r>
            </a:p>
          </p:txBody>
        </p:sp>
        <p:sp>
          <p:nvSpPr>
            <p:cNvPr id="143389" name="Rectangle 25"/>
            <p:cNvSpPr>
              <a:spLocks noChangeArrowheads="1"/>
            </p:cNvSpPr>
            <p:nvPr/>
          </p:nvSpPr>
          <p:spPr bwMode="auto">
            <a:xfrm>
              <a:off x="3216" y="3360"/>
              <a:ext cx="480" cy="624"/>
            </a:xfrm>
            <a:prstGeom prst="rect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457200" indent="-4572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3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9933"/>
                  </a:solidFill>
                  <a:latin typeface="Times New Roman" panose="02020603050405020304" pitchFamily="18" charset="0"/>
                </a:rPr>
                <a:t>7</a:t>
              </a: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 8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4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  6 5</a:t>
              </a:r>
            </a:p>
          </p:txBody>
        </p:sp>
        <p:sp>
          <p:nvSpPr>
            <p:cNvPr id="143390" name="Line 26"/>
            <p:cNvSpPr>
              <a:spLocks noChangeShapeType="1"/>
            </p:cNvSpPr>
            <p:nvPr/>
          </p:nvSpPr>
          <p:spPr bwMode="auto">
            <a:xfrm flipH="1">
              <a:off x="2016" y="3312"/>
              <a:ext cx="480" cy="19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3391" name="Line 27"/>
            <p:cNvSpPr>
              <a:spLocks noChangeShapeType="1"/>
            </p:cNvSpPr>
            <p:nvPr/>
          </p:nvSpPr>
          <p:spPr bwMode="auto">
            <a:xfrm>
              <a:off x="2736" y="3312"/>
              <a:ext cx="480" cy="19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3392" name="Oval 28"/>
            <p:cNvSpPr>
              <a:spLocks noChangeArrowheads="1"/>
            </p:cNvSpPr>
            <p:nvPr/>
          </p:nvSpPr>
          <p:spPr bwMode="auto">
            <a:xfrm>
              <a:off x="1008" y="3456"/>
              <a:ext cx="240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>
                  <a:solidFill>
                    <a:srgbClr val="FF0000"/>
                  </a:solidFill>
                  <a:latin typeface="Times New Roman" panose="02020603050405020304" pitchFamily="18" charset="0"/>
                </a:rPr>
                <a:t>Sg</a:t>
              </a:r>
            </a:p>
          </p:txBody>
        </p:sp>
        <p:sp>
          <p:nvSpPr>
            <p:cNvPr id="143393" name="Rectangle 29"/>
            <p:cNvSpPr>
              <a:spLocks noChangeArrowheads="1"/>
            </p:cNvSpPr>
            <p:nvPr/>
          </p:nvSpPr>
          <p:spPr bwMode="auto">
            <a:xfrm>
              <a:off x="3984" y="3600"/>
              <a:ext cx="432" cy="19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CC3300"/>
                  </a:solidFill>
                  <a:latin typeface="Times New Roman" panose="02020603050405020304" pitchFamily="18" charset="0"/>
                </a:rPr>
                <a:t>g=4</a:t>
              </a: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914400" y="2362200"/>
            <a:ext cx="8001000" cy="950913"/>
            <a:chOff x="624" y="1440"/>
            <a:chExt cx="5040" cy="432"/>
          </a:xfrm>
        </p:grpSpPr>
        <p:sp>
          <p:nvSpPr>
            <p:cNvPr id="143384" name="Rectangle 31"/>
            <p:cNvSpPr>
              <a:spLocks noChangeArrowheads="1"/>
            </p:cNvSpPr>
            <p:nvPr/>
          </p:nvSpPr>
          <p:spPr bwMode="auto">
            <a:xfrm>
              <a:off x="624" y="1632"/>
              <a:ext cx="624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h=5, f=6</a:t>
              </a:r>
            </a:p>
          </p:txBody>
        </p:sp>
        <p:sp>
          <p:nvSpPr>
            <p:cNvPr id="143385" name="Rectangle 32"/>
            <p:cNvSpPr>
              <a:spLocks noChangeArrowheads="1"/>
            </p:cNvSpPr>
            <p:nvPr/>
          </p:nvSpPr>
          <p:spPr bwMode="auto">
            <a:xfrm>
              <a:off x="1728" y="1632"/>
              <a:ext cx="624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h=5, f=6</a:t>
              </a:r>
            </a:p>
          </p:txBody>
        </p:sp>
        <p:sp>
          <p:nvSpPr>
            <p:cNvPr id="143386" name="Rectangle 33"/>
            <p:cNvSpPr>
              <a:spLocks noChangeArrowheads="1"/>
            </p:cNvSpPr>
            <p:nvPr/>
          </p:nvSpPr>
          <p:spPr bwMode="auto">
            <a:xfrm>
              <a:off x="3744" y="1440"/>
              <a:ext cx="672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h=3, f=4</a:t>
              </a:r>
            </a:p>
          </p:txBody>
        </p:sp>
        <p:sp>
          <p:nvSpPr>
            <p:cNvPr id="143387" name="Rectangle 34"/>
            <p:cNvSpPr>
              <a:spLocks noChangeArrowheads="1"/>
            </p:cNvSpPr>
            <p:nvPr/>
          </p:nvSpPr>
          <p:spPr bwMode="auto">
            <a:xfrm>
              <a:off x="4992" y="1440"/>
              <a:ext cx="672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h=5, f=6</a:t>
              </a: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667000" y="3429000"/>
            <a:ext cx="3276600" cy="457200"/>
            <a:chOff x="1680" y="2160"/>
            <a:chExt cx="2064" cy="288"/>
          </a:xfrm>
        </p:grpSpPr>
        <p:sp>
          <p:nvSpPr>
            <p:cNvPr id="143382" name="Rectangle 36"/>
            <p:cNvSpPr>
              <a:spLocks noChangeArrowheads="1"/>
            </p:cNvSpPr>
            <p:nvPr/>
          </p:nvSpPr>
          <p:spPr bwMode="auto">
            <a:xfrm>
              <a:off x="1680" y="2208"/>
              <a:ext cx="672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h=2, f=4</a:t>
              </a:r>
            </a:p>
          </p:txBody>
        </p:sp>
        <p:sp>
          <p:nvSpPr>
            <p:cNvPr id="143383" name="Rectangle 37"/>
            <p:cNvSpPr>
              <a:spLocks noChangeArrowheads="1"/>
            </p:cNvSpPr>
            <p:nvPr/>
          </p:nvSpPr>
          <p:spPr bwMode="auto">
            <a:xfrm>
              <a:off x="3072" y="2160"/>
              <a:ext cx="672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h=3, f=5</a:t>
              </a: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2590800" y="4227513"/>
            <a:ext cx="3124200" cy="1295400"/>
            <a:chOff x="1632" y="2496"/>
            <a:chExt cx="1968" cy="816"/>
          </a:xfrm>
        </p:grpSpPr>
        <p:sp>
          <p:nvSpPr>
            <p:cNvPr id="143378" name="Rectangle 39"/>
            <p:cNvSpPr>
              <a:spLocks noChangeArrowheads="1"/>
            </p:cNvSpPr>
            <p:nvPr/>
          </p:nvSpPr>
          <p:spPr bwMode="auto">
            <a:xfrm>
              <a:off x="2400" y="2688"/>
              <a:ext cx="480" cy="624"/>
            </a:xfrm>
            <a:prstGeom prst="rect">
              <a:avLst/>
            </a:prstGeom>
            <a:solidFill>
              <a:srgbClr val="C9DDF1"/>
            </a:solidFill>
            <a:ln w="9525">
              <a:solidFill>
                <a:srgbClr val="5B524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457200" indent="-4572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9933"/>
                  </a:solidFill>
                  <a:latin typeface="Times New Roman" panose="02020603050405020304" pitchFamily="18" charset="0"/>
                </a:rPr>
                <a:t>1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3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8</a:t>
              </a: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 4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5B5249"/>
                  </a:solidFill>
                  <a:latin typeface="Times New Roman" panose="02020603050405020304" pitchFamily="18" charset="0"/>
                </a:rPr>
                <a:t>7 6 5</a:t>
              </a:r>
            </a:p>
          </p:txBody>
        </p:sp>
        <p:sp>
          <p:nvSpPr>
            <p:cNvPr id="143379" name="Line 40"/>
            <p:cNvSpPr>
              <a:spLocks noChangeShapeType="1"/>
            </p:cNvSpPr>
            <p:nvPr/>
          </p:nvSpPr>
          <p:spPr bwMode="auto">
            <a:xfrm>
              <a:off x="2592" y="2496"/>
              <a:ext cx="0" cy="19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3380" name="Rectangle 41"/>
            <p:cNvSpPr>
              <a:spLocks noChangeArrowheads="1"/>
            </p:cNvSpPr>
            <p:nvPr/>
          </p:nvSpPr>
          <p:spPr bwMode="auto">
            <a:xfrm>
              <a:off x="3168" y="2880"/>
              <a:ext cx="432" cy="19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CC3300"/>
                  </a:solidFill>
                  <a:latin typeface="Times New Roman" panose="02020603050405020304" pitchFamily="18" charset="0"/>
                </a:rPr>
                <a:t>g=3</a:t>
              </a:r>
            </a:p>
          </p:txBody>
        </p:sp>
        <p:sp>
          <p:nvSpPr>
            <p:cNvPr id="143381" name="Rectangle 42"/>
            <p:cNvSpPr>
              <a:spLocks noChangeArrowheads="1"/>
            </p:cNvSpPr>
            <p:nvPr/>
          </p:nvSpPr>
          <p:spPr bwMode="auto">
            <a:xfrm>
              <a:off x="1632" y="2880"/>
              <a:ext cx="672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h=1, f=4</a:t>
              </a:r>
            </a:p>
          </p:txBody>
        </p:sp>
      </p:grp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1066800" y="5418138"/>
            <a:ext cx="6070600" cy="1439862"/>
            <a:chOff x="672" y="3413"/>
            <a:chExt cx="3824" cy="907"/>
          </a:xfrm>
        </p:grpSpPr>
        <p:sp>
          <p:nvSpPr>
            <p:cNvPr id="143375" name="Rectangle 44"/>
            <p:cNvSpPr>
              <a:spLocks noChangeArrowheads="1"/>
            </p:cNvSpPr>
            <p:nvPr/>
          </p:nvSpPr>
          <p:spPr bwMode="auto">
            <a:xfrm>
              <a:off x="724" y="3413"/>
              <a:ext cx="672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h=0, f=4</a:t>
              </a:r>
            </a:p>
          </p:txBody>
        </p:sp>
        <p:sp>
          <p:nvSpPr>
            <p:cNvPr id="143376" name="Rectangle 45"/>
            <p:cNvSpPr>
              <a:spLocks noChangeArrowheads="1"/>
            </p:cNvSpPr>
            <p:nvPr/>
          </p:nvSpPr>
          <p:spPr bwMode="auto">
            <a:xfrm>
              <a:off x="3824" y="3479"/>
              <a:ext cx="672" cy="29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3366CC"/>
                  </a:solidFill>
                  <a:latin typeface="Times New Roman" panose="02020603050405020304" pitchFamily="18" charset="0"/>
                </a:rPr>
                <a:t>h=2, f=6</a:t>
              </a:r>
            </a:p>
          </p:txBody>
        </p:sp>
        <p:sp>
          <p:nvSpPr>
            <p:cNvPr id="143377" name="Text Box 46"/>
            <p:cNvSpPr txBox="1">
              <a:spLocks noChangeArrowheads="1"/>
            </p:cNvSpPr>
            <p:nvPr/>
          </p:nvSpPr>
          <p:spPr bwMode="auto">
            <a:xfrm>
              <a:off x="672" y="4089"/>
              <a:ext cx="3024" cy="23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endParaRPr kumimoji="1" lang="zh-CN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3374" name="Text Box 47"/>
          <p:cNvSpPr txBox="1">
            <a:spLocks noChangeArrowheads="1"/>
          </p:cNvSpPr>
          <p:nvPr/>
        </p:nvSpPr>
        <p:spPr bwMode="auto">
          <a:xfrm>
            <a:off x="838200" y="0"/>
            <a:ext cx="716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3600" b="0">
                <a:solidFill>
                  <a:schemeClr val="bg1"/>
                </a:solidFill>
                <a:latin typeface="Arial" panose="020B0604020202020204" pitchFamily="34" charset="0"/>
              </a:rPr>
              <a:t>A* for 8-puzzle (using </a:t>
            </a:r>
            <a:r>
              <a:rPr lang="en-US" altLang="zh-CN" sz="3600" b="0" i="1">
                <a:solidFill>
                  <a:schemeClr val="bg1"/>
                </a:solidFill>
                <a:latin typeface="Arial" panose="020B0604020202020204" pitchFamily="34" charset="0"/>
              </a:rPr>
              <a:t>h</a:t>
            </a:r>
            <a:r>
              <a:rPr lang="en-US" altLang="zh-CN" sz="3600" b="0" i="1" baseline="-250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en-US" altLang="zh-CN" sz="3600" b="0" i="1">
                <a:solidFill>
                  <a:schemeClr val="bg1"/>
                </a:solidFill>
                <a:latin typeface="Arial" panose="020B0604020202020204" pitchFamily="34" charset="0"/>
              </a:rPr>
              <a:t>(n) </a:t>
            </a:r>
            <a:r>
              <a:rPr lang="en-US" altLang="zh-CN" sz="3600" b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0"/>
            <a:ext cx="8305800" cy="1066800"/>
          </a:xfrm>
          <a:solidFill>
            <a:schemeClr val="tx2"/>
          </a:solidFill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Design heuristic functions: Dominance</a:t>
            </a:r>
          </a:p>
        </p:txBody>
      </p:sp>
      <p:sp>
        <p:nvSpPr>
          <p:cNvPr id="1454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1447800"/>
            <a:ext cx="85344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400">
                <a:ea typeface="宋体" panose="02010600030101010101" pitchFamily="2" charset="-122"/>
              </a:rPr>
              <a:t>If </a:t>
            </a:r>
            <a:r>
              <a:rPr lang="en-US" altLang="zh-CN" sz="2400" i="1">
                <a:ea typeface="宋体" panose="02010600030101010101" pitchFamily="2" charset="-122"/>
              </a:rPr>
              <a:t>h</a:t>
            </a:r>
            <a:r>
              <a:rPr lang="en-US" altLang="zh-CN" sz="2400" i="1" baseline="-25000">
                <a:ea typeface="宋体" panose="02010600030101010101" pitchFamily="2" charset="-122"/>
              </a:rPr>
              <a:t>2</a:t>
            </a:r>
            <a:r>
              <a:rPr lang="en-US" altLang="zh-CN" sz="2400" i="1">
                <a:ea typeface="宋体" panose="02010600030101010101" pitchFamily="2" charset="-122"/>
              </a:rPr>
              <a:t>(n) </a:t>
            </a:r>
            <a:r>
              <a:rPr lang="en-US" altLang="zh-CN" sz="2400" i="1">
                <a:ea typeface="宋体" panose="02010600030101010101" pitchFamily="2" charset="-122"/>
                <a:cs typeface="Arial" panose="020B0604020202020204" pitchFamily="34" charset="0"/>
              </a:rPr>
              <a:t>≥</a:t>
            </a:r>
            <a:r>
              <a:rPr lang="en-US" altLang="zh-CN" sz="2400" i="1">
                <a:ea typeface="宋体" panose="02010600030101010101" pitchFamily="2" charset="-122"/>
              </a:rPr>
              <a:t> h</a:t>
            </a:r>
            <a:r>
              <a:rPr lang="en-US" altLang="zh-CN" sz="2400" i="1" baseline="-25000">
                <a:ea typeface="宋体" panose="02010600030101010101" pitchFamily="2" charset="-122"/>
              </a:rPr>
              <a:t>1</a:t>
            </a:r>
            <a:r>
              <a:rPr lang="en-US" altLang="zh-CN" sz="2400" i="1">
                <a:ea typeface="宋体" panose="02010600030101010101" pitchFamily="2" charset="-122"/>
              </a:rPr>
              <a:t>(n)</a:t>
            </a:r>
            <a:r>
              <a:rPr lang="en-US" altLang="zh-CN" sz="2400">
                <a:ea typeface="宋体" panose="02010600030101010101" pitchFamily="2" charset="-122"/>
              </a:rPr>
              <a:t> for all </a:t>
            </a:r>
            <a:r>
              <a:rPr lang="en-US" altLang="zh-CN" sz="2400" i="1">
                <a:ea typeface="宋体" panose="02010600030101010101" pitchFamily="2" charset="-122"/>
              </a:rPr>
              <a:t>n</a:t>
            </a:r>
            <a:r>
              <a:rPr lang="en-US" altLang="zh-CN" sz="2400">
                <a:ea typeface="宋体" panose="02010600030101010101" pitchFamily="2" charset="-122"/>
              </a:rPr>
              <a:t> (both admissible), then </a:t>
            </a:r>
            <a:r>
              <a:rPr lang="en-US" altLang="zh-CN" sz="2400" i="1">
                <a:ea typeface="宋体" panose="02010600030101010101" pitchFamily="2" charset="-122"/>
              </a:rPr>
              <a:t>h</a:t>
            </a:r>
            <a:r>
              <a:rPr lang="en-US" altLang="zh-CN" sz="2400" i="1" baseline="-25000">
                <a:ea typeface="宋体" panose="02010600030101010101" pitchFamily="2" charset="-122"/>
              </a:rPr>
              <a:t>2</a:t>
            </a:r>
            <a:r>
              <a:rPr lang="en-US" altLang="zh-CN" sz="2400" i="1">
                <a:ea typeface="宋体" panose="02010600030101010101" pitchFamily="2" charset="-122"/>
              </a:rPr>
              <a:t> </a:t>
            </a:r>
            <a:r>
              <a:rPr lang="en-US" altLang="zh-CN" sz="2400">
                <a:solidFill>
                  <a:srgbClr val="FF0000"/>
                </a:solidFill>
                <a:ea typeface="宋体" panose="02010600030101010101" pitchFamily="2" charset="-122"/>
              </a:rPr>
              <a:t>dominates</a:t>
            </a:r>
            <a:r>
              <a:rPr lang="en-US" altLang="zh-CN" sz="2400">
                <a:ea typeface="宋体" panose="02010600030101010101" pitchFamily="2" charset="-122"/>
              </a:rPr>
              <a:t> </a:t>
            </a:r>
            <a:r>
              <a:rPr lang="en-US" altLang="zh-CN" sz="2400" i="1">
                <a:ea typeface="宋体" panose="02010600030101010101" pitchFamily="2" charset="-122"/>
              </a:rPr>
              <a:t>h</a:t>
            </a:r>
            <a:r>
              <a:rPr lang="en-US" altLang="zh-CN" sz="2400" i="1" baseline="-25000">
                <a:ea typeface="宋体" panose="02010600030101010101" pitchFamily="2" charset="-122"/>
              </a:rPr>
              <a:t>1</a:t>
            </a:r>
            <a:r>
              <a:rPr lang="en-US" altLang="zh-CN" sz="2400" i="1">
                <a:ea typeface="宋体" panose="02010600030101010101" pitchFamily="2" charset="-122"/>
              </a:rPr>
              <a:t> , and  h</a:t>
            </a:r>
            <a:r>
              <a:rPr lang="en-US" altLang="zh-CN" sz="2400" i="1" baseline="-25000">
                <a:ea typeface="宋体" panose="02010600030101010101" pitchFamily="2" charset="-122"/>
              </a:rPr>
              <a:t>2</a:t>
            </a:r>
            <a:r>
              <a:rPr lang="en-US" altLang="zh-CN" sz="2400" i="1">
                <a:ea typeface="宋体" panose="02010600030101010101" pitchFamily="2" charset="-122"/>
              </a:rPr>
              <a:t> </a:t>
            </a:r>
            <a:r>
              <a:rPr lang="en-US" altLang="zh-CN" sz="2400">
                <a:ea typeface="宋体" panose="02010600030101010101" pitchFamily="2" charset="-122"/>
              </a:rPr>
              <a:t>is better for search</a:t>
            </a:r>
          </a:p>
          <a:p>
            <a:pPr>
              <a:lnSpc>
                <a:spcPct val="90000"/>
              </a:lnSpc>
            </a:pPr>
            <a:endParaRPr lang="en-US" altLang="zh-CN" sz="240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>
                <a:ea typeface="宋体" panose="02010600030101010101" pitchFamily="2" charset="-122"/>
              </a:rPr>
              <a:t>Typical search costs (average number of nodes expanded):</a:t>
            </a:r>
          </a:p>
          <a:p>
            <a:pPr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zh-CN" sz="2400" i="1">
                <a:ea typeface="宋体" panose="02010600030101010101" pitchFamily="2" charset="-122"/>
              </a:rPr>
              <a:t>     d=12	</a:t>
            </a:r>
            <a:r>
              <a:rPr lang="en-US" altLang="zh-CN" sz="2400">
                <a:ea typeface="宋体" panose="02010600030101010101" pitchFamily="2" charset="-122"/>
              </a:rPr>
              <a:t>IDS = 3,644,035 nodes</a:t>
            </a:r>
            <a:br>
              <a:rPr lang="en-US" altLang="zh-CN" sz="2400">
                <a:ea typeface="宋体" panose="02010600030101010101" pitchFamily="2" charset="-122"/>
              </a:rPr>
            </a:br>
            <a:r>
              <a:rPr lang="en-US" altLang="zh-CN" sz="2400">
                <a:ea typeface="宋体" panose="02010600030101010101" pitchFamily="2" charset="-122"/>
              </a:rPr>
              <a:t>	           A</a:t>
            </a:r>
            <a:r>
              <a:rPr lang="en-US" altLang="zh-CN" sz="2400" baseline="30000">
                <a:ea typeface="宋体" panose="02010600030101010101" pitchFamily="2" charset="-122"/>
              </a:rPr>
              <a:t>*</a:t>
            </a:r>
            <a:r>
              <a:rPr lang="en-US" altLang="zh-CN" sz="2400">
                <a:ea typeface="宋体" panose="02010600030101010101" pitchFamily="2" charset="-122"/>
              </a:rPr>
              <a:t>(h</a:t>
            </a:r>
            <a:r>
              <a:rPr lang="en-US" altLang="zh-CN" sz="2400" baseline="-25000">
                <a:ea typeface="宋体" panose="02010600030101010101" pitchFamily="2" charset="-122"/>
              </a:rPr>
              <a:t>1</a:t>
            </a:r>
            <a:r>
              <a:rPr lang="en-US" altLang="zh-CN" sz="2400">
                <a:ea typeface="宋体" panose="02010600030101010101" pitchFamily="2" charset="-122"/>
              </a:rPr>
              <a:t>) = 227 nodes </a:t>
            </a:r>
            <a:br>
              <a:rPr lang="en-US" altLang="zh-CN" sz="2400">
                <a:ea typeface="宋体" panose="02010600030101010101" pitchFamily="2" charset="-122"/>
              </a:rPr>
            </a:br>
            <a:r>
              <a:rPr lang="en-US" altLang="zh-CN" sz="2400">
                <a:ea typeface="宋体" panose="02010600030101010101" pitchFamily="2" charset="-122"/>
              </a:rPr>
              <a:t>	           A</a:t>
            </a:r>
            <a:r>
              <a:rPr lang="en-US" altLang="zh-CN" sz="2400" baseline="30000">
                <a:ea typeface="宋体" panose="02010600030101010101" pitchFamily="2" charset="-122"/>
              </a:rPr>
              <a:t>*</a:t>
            </a:r>
            <a:r>
              <a:rPr lang="en-US" altLang="zh-CN" sz="2400">
                <a:ea typeface="宋体" panose="02010600030101010101" pitchFamily="2" charset="-122"/>
              </a:rPr>
              <a:t>(h</a:t>
            </a:r>
            <a:r>
              <a:rPr lang="en-US" altLang="zh-CN" sz="2400" baseline="-25000">
                <a:ea typeface="宋体" panose="02010600030101010101" pitchFamily="2" charset="-122"/>
              </a:rPr>
              <a:t>2</a:t>
            </a:r>
            <a:r>
              <a:rPr lang="en-US" altLang="zh-CN" sz="2400">
                <a:ea typeface="宋体" panose="02010600030101010101" pitchFamily="2" charset="-122"/>
              </a:rPr>
              <a:t>) = 73 nodes </a:t>
            </a:r>
          </a:p>
          <a:p>
            <a:pPr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zh-CN" sz="2400" i="1">
                <a:ea typeface="宋体" panose="02010600030101010101" pitchFamily="2" charset="-122"/>
              </a:rPr>
              <a:t>     d=24 	</a:t>
            </a:r>
            <a:r>
              <a:rPr lang="en-US" altLang="zh-CN" sz="2400">
                <a:ea typeface="宋体" panose="02010600030101010101" pitchFamily="2" charset="-122"/>
              </a:rPr>
              <a:t>IDS = too many nodes</a:t>
            </a:r>
            <a:br>
              <a:rPr lang="en-US" altLang="zh-CN" sz="2400">
                <a:ea typeface="宋体" panose="02010600030101010101" pitchFamily="2" charset="-122"/>
              </a:rPr>
            </a:br>
            <a:r>
              <a:rPr lang="en-US" altLang="zh-CN" sz="2400">
                <a:ea typeface="宋体" panose="02010600030101010101" pitchFamily="2" charset="-122"/>
              </a:rPr>
              <a:t>	           A</a:t>
            </a:r>
            <a:r>
              <a:rPr lang="en-US" altLang="zh-CN" sz="2400" baseline="30000">
                <a:ea typeface="宋体" panose="02010600030101010101" pitchFamily="2" charset="-122"/>
              </a:rPr>
              <a:t>*</a:t>
            </a:r>
            <a:r>
              <a:rPr lang="en-US" altLang="zh-CN" sz="2400">
                <a:ea typeface="宋体" panose="02010600030101010101" pitchFamily="2" charset="-122"/>
              </a:rPr>
              <a:t>(h</a:t>
            </a:r>
            <a:r>
              <a:rPr lang="en-US" altLang="zh-CN" sz="2400" baseline="-25000">
                <a:ea typeface="宋体" panose="02010600030101010101" pitchFamily="2" charset="-122"/>
              </a:rPr>
              <a:t>1</a:t>
            </a:r>
            <a:r>
              <a:rPr lang="en-US" altLang="zh-CN" sz="2400">
                <a:ea typeface="宋体" panose="02010600030101010101" pitchFamily="2" charset="-122"/>
              </a:rPr>
              <a:t>) = 39,135 nodes </a:t>
            </a:r>
            <a:br>
              <a:rPr lang="en-US" altLang="zh-CN" sz="2400">
                <a:ea typeface="宋体" panose="02010600030101010101" pitchFamily="2" charset="-122"/>
              </a:rPr>
            </a:br>
            <a:r>
              <a:rPr lang="en-US" altLang="zh-CN" sz="2400">
                <a:ea typeface="宋体" panose="02010600030101010101" pitchFamily="2" charset="-122"/>
              </a:rPr>
              <a:t>	           A</a:t>
            </a:r>
            <a:r>
              <a:rPr lang="en-US" altLang="zh-CN" sz="2400" baseline="30000">
                <a:ea typeface="宋体" panose="02010600030101010101" pitchFamily="2" charset="-122"/>
              </a:rPr>
              <a:t>*</a:t>
            </a:r>
            <a:r>
              <a:rPr lang="en-US" altLang="zh-CN" sz="2400">
                <a:ea typeface="宋体" panose="02010600030101010101" pitchFamily="2" charset="-122"/>
              </a:rPr>
              <a:t>(h</a:t>
            </a:r>
            <a:r>
              <a:rPr lang="en-US" altLang="zh-CN" sz="2400" baseline="-25000">
                <a:ea typeface="宋体" panose="02010600030101010101" pitchFamily="2" charset="-122"/>
              </a:rPr>
              <a:t>2</a:t>
            </a:r>
            <a:r>
              <a:rPr lang="en-US" altLang="zh-CN" sz="2400">
                <a:ea typeface="宋体" panose="02010600030101010101" pitchFamily="2" charset="-122"/>
              </a:rPr>
              <a:t>) = 1,641 nodes 
</a:t>
            </a:r>
          </a:p>
        </p:txBody>
      </p:sp>
      <p:sp>
        <p:nvSpPr>
          <p:cNvPr id="145412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45413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0DC4914-54D2-40EB-9296-7AF987ACBA61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5414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1521D0-FAFF-4EA2-AC6F-2EDF33CD9930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8305800" cy="1066800"/>
          </a:xfrm>
          <a:solidFill>
            <a:schemeClr val="accent1"/>
          </a:solidFill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A* example: path finding in game Problem</a:t>
            </a:r>
          </a:p>
        </p:txBody>
      </p:sp>
      <p:sp>
        <p:nvSpPr>
          <p:cNvPr id="2" name="Rectangle 3"/>
          <p:cNvSpPr>
            <a:spLocks noGrp="1"/>
          </p:cNvSpPr>
          <p:nvPr>
            <p:ph type="body" idx="1"/>
          </p:nvPr>
        </p:nvSpPr>
        <p:spPr>
          <a:xfrm>
            <a:off x="533400" y="1447800"/>
            <a:ext cx="8305800" cy="1066800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ea typeface="宋体" pitchFamily="2" charset="-122"/>
                <a:cs typeface="+mn-cs"/>
              </a:rPr>
              <a:t>How to get from </a:t>
            </a:r>
            <a:r>
              <a:rPr lang="en-US" altLang="zh-CN" dirty="0">
                <a:solidFill>
                  <a:srgbClr val="92D050"/>
                </a:solidFill>
                <a:ea typeface="宋体" pitchFamily="2" charset="-122"/>
                <a:cs typeface="+mn-cs"/>
              </a:rPr>
              <a:t>point A</a:t>
            </a:r>
            <a:r>
              <a:rPr lang="en-US" altLang="zh-CN" dirty="0">
                <a:ea typeface="宋体" pitchFamily="2" charset="-122"/>
                <a:cs typeface="+mn-cs"/>
              </a:rPr>
              <a:t> to </a:t>
            </a:r>
            <a:r>
              <a:rPr lang="en-US" altLang="zh-CN" dirty="0">
                <a:solidFill>
                  <a:srgbClr val="FF0000"/>
                </a:solidFill>
                <a:ea typeface="宋体" pitchFamily="2" charset="-122"/>
                <a:cs typeface="+mn-cs"/>
              </a:rPr>
              <a:t>point B</a:t>
            </a:r>
            <a:r>
              <a:rPr lang="en-US" altLang="zh-CN" dirty="0">
                <a:ea typeface="宋体" pitchFamily="2" charset="-122"/>
                <a:cs typeface="+mn-cs"/>
              </a:rPr>
              <a:t>, which are separated by </a:t>
            </a:r>
            <a:r>
              <a:rPr lang="en-US" altLang="zh-CN" dirty="0">
                <a:solidFill>
                  <a:schemeClr val="tx1">
                    <a:lumMod val="60000"/>
                    <a:lumOff val="40000"/>
                  </a:schemeClr>
                </a:solidFill>
                <a:ea typeface="宋体" pitchFamily="2" charset="-122"/>
                <a:cs typeface="+mn-cs"/>
              </a:rPr>
              <a:t>a wall 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?</a:t>
            </a: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</a:p>
        </p:txBody>
      </p:sp>
      <p:pic>
        <p:nvPicPr>
          <p:cNvPr id="147460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95600"/>
            <a:ext cx="4495800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72000"/>
          </a:xfrm>
        </p:spPr>
        <p:txBody>
          <a:bodyPr/>
          <a:lstStyle/>
          <a:p>
            <a:r>
              <a:rPr lang="en-US" altLang="zh-CN" sz="2400">
                <a:ea typeface="宋体" panose="02010600030101010101" pitchFamily="2" charset="-122"/>
              </a:rPr>
              <a:t>Starting at point A, checking the adjacent squares and calculating the heuristic value F (</a:t>
            </a:r>
            <a:r>
              <a:rPr lang="en-US" altLang="zh-CN" sz="2400">
                <a:solidFill>
                  <a:srgbClr val="FF0000"/>
                </a:solidFill>
                <a:ea typeface="宋体" panose="02010600030101010101" pitchFamily="2" charset="-122"/>
              </a:rPr>
              <a:t>F = G + H </a:t>
            </a:r>
            <a:r>
              <a:rPr lang="en-US" altLang="zh-CN" sz="2400">
                <a:ea typeface="宋体" panose="02010600030101010101" pitchFamily="2" charset="-122"/>
              </a:rPr>
              <a:t>) for each square.</a:t>
            </a:r>
          </a:p>
        </p:txBody>
      </p:sp>
      <p:pic>
        <p:nvPicPr>
          <p:cNvPr id="148483" name="Picture 5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4514850" cy="31829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Text Box 9"/>
          <p:cNvSpPr txBox="1">
            <a:spLocks noChangeArrowheads="1"/>
          </p:cNvSpPr>
          <p:nvPr/>
        </p:nvSpPr>
        <p:spPr bwMode="auto">
          <a:xfrm>
            <a:off x="5181600" y="2667000"/>
            <a:ext cx="3581400" cy="363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000" b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zh-CN" sz="2000" b="0">
                <a:latin typeface="Arial" panose="020B0604020202020204" pitchFamily="34" charset="0"/>
              </a:rPr>
              <a:t>: the total number of squares moved horizontally and vertically to reach the target square from the current square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000" b="0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en-US" altLang="zh-CN" sz="2000" b="0">
                <a:latin typeface="Arial" panose="020B0604020202020204" pitchFamily="34" charset="0"/>
              </a:rPr>
              <a:t>: the movement cost to move from the starting point to the given square: A cost of 10 to each horizontal or vertical square moved, and a cost of 14 for a diagonal move.</a:t>
            </a:r>
          </a:p>
        </p:txBody>
      </p:sp>
      <p:sp>
        <p:nvSpPr>
          <p:cNvPr id="148485" name="Rectangle 2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8305800" cy="1066800"/>
          </a:xfrm>
          <a:solidFill>
            <a:schemeClr val="accent1"/>
          </a:solidFill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A* example: path finding in game Problem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3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305800" cy="4572000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Determining the square with minimum heuristic value F (F = G + H ) to follow. </a:t>
            </a:r>
          </a:p>
        </p:txBody>
      </p:sp>
      <p:pic>
        <p:nvPicPr>
          <p:cNvPr id="149507" name="Picture 9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95600"/>
            <a:ext cx="457200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Rectangle 10"/>
          <p:cNvSpPr>
            <a:spLocks/>
          </p:cNvSpPr>
          <p:nvPr/>
        </p:nvSpPr>
        <p:spPr bwMode="auto">
          <a:xfrm>
            <a:off x="5791200" y="3200400"/>
            <a:ext cx="27432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447675" indent="-382588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</a:pPr>
            <a:r>
              <a:rPr lang="en-US" altLang="zh-CN" sz="2400" b="0">
                <a:latin typeface="Century Gothic" panose="020B0502020202020204" pitchFamily="34" charset="0"/>
              </a:rPr>
              <a:t>choice is the immediate right of the starting square, with an F score of 40</a:t>
            </a:r>
          </a:p>
        </p:txBody>
      </p:sp>
      <p:sp>
        <p:nvSpPr>
          <p:cNvPr id="149509" name="Rectangle 2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8305800" cy="1066800"/>
          </a:xfrm>
          <a:solidFill>
            <a:schemeClr val="accent1"/>
          </a:solidFill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A* example: path finding in game Problem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/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8229600" cy="4572000"/>
          </a:xfrm>
        </p:spPr>
        <p:txBody>
          <a:bodyPr/>
          <a:lstStyle/>
          <a:p>
            <a:r>
              <a:rPr lang="en-US" altLang="zh-CN" sz="2400">
                <a:ea typeface="宋体" panose="02010600030101010101" pitchFamily="2" charset="-122"/>
              </a:rPr>
              <a:t>Continue the step2 for the current square, ignoring the squares blocked by the wall.</a:t>
            </a:r>
          </a:p>
        </p:txBody>
      </p:sp>
      <p:pic>
        <p:nvPicPr>
          <p:cNvPr id="150531" name="Picture 9" descr="image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19338"/>
            <a:ext cx="5410200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Rectangle 2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8305800" cy="1066800"/>
          </a:xfrm>
          <a:solidFill>
            <a:schemeClr val="accent1"/>
          </a:solidFill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A* example: path finding in game Problem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Search Methods</a:t>
            </a:r>
          </a:p>
        </p:txBody>
      </p:sp>
      <p:sp>
        <p:nvSpPr>
          <p:cNvPr id="286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1981200"/>
            <a:ext cx="3581400" cy="2667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Deterministic</a:t>
            </a:r>
          </a:p>
          <a:p>
            <a:pPr lvl="1"/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Calculus-based, </a:t>
            </a:r>
          </a:p>
          <a:p>
            <a:pPr lvl="1"/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Greedy, </a:t>
            </a:r>
          </a:p>
          <a:p>
            <a:pPr lvl="1"/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Hill-climbing</a:t>
            </a:r>
          </a:p>
          <a:p>
            <a:pPr lvl="1"/>
            <a:r>
              <a:rPr kumimoji="0" lang="en-US" altLang="zh-CN">
                <a:latin typeface="Arial" panose="020B0604020202020204" pitchFamily="34" charset="0"/>
                <a:ea typeface="宋体" panose="02010600030101010101" pitchFamily="2" charset="-122"/>
              </a:rPr>
              <a:t>….</a:t>
            </a:r>
          </a:p>
        </p:txBody>
      </p:sp>
      <p:sp>
        <p:nvSpPr>
          <p:cNvPr id="28676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fld id="{9197162B-61D5-4B13-80AE-8B03BC5E4103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 algn="l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77" name="页脚占位符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t>AI:EC</a:t>
            </a:r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78" name="Rectangle 3"/>
          <p:cNvSpPr txBox="1">
            <a:spLocks noRot="1" noChangeArrowheads="1"/>
          </p:cNvSpPr>
          <p:nvPr/>
        </p:nvSpPr>
        <p:spPr bwMode="gray">
          <a:xfrm>
            <a:off x="4411663" y="1901825"/>
            <a:ext cx="4495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0000"/>
                </a:solidFill>
              </a:rPr>
              <a:t>Stochastic</a:t>
            </a:r>
          </a:p>
          <a:p>
            <a:pPr lvl="1"/>
            <a:r>
              <a:rPr kumimoji="0" lang="en-US" altLang="zh-CN"/>
              <a:t>Random, </a:t>
            </a:r>
          </a:p>
          <a:p>
            <a:pPr lvl="1"/>
            <a:r>
              <a:rPr kumimoji="0" lang="en-US" altLang="zh-CN"/>
              <a:t>Simulated annealing, </a:t>
            </a:r>
          </a:p>
          <a:p>
            <a:pPr lvl="1"/>
            <a:r>
              <a:rPr kumimoji="0" lang="en-US" altLang="zh-CN"/>
              <a:t>Evolutionary computing, </a:t>
            </a:r>
          </a:p>
          <a:p>
            <a:pPr lvl="1"/>
            <a:r>
              <a:rPr kumimoji="0" lang="en-US" altLang="zh-CN"/>
              <a:t>Swarm intelligence, </a:t>
            </a:r>
          </a:p>
          <a:p>
            <a:pPr lvl="1"/>
            <a:r>
              <a:rPr kumimoji="0" lang="en-US" altLang="zh-CN"/>
              <a:t>…..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3"/>
          <p:cNvSpPr>
            <a:spLocks noGrp="1"/>
          </p:cNvSpPr>
          <p:nvPr>
            <p:ph type="body" idx="1"/>
          </p:nvPr>
        </p:nvSpPr>
        <p:spPr>
          <a:xfrm>
            <a:off x="533400" y="1371600"/>
            <a:ext cx="8229600" cy="4572000"/>
          </a:xfrm>
        </p:spPr>
        <p:txBody>
          <a:bodyPr/>
          <a:lstStyle/>
          <a:p>
            <a:r>
              <a:rPr lang="en-US" altLang="zh-CN" sz="2400">
                <a:ea typeface="宋体" panose="02010600030101010101" pitchFamily="2" charset="-122"/>
              </a:rPr>
              <a:t>repeat this process until we </a:t>
            </a:r>
            <a:r>
              <a:rPr lang="en-US" altLang="zh-CN" sz="2400">
                <a:solidFill>
                  <a:srgbClr val="FF0000"/>
                </a:solidFill>
                <a:ea typeface="宋体" panose="02010600030101010101" pitchFamily="2" charset="-122"/>
              </a:rPr>
              <a:t>add the target square to the closed list</a:t>
            </a:r>
            <a:r>
              <a:rPr lang="en-US" altLang="zh-CN" sz="2400">
                <a:ea typeface="宋体" panose="02010600030101010101" pitchFamily="2" charset="-122"/>
              </a:rPr>
              <a:t>.</a:t>
            </a:r>
          </a:p>
        </p:txBody>
      </p:sp>
      <p:pic>
        <p:nvPicPr>
          <p:cNvPr id="151555" name="Picture 8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44750"/>
            <a:ext cx="51054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Rectangle 2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8305800" cy="1066800"/>
          </a:xfrm>
          <a:solidFill>
            <a:schemeClr val="accent1"/>
          </a:solidFill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A* example: path finding in game Problem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3"/>
          <p:cNvSpPr>
            <a:spLocks noGrp="1"/>
          </p:cNvSpPr>
          <p:nvPr>
            <p:ph type="body" idx="1"/>
          </p:nvPr>
        </p:nvSpPr>
        <p:spPr>
          <a:xfrm>
            <a:off x="228600" y="1676400"/>
            <a:ext cx="3124200" cy="4419600"/>
          </a:xfrm>
        </p:spPr>
        <p:txBody>
          <a:bodyPr/>
          <a:lstStyle/>
          <a:p>
            <a:r>
              <a:rPr lang="en-US" altLang="zh-CN" sz="2400">
                <a:ea typeface="宋体" panose="02010600030101010101" pitchFamily="2" charset="-122"/>
              </a:rPr>
              <a:t>Determine the path: start at the red target square, and work backwards moving from one square to its parent, following the arrows. </a:t>
            </a:r>
          </a:p>
        </p:txBody>
      </p:sp>
      <p:pic>
        <p:nvPicPr>
          <p:cNvPr id="152579" name="Picture 8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28800"/>
            <a:ext cx="52578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9" name="Rectangle 2"/>
          <p:cNvSpPr txBox="1">
            <a:spLocks/>
          </p:cNvSpPr>
          <p:nvPr/>
        </p:nvSpPr>
        <p:spPr bwMode="auto">
          <a:xfrm>
            <a:off x="838200" y="0"/>
            <a:ext cx="8305800" cy="1066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b="1" kern="0">
                <a:solidFill>
                  <a:schemeClr val="bg1"/>
                </a:solidFill>
                <a:latin typeface="+mj-lt"/>
                <a:cs typeface="+mj-cs"/>
              </a:rPr>
              <a:t>A* example: path finding in game Problem</a:t>
            </a:r>
            <a:endParaRPr lang="en-US" altLang="zh-CN" sz="3200" b="1" kern="0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1219200"/>
            <a:ext cx="8305800" cy="5105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>
                <a:ea typeface="宋体" panose="02010600030101010101" pitchFamily="2" charset="-122"/>
              </a:rPr>
              <a:t>Step1. Put the initial node into open table</a:t>
            </a:r>
          </a:p>
          <a:p>
            <a:pPr eaLnBrk="1" hangingPunct="1">
              <a:buFontTx/>
              <a:buNone/>
            </a:pPr>
            <a:r>
              <a:rPr lang="en-US" altLang="zh-CN">
                <a:ea typeface="宋体" panose="02010600030101010101" pitchFamily="2" charset="-122"/>
              </a:rPr>
              <a:t>Step2.</a:t>
            </a:r>
            <a:r>
              <a:rPr lang="en-US" altLang="zh-CN">
                <a:solidFill>
                  <a:srgbClr val="FFFF00"/>
                </a:solidFill>
                <a:ea typeface="宋体" panose="02010600030101010101" pitchFamily="2" charset="-122"/>
              </a:rPr>
              <a:t> </a:t>
            </a:r>
            <a:r>
              <a:rPr lang="en-US" altLang="zh-CN">
                <a:ea typeface="宋体" panose="02010600030101010101" pitchFamily="2" charset="-122"/>
              </a:rPr>
              <a:t>Select a node from open table and put it into closed table according to heuristic function.</a:t>
            </a:r>
          </a:p>
          <a:p>
            <a:pPr eaLnBrk="1" hangingPunct="1">
              <a:buFontTx/>
              <a:buNone/>
            </a:pPr>
            <a:r>
              <a:rPr lang="en-US" altLang="zh-CN">
                <a:ea typeface="宋体" panose="02010600030101010101" pitchFamily="2" charset="-122"/>
              </a:rPr>
              <a:t>Step3. Expand the selected node. If the node can be expanded, put all the expanded nodes into open table.</a:t>
            </a:r>
            <a:r>
              <a:rPr lang="en-US" altLang="zh-CN">
                <a:solidFill>
                  <a:srgbClr val="FF8EBA"/>
                </a:solidFill>
                <a:ea typeface="宋体" panose="02010600030101010101" pitchFamily="2" charset="-122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zh-CN">
                <a:ea typeface="宋体" panose="02010600030101010101" pitchFamily="2" charset="-122"/>
              </a:rPr>
              <a:t>Step4. Repeat Step2-3 until the goal node is selected in step2, or open table is empty.</a:t>
            </a:r>
          </a:p>
        </p:txBody>
      </p:sp>
      <p:sp>
        <p:nvSpPr>
          <p:cNvPr id="153603" name="Rectangle 7"/>
          <p:cNvSpPr>
            <a:spLocks/>
          </p:cNvSpPr>
          <p:nvPr/>
        </p:nvSpPr>
        <p:spPr bwMode="auto">
          <a:xfrm>
            <a:off x="914400" y="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84188" indent="-484188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3600" b="0">
                <a:solidFill>
                  <a:schemeClr val="bg1"/>
                </a:solidFill>
                <a:latin typeface="Century Gothic" panose="020B0502020202020204" pitchFamily="34" charset="0"/>
              </a:rPr>
              <a:t>Summary of A*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3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3048000"/>
            <a:ext cx="8229600" cy="1143000"/>
          </a:xfrm>
        </p:spPr>
        <p:txBody>
          <a:bodyPr/>
          <a:lstStyle/>
          <a:p>
            <a:pPr algn="ctr"/>
            <a:r>
              <a:rPr lang="en-US" altLang="zh-CN" sz="3200">
                <a:solidFill>
                  <a:schemeClr val="tx2"/>
                </a:solidFill>
                <a:ea typeface="宋体" panose="02010600030101010101" pitchFamily="2" charset="-122"/>
              </a:rPr>
              <a:t>Part Ⅳ: Adversarial Search</a:t>
            </a:r>
          </a:p>
        </p:txBody>
      </p:sp>
      <p:sp>
        <p:nvSpPr>
          <p:cNvPr id="155651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55652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CE8C31-1E30-47C8-A42A-CC3DA1F5E2B2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73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5653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840971-0205-4C77-BAC0-40826F0AE2BF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-20638"/>
            <a:ext cx="8229600" cy="782638"/>
          </a:xfrm>
        </p:spPr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4.1 Game tree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8229600" cy="3200400"/>
          </a:xfrm>
        </p:spPr>
        <p:txBody>
          <a:bodyPr/>
          <a:lstStyle/>
          <a:p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Data Structure representing game process</a:t>
            </a:r>
            <a:r>
              <a:rPr lang="en-US" altLang="zh-CN">
                <a:ea typeface="宋体" panose="02010600030101010101" pitchFamily="2" charset="-122"/>
              </a:rPr>
              <a:t>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- 2-player (</a:t>
            </a:r>
            <a:r>
              <a:rPr lang="en-US" altLang="zh-CN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MAX vs. MIN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- deterministic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- turn-taking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- zero-sum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- perfect information </a:t>
            </a:r>
            <a:r>
              <a:rPr lang="en-US" altLang="zh-CN"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57700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57701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68E1DA3-EC27-45FF-9072-DB7E84D18C04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74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7702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712F08F-0144-4A80-92CB-D6253366A2C1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59747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CC2668-9868-4EDB-9FB1-3287A89163F5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75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9748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6C92B5-E20B-41CE-AC65-CC3B0FCCB473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sp>
        <p:nvSpPr>
          <p:cNvPr id="159749" name="Text Box 4"/>
          <p:cNvSpPr txBox="1">
            <a:spLocks noChangeArrowheads="1"/>
          </p:cNvSpPr>
          <p:nvPr/>
        </p:nvSpPr>
        <p:spPr bwMode="auto">
          <a:xfrm>
            <a:off x="838200" y="1887538"/>
            <a:ext cx="77771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</a:rPr>
              <a:t>Game State</a:t>
            </a:r>
            <a:r>
              <a:rPr kumimoji="1" lang="zh-CN" altLang="en-US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：</a:t>
            </a:r>
            <a:r>
              <a:rPr kumimoji="1" lang="en-US" altLang="zh-CN">
                <a:latin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kumimoji="1" lang="en-US" altLang="zh-CN">
                <a:solidFill>
                  <a:srgbClr val="0099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K</a:t>
            </a:r>
            <a:r>
              <a:rPr kumimoji="1" lang="en-US" altLang="zh-CN" sz="1600">
                <a:solidFill>
                  <a:srgbClr val="0099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1</a:t>
            </a:r>
            <a:r>
              <a:rPr kumimoji="1" lang="en-US" altLang="zh-CN">
                <a:solidFill>
                  <a:srgbClr val="0099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,K</a:t>
            </a:r>
            <a:r>
              <a:rPr kumimoji="1" lang="en-US" altLang="zh-CN" sz="1800">
                <a:solidFill>
                  <a:srgbClr val="0099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kumimoji="1" lang="en-US" altLang="zh-CN">
                <a:solidFill>
                  <a:srgbClr val="0099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,….,Kn</a:t>
            </a:r>
            <a:r>
              <a:rPr kumimoji="1" lang="en-US" altLang="zh-CN">
                <a:latin typeface="Arial" panose="020B0604020202020204" pitchFamily="34" charset="0"/>
                <a:sym typeface="Wingdings" panose="05000000000000000000" pitchFamily="2" charset="2"/>
              </a:rPr>
              <a:t>,    </a:t>
            </a:r>
            <a:r>
              <a:rPr kumimoji="1" lang="en-US" altLang="zh-CN">
                <a:solidFill>
                  <a:srgbClr val="0000CC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MIN or MAX</a:t>
            </a:r>
            <a:r>
              <a:rPr kumimoji="1" lang="en-US" altLang="zh-CN">
                <a:latin typeface="Arial" panose="020B0604020202020204" pitchFamily="34" charset="0"/>
                <a:sym typeface="Wingdings" panose="05000000000000000000" pitchFamily="2" charset="2"/>
              </a:rPr>
              <a:t>)</a:t>
            </a:r>
            <a:endParaRPr kumimoji="1" lang="en-US" altLang="zh-CN">
              <a:latin typeface="Arial" panose="020B0604020202020204" pitchFamily="34" charset="0"/>
            </a:endParaRPr>
          </a:p>
        </p:txBody>
      </p:sp>
      <p:sp>
        <p:nvSpPr>
          <p:cNvPr id="159750" name="Text Box 5"/>
          <p:cNvSpPr txBox="1">
            <a:spLocks noChangeArrowheads="1"/>
          </p:cNvSpPr>
          <p:nvPr/>
        </p:nvSpPr>
        <p:spPr bwMode="auto">
          <a:xfrm>
            <a:off x="1219200" y="2878138"/>
            <a:ext cx="3810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>
                <a:latin typeface="Times New Roman" panose="02020603050405020304" pitchFamily="18" charset="0"/>
              </a:rPr>
              <a:t>Numbers of coins in stacks</a:t>
            </a:r>
          </a:p>
        </p:txBody>
      </p:sp>
      <p:sp>
        <p:nvSpPr>
          <p:cNvPr id="159751" name="Text Box 6"/>
          <p:cNvSpPr txBox="1">
            <a:spLocks noChangeArrowheads="1"/>
          </p:cNvSpPr>
          <p:nvPr/>
        </p:nvSpPr>
        <p:spPr bwMode="auto">
          <a:xfrm>
            <a:off x="6400800" y="2878138"/>
            <a:ext cx="8382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>
                <a:latin typeface="Times New Roman" panose="02020603050405020304" pitchFamily="18" charset="0"/>
              </a:rPr>
              <a:t>turn</a:t>
            </a:r>
          </a:p>
        </p:txBody>
      </p:sp>
      <p:sp>
        <p:nvSpPr>
          <p:cNvPr id="159752" name="Text Box 7"/>
          <p:cNvSpPr txBox="1">
            <a:spLocks noChangeArrowheads="1"/>
          </p:cNvSpPr>
          <p:nvPr/>
        </p:nvSpPr>
        <p:spPr bwMode="auto">
          <a:xfrm>
            <a:off x="685800" y="3487738"/>
            <a:ext cx="7696200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latin typeface="Times New Roman" panose="02020603050405020304" pitchFamily="18" charset="0"/>
              </a:rPr>
              <a:t>Each time MIN or MAX choose one stack and divide it into two stacks with different numbers of coins. When MIN or MAX cannot finish this task, he lose.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b="0">
                <a:latin typeface="Times New Roman" panose="02020603050405020304" pitchFamily="18" charset="0"/>
              </a:rPr>
              <a:t>Firstly, n=1, k</a:t>
            </a:r>
            <a:r>
              <a:rPr lang="en-US" altLang="zh-CN" sz="1600" b="0">
                <a:latin typeface="Times New Roman" panose="02020603050405020304" pitchFamily="18" charset="0"/>
              </a:rPr>
              <a:t>1</a:t>
            </a:r>
            <a:r>
              <a:rPr lang="en-US" altLang="zh-CN" b="0">
                <a:latin typeface="Times New Roman" panose="02020603050405020304" pitchFamily="18" charset="0"/>
              </a:rPr>
              <a:t> = 7, turn = MIN</a:t>
            </a:r>
          </a:p>
        </p:txBody>
      </p:sp>
      <p:sp>
        <p:nvSpPr>
          <p:cNvPr id="159753" name="Line 8"/>
          <p:cNvSpPr>
            <a:spLocks noChangeShapeType="1"/>
          </p:cNvSpPr>
          <p:nvPr/>
        </p:nvSpPr>
        <p:spPr bwMode="auto">
          <a:xfrm flipV="1">
            <a:off x="3810000" y="2420938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9754" name="Line 9"/>
          <p:cNvSpPr>
            <a:spLocks noChangeShapeType="1"/>
          </p:cNvSpPr>
          <p:nvPr/>
        </p:nvSpPr>
        <p:spPr bwMode="auto">
          <a:xfrm flipH="1" flipV="1">
            <a:off x="6705600" y="2420938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975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-20638"/>
            <a:ext cx="8305800" cy="1163638"/>
          </a:xfrm>
          <a:solidFill>
            <a:schemeClr val="accent1"/>
          </a:solidFill>
        </p:spPr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Game Tree Example: Coins-Partition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页脚占位符 4"/>
          <p:cNvSpPr>
            <a:spLocks noGrp="1"/>
          </p:cNvSpPr>
          <p:nvPr>
            <p:ph type="ftr" sz="quarter" idx="10"/>
          </p:nvPr>
        </p:nvSpPr>
        <p:spPr>
          <a:xfrm>
            <a:off x="6096000" y="6553200"/>
            <a:ext cx="27432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61795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3200400" y="6553200"/>
            <a:ext cx="2438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04B049D-B75D-4613-8EBB-A448E672FAAB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76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1796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E845A8F-E5EC-4EF0-81AD-F7E605B9DCFD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grpSp>
        <p:nvGrpSpPr>
          <p:cNvPr id="161797" name="Group 2"/>
          <p:cNvGrpSpPr>
            <a:grpSpLocks/>
          </p:cNvGrpSpPr>
          <p:nvPr/>
        </p:nvGrpSpPr>
        <p:grpSpPr bwMode="auto">
          <a:xfrm>
            <a:off x="228600" y="1003300"/>
            <a:ext cx="8713788" cy="5473700"/>
            <a:chOff x="144" y="288"/>
            <a:chExt cx="5489" cy="3448"/>
          </a:xfrm>
        </p:grpSpPr>
        <p:sp>
          <p:nvSpPr>
            <p:cNvPr id="161800" name="Text Box 3"/>
            <p:cNvSpPr txBox="1">
              <a:spLocks noChangeArrowheads="1"/>
            </p:cNvSpPr>
            <p:nvPr/>
          </p:nvSpPr>
          <p:spPr bwMode="auto">
            <a:xfrm>
              <a:off x="1959" y="288"/>
              <a:ext cx="99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(7, MIN)</a:t>
              </a:r>
            </a:p>
          </p:txBody>
        </p:sp>
        <p:sp>
          <p:nvSpPr>
            <p:cNvPr id="161801" name="Text Box 4"/>
            <p:cNvSpPr txBox="1">
              <a:spLocks noChangeArrowheads="1"/>
            </p:cNvSpPr>
            <p:nvPr/>
          </p:nvSpPr>
          <p:spPr bwMode="auto">
            <a:xfrm>
              <a:off x="462" y="878"/>
              <a:ext cx="117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(6,1, MAX)</a:t>
              </a:r>
            </a:p>
          </p:txBody>
        </p:sp>
        <p:sp>
          <p:nvSpPr>
            <p:cNvPr id="161802" name="Text Box 5"/>
            <p:cNvSpPr txBox="1">
              <a:spLocks noChangeArrowheads="1"/>
            </p:cNvSpPr>
            <p:nvPr/>
          </p:nvSpPr>
          <p:spPr bwMode="auto">
            <a:xfrm>
              <a:off x="1959" y="878"/>
              <a:ext cx="127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(5,2, MAX)</a:t>
              </a:r>
            </a:p>
          </p:txBody>
        </p:sp>
        <p:sp>
          <p:nvSpPr>
            <p:cNvPr id="161803" name="Text Box 6"/>
            <p:cNvSpPr txBox="1">
              <a:spLocks noChangeArrowheads="1"/>
            </p:cNvSpPr>
            <p:nvPr/>
          </p:nvSpPr>
          <p:spPr bwMode="auto">
            <a:xfrm>
              <a:off x="3456" y="878"/>
              <a:ext cx="127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(4,3, MAX)</a:t>
              </a:r>
            </a:p>
          </p:txBody>
        </p:sp>
        <p:sp>
          <p:nvSpPr>
            <p:cNvPr id="161804" name="Text Box 7"/>
            <p:cNvSpPr txBox="1">
              <a:spLocks noChangeArrowheads="1"/>
            </p:cNvSpPr>
            <p:nvPr/>
          </p:nvSpPr>
          <p:spPr bwMode="auto">
            <a:xfrm>
              <a:off x="144" y="1549"/>
              <a:ext cx="14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(5,1,1, MIN)</a:t>
              </a:r>
            </a:p>
          </p:txBody>
        </p:sp>
        <p:sp>
          <p:nvSpPr>
            <p:cNvPr id="161805" name="Text Box 8"/>
            <p:cNvSpPr txBox="1">
              <a:spLocks noChangeArrowheads="1"/>
            </p:cNvSpPr>
            <p:nvPr/>
          </p:nvSpPr>
          <p:spPr bwMode="auto">
            <a:xfrm>
              <a:off x="1551" y="1558"/>
              <a:ext cx="14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(4,2,1, MIN)</a:t>
              </a:r>
            </a:p>
          </p:txBody>
        </p:sp>
        <p:sp>
          <p:nvSpPr>
            <p:cNvPr id="161806" name="Text Box 9"/>
            <p:cNvSpPr txBox="1">
              <a:spLocks noChangeArrowheads="1"/>
            </p:cNvSpPr>
            <p:nvPr/>
          </p:nvSpPr>
          <p:spPr bwMode="auto">
            <a:xfrm>
              <a:off x="2911" y="1558"/>
              <a:ext cx="14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(3,2,2, MIN)</a:t>
              </a:r>
            </a:p>
          </p:txBody>
        </p:sp>
        <p:sp>
          <p:nvSpPr>
            <p:cNvPr id="161807" name="Text Box 10"/>
            <p:cNvSpPr txBox="1">
              <a:spLocks noChangeArrowheads="1"/>
            </p:cNvSpPr>
            <p:nvPr/>
          </p:nvSpPr>
          <p:spPr bwMode="auto">
            <a:xfrm>
              <a:off x="4317" y="1558"/>
              <a:ext cx="13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(3,3,1, MIN)</a:t>
              </a:r>
            </a:p>
          </p:txBody>
        </p:sp>
        <p:sp>
          <p:nvSpPr>
            <p:cNvPr id="161808" name="Text Box 11"/>
            <p:cNvSpPr txBox="1">
              <a:spLocks noChangeArrowheads="1"/>
            </p:cNvSpPr>
            <p:nvPr/>
          </p:nvSpPr>
          <p:spPr bwMode="auto">
            <a:xfrm>
              <a:off x="462" y="2239"/>
              <a:ext cx="163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(4,1,1,1, MAX)</a:t>
              </a:r>
            </a:p>
          </p:txBody>
        </p:sp>
        <p:sp>
          <p:nvSpPr>
            <p:cNvPr id="161809" name="Text Box 12"/>
            <p:cNvSpPr txBox="1">
              <a:spLocks noChangeArrowheads="1"/>
            </p:cNvSpPr>
            <p:nvPr/>
          </p:nvSpPr>
          <p:spPr bwMode="auto">
            <a:xfrm>
              <a:off x="2186" y="2239"/>
              <a:ext cx="15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(3,2,1,1, MAX)</a:t>
              </a:r>
            </a:p>
          </p:txBody>
        </p:sp>
        <p:sp>
          <p:nvSpPr>
            <p:cNvPr id="161810" name="Text Box 13"/>
            <p:cNvSpPr txBox="1">
              <a:spLocks noChangeArrowheads="1"/>
            </p:cNvSpPr>
            <p:nvPr/>
          </p:nvSpPr>
          <p:spPr bwMode="auto">
            <a:xfrm>
              <a:off x="3909" y="2239"/>
              <a:ext cx="163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FF0000"/>
                  </a:solidFill>
                  <a:latin typeface="Arial" panose="020B0604020202020204" pitchFamily="34" charset="0"/>
                </a:rPr>
                <a:t>(2,2,2,1, </a:t>
              </a: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MAX</a:t>
              </a:r>
              <a:r>
                <a:rPr kumimoji="1" lang="en-US" altLang="zh-CN">
                  <a:solidFill>
                    <a:srgbClr val="FF00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61811" name="Text Box 14"/>
            <p:cNvSpPr txBox="1">
              <a:spLocks noChangeArrowheads="1"/>
            </p:cNvSpPr>
            <p:nvPr/>
          </p:nvSpPr>
          <p:spPr bwMode="auto">
            <a:xfrm>
              <a:off x="507" y="2828"/>
              <a:ext cx="185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(3,1,1,1,1, MIN)</a:t>
              </a:r>
            </a:p>
          </p:txBody>
        </p:sp>
        <p:sp>
          <p:nvSpPr>
            <p:cNvPr id="161812" name="Text Box 15"/>
            <p:cNvSpPr txBox="1">
              <a:spLocks noChangeArrowheads="1"/>
            </p:cNvSpPr>
            <p:nvPr/>
          </p:nvSpPr>
          <p:spPr bwMode="auto">
            <a:xfrm>
              <a:off x="2231" y="2828"/>
              <a:ext cx="226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FF0000"/>
                  </a:solidFill>
                  <a:latin typeface="Arial" panose="020B0604020202020204" pitchFamily="34" charset="0"/>
                </a:rPr>
                <a:t>(2,2,1,1,1, </a:t>
              </a: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MIN</a:t>
              </a:r>
              <a:r>
                <a:rPr kumimoji="1" lang="en-US" altLang="zh-CN">
                  <a:solidFill>
                    <a:srgbClr val="FF00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61813" name="Text Box 16"/>
            <p:cNvSpPr txBox="1">
              <a:spLocks noChangeArrowheads="1"/>
            </p:cNvSpPr>
            <p:nvPr/>
          </p:nvSpPr>
          <p:spPr bwMode="auto">
            <a:xfrm>
              <a:off x="507" y="3409"/>
              <a:ext cx="226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FF0000"/>
                  </a:solidFill>
                  <a:latin typeface="Arial" panose="020B0604020202020204" pitchFamily="34" charset="0"/>
                </a:rPr>
                <a:t>(2,1,1,1,1,1, </a:t>
              </a: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MAX</a:t>
              </a:r>
              <a:r>
                <a:rPr kumimoji="1" lang="en-US" altLang="zh-CN">
                  <a:solidFill>
                    <a:srgbClr val="FF00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61814" name="Line 17"/>
            <p:cNvSpPr>
              <a:spLocks noChangeShapeType="1"/>
            </p:cNvSpPr>
            <p:nvPr/>
          </p:nvSpPr>
          <p:spPr bwMode="auto">
            <a:xfrm flipH="1">
              <a:off x="1233" y="651"/>
              <a:ext cx="998" cy="2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15" name="Line 18"/>
            <p:cNvSpPr>
              <a:spLocks noChangeShapeType="1"/>
            </p:cNvSpPr>
            <p:nvPr/>
          </p:nvSpPr>
          <p:spPr bwMode="auto">
            <a:xfrm>
              <a:off x="2458" y="651"/>
              <a:ext cx="0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16" name="Line 19"/>
            <p:cNvSpPr>
              <a:spLocks noChangeShapeType="1"/>
            </p:cNvSpPr>
            <p:nvPr/>
          </p:nvSpPr>
          <p:spPr bwMode="auto">
            <a:xfrm>
              <a:off x="2594" y="651"/>
              <a:ext cx="1361" cy="2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17" name="Line 20"/>
            <p:cNvSpPr>
              <a:spLocks noChangeShapeType="1"/>
            </p:cNvSpPr>
            <p:nvPr/>
          </p:nvSpPr>
          <p:spPr bwMode="auto">
            <a:xfrm flipH="1">
              <a:off x="870" y="1241"/>
              <a:ext cx="136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18" name="Line 21"/>
            <p:cNvSpPr>
              <a:spLocks noChangeShapeType="1"/>
            </p:cNvSpPr>
            <p:nvPr/>
          </p:nvSpPr>
          <p:spPr bwMode="auto">
            <a:xfrm>
              <a:off x="1233" y="1195"/>
              <a:ext cx="680" cy="3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19" name="Line 22"/>
            <p:cNvSpPr>
              <a:spLocks noChangeShapeType="1"/>
            </p:cNvSpPr>
            <p:nvPr/>
          </p:nvSpPr>
          <p:spPr bwMode="auto">
            <a:xfrm flipH="1">
              <a:off x="2231" y="1241"/>
              <a:ext cx="317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20" name="Line 23"/>
            <p:cNvSpPr>
              <a:spLocks noChangeShapeType="1"/>
            </p:cNvSpPr>
            <p:nvPr/>
          </p:nvSpPr>
          <p:spPr bwMode="auto">
            <a:xfrm>
              <a:off x="2730" y="1241"/>
              <a:ext cx="590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21" name="Line 24"/>
            <p:cNvSpPr>
              <a:spLocks noChangeShapeType="1"/>
            </p:cNvSpPr>
            <p:nvPr/>
          </p:nvSpPr>
          <p:spPr bwMode="auto">
            <a:xfrm flipH="1">
              <a:off x="2458" y="1241"/>
              <a:ext cx="1542" cy="3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22" name="Line 25"/>
            <p:cNvSpPr>
              <a:spLocks noChangeShapeType="1"/>
            </p:cNvSpPr>
            <p:nvPr/>
          </p:nvSpPr>
          <p:spPr bwMode="auto">
            <a:xfrm>
              <a:off x="4136" y="1241"/>
              <a:ext cx="771" cy="3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23" name="Line 26"/>
            <p:cNvSpPr>
              <a:spLocks noChangeShapeType="1"/>
            </p:cNvSpPr>
            <p:nvPr/>
          </p:nvSpPr>
          <p:spPr bwMode="auto">
            <a:xfrm>
              <a:off x="916" y="1921"/>
              <a:ext cx="0" cy="3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24" name="Line 27"/>
            <p:cNvSpPr>
              <a:spLocks noChangeShapeType="1"/>
            </p:cNvSpPr>
            <p:nvPr/>
          </p:nvSpPr>
          <p:spPr bwMode="auto">
            <a:xfrm>
              <a:off x="1052" y="1921"/>
              <a:ext cx="1406" cy="3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25" name="Line 28"/>
            <p:cNvSpPr>
              <a:spLocks noChangeShapeType="1"/>
            </p:cNvSpPr>
            <p:nvPr/>
          </p:nvSpPr>
          <p:spPr bwMode="auto">
            <a:xfrm>
              <a:off x="2322" y="1921"/>
              <a:ext cx="363" cy="3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26" name="Line 29"/>
            <p:cNvSpPr>
              <a:spLocks noChangeShapeType="1"/>
            </p:cNvSpPr>
            <p:nvPr/>
          </p:nvSpPr>
          <p:spPr bwMode="auto">
            <a:xfrm>
              <a:off x="3456" y="1921"/>
              <a:ext cx="952" cy="3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27" name="Line 30"/>
            <p:cNvSpPr>
              <a:spLocks noChangeShapeType="1"/>
            </p:cNvSpPr>
            <p:nvPr/>
          </p:nvSpPr>
          <p:spPr bwMode="auto">
            <a:xfrm flipH="1">
              <a:off x="3229" y="1921"/>
              <a:ext cx="1587" cy="3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28" name="Line 31"/>
            <p:cNvSpPr>
              <a:spLocks noChangeShapeType="1"/>
            </p:cNvSpPr>
            <p:nvPr/>
          </p:nvSpPr>
          <p:spPr bwMode="auto">
            <a:xfrm>
              <a:off x="1415" y="2556"/>
              <a:ext cx="0" cy="3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29" name="Line 32"/>
            <p:cNvSpPr>
              <a:spLocks noChangeShapeType="1"/>
            </p:cNvSpPr>
            <p:nvPr/>
          </p:nvSpPr>
          <p:spPr bwMode="auto">
            <a:xfrm>
              <a:off x="2911" y="2602"/>
              <a:ext cx="0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1830" name="Line 33"/>
            <p:cNvSpPr>
              <a:spLocks noChangeShapeType="1"/>
            </p:cNvSpPr>
            <p:nvPr/>
          </p:nvSpPr>
          <p:spPr bwMode="auto">
            <a:xfrm>
              <a:off x="1460" y="3191"/>
              <a:ext cx="0" cy="2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161798" name="Text Box 34"/>
          <p:cNvSpPr txBox="1">
            <a:spLocks noChangeArrowheads="1"/>
          </p:cNvSpPr>
          <p:nvPr/>
        </p:nvSpPr>
        <p:spPr bwMode="auto">
          <a:xfrm>
            <a:off x="4572000" y="5791200"/>
            <a:ext cx="403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>
                <a:latin typeface="Arial" panose="020B0604020202020204" pitchFamily="34" charset="0"/>
              </a:rPr>
              <a:t>MAX win without fail?</a:t>
            </a:r>
          </a:p>
        </p:txBody>
      </p:sp>
      <p:sp>
        <p:nvSpPr>
          <p:cNvPr id="161799" name="Text Box 35"/>
          <p:cNvSpPr txBox="1">
            <a:spLocks noChangeArrowheads="1"/>
          </p:cNvSpPr>
          <p:nvPr/>
        </p:nvSpPr>
        <p:spPr bwMode="auto">
          <a:xfrm>
            <a:off x="838200" y="0"/>
            <a:ext cx="7770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3600">
                <a:solidFill>
                  <a:schemeClr val="bg1"/>
                </a:solidFill>
                <a:latin typeface="Arial" panose="020B0604020202020204" pitchFamily="34" charset="0"/>
              </a:rPr>
              <a:t>Game tree for coins-partition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419100" y="1295400"/>
            <a:ext cx="8229600" cy="3048000"/>
          </a:xfrm>
        </p:spPr>
        <p:txBody>
          <a:bodyPr/>
          <a:lstStyle/>
          <a:p>
            <a:r>
              <a:rPr kumimoji="1" lang="en-US" altLang="zh-CN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MAX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and </a:t>
            </a:r>
            <a:r>
              <a:rPr kumimoji="1" lang="en-US" altLang="zh-CN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MIN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always try to take actions which are best for him in each step in the game.</a:t>
            </a:r>
          </a:p>
          <a:p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In order to win, </a:t>
            </a:r>
            <a:r>
              <a:rPr kumimoji="1" lang="en-US" altLang="zh-CN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MAX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should choose the best action in each turn, at the same time he should consider that </a:t>
            </a:r>
            <a:r>
              <a:rPr kumimoji="1" lang="en-US" altLang="zh-CN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MIN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also choose the best (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oppositely, worst for MAX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) action for him in each turn.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ea typeface="宋体" panose="02010600030101010101" pitchFamily="2" charset="-122"/>
              </a:rPr>
              <a:t>   </a:t>
            </a:r>
            <a:endParaRPr lang="en-US" altLang="zh-CN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163843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63844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46F43A3-9776-483E-8C1B-0FA4AE491B95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77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45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9879386-4BE5-436E-8FEF-BD47A7665662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849313" y="4419600"/>
            <a:ext cx="7391400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3200" b="0">
                <a:solidFill>
                  <a:srgbClr val="FF0000"/>
                </a:solidFill>
                <a:latin typeface="Arial" panose="020B0604020202020204" pitchFamily="34" charset="0"/>
              </a:rPr>
              <a:t>best achievable payoff against best play</a:t>
            </a:r>
            <a:endParaRPr lang="zh-CN" altLang="en-US" sz="3200" b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735013" y="5399088"/>
            <a:ext cx="7620000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3200" b="0">
                <a:solidFill>
                  <a:srgbClr val="CC0000"/>
                </a:solidFill>
                <a:latin typeface="Arial" panose="020B0604020202020204" pitchFamily="34" charset="0"/>
              </a:rPr>
              <a:t>Game tree is And/Or Graph in structure!</a:t>
            </a:r>
          </a:p>
        </p:txBody>
      </p:sp>
      <p:sp>
        <p:nvSpPr>
          <p:cNvPr id="163848" name="Text Box 35"/>
          <p:cNvSpPr txBox="1">
            <a:spLocks noChangeArrowheads="1"/>
          </p:cNvSpPr>
          <p:nvPr/>
        </p:nvSpPr>
        <p:spPr bwMode="auto">
          <a:xfrm>
            <a:off x="838200" y="0"/>
            <a:ext cx="7770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3600">
                <a:solidFill>
                  <a:schemeClr val="bg1"/>
                </a:solidFill>
                <a:latin typeface="Arial" panose="020B0604020202020204" pitchFamily="34" charset="0"/>
              </a:rPr>
              <a:t>How</a:t>
            </a:r>
            <a:r>
              <a:rPr kumimoji="1" lang="zh-CN" altLang="en-US" sz="36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1" lang="en-US" altLang="zh-CN" sz="3600">
                <a:solidFill>
                  <a:schemeClr val="bg1"/>
                </a:solidFill>
                <a:latin typeface="Arial" panose="020B0604020202020204" pitchFamily="34" charset="0"/>
              </a:rPr>
              <a:t>to</a:t>
            </a:r>
            <a:r>
              <a:rPr kumimoji="1" lang="zh-CN" altLang="en-US" sz="36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1" lang="en-US" altLang="zh-CN" sz="3600">
                <a:solidFill>
                  <a:schemeClr val="bg1"/>
                </a:solidFill>
                <a:latin typeface="Arial" panose="020B0604020202020204" pitchFamily="34" charset="0"/>
              </a:rPr>
              <a:t>Solve?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animBg="1"/>
      <p:bldP spid="18534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65891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7CAC123-1574-4AF4-8D76-904CE169734F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78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5892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6104872-747F-4214-B705-92E7BAF3D1BD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grpSp>
        <p:nvGrpSpPr>
          <p:cNvPr id="165893" name="Group 2"/>
          <p:cNvGrpSpPr>
            <a:grpSpLocks/>
          </p:cNvGrpSpPr>
          <p:nvPr/>
        </p:nvGrpSpPr>
        <p:grpSpPr bwMode="auto">
          <a:xfrm>
            <a:off x="228600" y="1012825"/>
            <a:ext cx="8713788" cy="5473700"/>
            <a:chOff x="144" y="288"/>
            <a:chExt cx="5489" cy="3448"/>
          </a:xfrm>
        </p:grpSpPr>
        <p:sp>
          <p:nvSpPr>
            <p:cNvPr id="165897" name="Text Box 3"/>
            <p:cNvSpPr txBox="1">
              <a:spLocks noChangeArrowheads="1"/>
            </p:cNvSpPr>
            <p:nvPr/>
          </p:nvSpPr>
          <p:spPr bwMode="auto">
            <a:xfrm>
              <a:off x="1959" y="288"/>
              <a:ext cx="99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(7, MIN)</a:t>
              </a:r>
            </a:p>
          </p:txBody>
        </p:sp>
        <p:sp>
          <p:nvSpPr>
            <p:cNvPr id="165898" name="Text Box 4"/>
            <p:cNvSpPr txBox="1">
              <a:spLocks noChangeArrowheads="1"/>
            </p:cNvSpPr>
            <p:nvPr/>
          </p:nvSpPr>
          <p:spPr bwMode="auto">
            <a:xfrm>
              <a:off x="462" y="878"/>
              <a:ext cx="117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(6,1, MAX)</a:t>
              </a:r>
            </a:p>
          </p:txBody>
        </p:sp>
        <p:sp>
          <p:nvSpPr>
            <p:cNvPr id="165899" name="Text Box 5"/>
            <p:cNvSpPr txBox="1">
              <a:spLocks noChangeArrowheads="1"/>
            </p:cNvSpPr>
            <p:nvPr/>
          </p:nvSpPr>
          <p:spPr bwMode="auto">
            <a:xfrm>
              <a:off x="1959" y="878"/>
              <a:ext cx="127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(5,2, MAX)</a:t>
              </a:r>
            </a:p>
          </p:txBody>
        </p:sp>
        <p:sp>
          <p:nvSpPr>
            <p:cNvPr id="165900" name="Text Box 6"/>
            <p:cNvSpPr txBox="1">
              <a:spLocks noChangeArrowheads="1"/>
            </p:cNvSpPr>
            <p:nvPr/>
          </p:nvSpPr>
          <p:spPr bwMode="auto">
            <a:xfrm>
              <a:off x="3456" y="878"/>
              <a:ext cx="127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(4,3, MAX)</a:t>
              </a:r>
            </a:p>
          </p:txBody>
        </p:sp>
        <p:sp>
          <p:nvSpPr>
            <p:cNvPr id="165901" name="Text Box 7"/>
            <p:cNvSpPr txBox="1">
              <a:spLocks noChangeArrowheads="1"/>
            </p:cNvSpPr>
            <p:nvPr/>
          </p:nvSpPr>
          <p:spPr bwMode="auto">
            <a:xfrm>
              <a:off x="144" y="1549"/>
              <a:ext cx="14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(5,1,1, MIN)</a:t>
              </a:r>
            </a:p>
          </p:txBody>
        </p:sp>
        <p:sp>
          <p:nvSpPr>
            <p:cNvPr id="165902" name="Text Box 8"/>
            <p:cNvSpPr txBox="1">
              <a:spLocks noChangeArrowheads="1"/>
            </p:cNvSpPr>
            <p:nvPr/>
          </p:nvSpPr>
          <p:spPr bwMode="auto">
            <a:xfrm>
              <a:off x="1551" y="1558"/>
              <a:ext cx="14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(4,2,1, MIN)</a:t>
              </a:r>
            </a:p>
          </p:txBody>
        </p:sp>
        <p:sp>
          <p:nvSpPr>
            <p:cNvPr id="165903" name="Text Box 9"/>
            <p:cNvSpPr txBox="1">
              <a:spLocks noChangeArrowheads="1"/>
            </p:cNvSpPr>
            <p:nvPr/>
          </p:nvSpPr>
          <p:spPr bwMode="auto">
            <a:xfrm>
              <a:off x="2911" y="1558"/>
              <a:ext cx="14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(3,2,2, MIN)</a:t>
              </a:r>
            </a:p>
          </p:txBody>
        </p:sp>
        <p:sp>
          <p:nvSpPr>
            <p:cNvPr id="165904" name="Text Box 10"/>
            <p:cNvSpPr txBox="1">
              <a:spLocks noChangeArrowheads="1"/>
            </p:cNvSpPr>
            <p:nvPr/>
          </p:nvSpPr>
          <p:spPr bwMode="auto">
            <a:xfrm>
              <a:off x="4317" y="1558"/>
              <a:ext cx="13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(3,3,1, MIN)</a:t>
              </a:r>
            </a:p>
          </p:txBody>
        </p:sp>
        <p:sp>
          <p:nvSpPr>
            <p:cNvPr id="165905" name="Text Box 11"/>
            <p:cNvSpPr txBox="1">
              <a:spLocks noChangeArrowheads="1"/>
            </p:cNvSpPr>
            <p:nvPr/>
          </p:nvSpPr>
          <p:spPr bwMode="auto">
            <a:xfrm>
              <a:off x="462" y="2239"/>
              <a:ext cx="163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(4,1,1,1, MAX)</a:t>
              </a:r>
            </a:p>
          </p:txBody>
        </p:sp>
        <p:sp>
          <p:nvSpPr>
            <p:cNvPr id="165906" name="Text Box 12"/>
            <p:cNvSpPr txBox="1">
              <a:spLocks noChangeArrowheads="1"/>
            </p:cNvSpPr>
            <p:nvPr/>
          </p:nvSpPr>
          <p:spPr bwMode="auto">
            <a:xfrm>
              <a:off x="2186" y="2239"/>
              <a:ext cx="15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(3,2,1,1, MAX)</a:t>
              </a:r>
            </a:p>
          </p:txBody>
        </p:sp>
        <p:sp>
          <p:nvSpPr>
            <p:cNvPr id="165907" name="Text Box 13"/>
            <p:cNvSpPr txBox="1">
              <a:spLocks noChangeArrowheads="1"/>
            </p:cNvSpPr>
            <p:nvPr/>
          </p:nvSpPr>
          <p:spPr bwMode="auto">
            <a:xfrm>
              <a:off x="3909" y="2239"/>
              <a:ext cx="163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FF0000"/>
                  </a:solidFill>
                  <a:latin typeface="Arial" panose="020B0604020202020204" pitchFamily="34" charset="0"/>
                </a:rPr>
                <a:t>(2,2,2,1, </a:t>
              </a: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MAX</a:t>
              </a:r>
              <a:r>
                <a:rPr kumimoji="1" lang="en-US" altLang="zh-CN">
                  <a:solidFill>
                    <a:srgbClr val="FF00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65908" name="Text Box 14"/>
            <p:cNvSpPr txBox="1">
              <a:spLocks noChangeArrowheads="1"/>
            </p:cNvSpPr>
            <p:nvPr/>
          </p:nvSpPr>
          <p:spPr bwMode="auto">
            <a:xfrm>
              <a:off x="507" y="2828"/>
              <a:ext cx="185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(3,1,1,1,1, MIN)</a:t>
              </a:r>
            </a:p>
          </p:txBody>
        </p:sp>
        <p:sp>
          <p:nvSpPr>
            <p:cNvPr id="165909" name="Text Box 15"/>
            <p:cNvSpPr txBox="1">
              <a:spLocks noChangeArrowheads="1"/>
            </p:cNvSpPr>
            <p:nvPr/>
          </p:nvSpPr>
          <p:spPr bwMode="auto">
            <a:xfrm>
              <a:off x="2231" y="2828"/>
              <a:ext cx="226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FF0000"/>
                  </a:solidFill>
                  <a:latin typeface="Arial" panose="020B0604020202020204" pitchFamily="34" charset="0"/>
                </a:rPr>
                <a:t>(2,2,1,1,1, </a:t>
              </a:r>
              <a:r>
                <a:rPr kumimoji="1" lang="en-US" altLang="zh-CN">
                  <a:solidFill>
                    <a:srgbClr val="009900"/>
                  </a:solidFill>
                  <a:latin typeface="Arial" panose="020B0604020202020204" pitchFamily="34" charset="0"/>
                </a:rPr>
                <a:t>MIN</a:t>
              </a:r>
              <a:r>
                <a:rPr kumimoji="1" lang="en-US" altLang="zh-CN">
                  <a:solidFill>
                    <a:srgbClr val="FF00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65910" name="Text Box 16"/>
            <p:cNvSpPr txBox="1">
              <a:spLocks noChangeArrowheads="1"/>
            </p:cNvSpPr>
            <p:nvPr/>
          </p:nvSpPr>
          <p:spPr bwMode="auto">
            <a:xfrm>
              <a:off x="507" y="3409"/>
              <a:ext cx="226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>
                  <a:solidFill>
                    <a:srgbClr val="FF0000"/>
                  </a:solidFill>
                  <a:latin typeface="Arial" panose="020B0604020202020204" pitchFamily="34" charset="0"/>
                </a:rPr>
                <a:t>(2,1,1,1,1,1, </a:t>
              </a:r>
              <a:r>
                <a:rPr kumimoji="1" lang="en-US" altLang="zh-CN">
                  <a:solidFill>
                    <a:srgbClr val="0000CC"/>
                  </a:solidFill>
                  <a:latin typeface="Arial" panose="020B0604020202020204" pitchFamily="34" charset="0"/>
                </a:rPr>
                <a:t>MAX</a:t>
              </a:r>
              <a:r>
                <a:rPr kumimoji="1" lang="en-US" altLang="zh-CN">
                  <a:solidFill>
                    <a:srgbClr val="FF00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65911" name="Line 17"/>
            <p:cNvSpPr>
              <a:spLocks noChangeShapeType="1"/>
            </p:cNvSpPr>
            <p:nvPr/>
          </p:nvSpPr>
          <p:spPr bwMode="auto">
            <a:xfrm flipH="1">
              <a:off x="1233" y="651"/>
              <a:ext cx="998" cy="2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12" name="Line 18"/>
            <p:cNvSpPr>
              <a:spLocks noChangeShapeType="1"/>
            </p:cNvSpPr>
            <p:nvPr/>
          </p:nvSpPr>
          <p:spPr bwMode="auto">
            <a:xfrm>
              <a:off x="2458" y="651"/>
              <a:ext cx="0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13" name="Line 19"/>
            <p:cNvSpPr>
              <a:spLocks noChangeShapeType="1"/>
            </p:cNvSpPr>
            <p:nvPr/>
          </p:nvSpPr>
          <p:spPr bwMode="auto">
            <a:xfrm>
              <a:off x="2594" y="651"/>
              <a:ext cx="1361" cy="2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14" name="Line 20"/>
            <p:cNvSpPr>
              <a:spLocks noChangeShapeType="1"/>
            </p:cNvSpPr>
            <p:nvPr/>
          </p:nvSpPr>
          <p:spPr bwMode="auto">
            <a:xfrm flipH="1">
              <a:off x="870" y="1241"/>
              <a:ext cx="136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15" name="Line 21"/>
            <p:cNvSpPr>
              <a:spLocks noChangeShapeType="1"/>
            </p:cNvSpPr>
            <p:nvPr/>
          </p:nvSpPr>
          <p:spPr bwMode="auto">
            <a:xfrm>
              <a:off x="1233" y="1195"/>
              <a:ext cx="680" cy="3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16" name="Line 22"/>
            <p:cNvSpPr>
              <a:spLocks noChangeShapeType="1"/>
            </p:cNvSpPr>
            <p:nvPr/>
          </p:nvSpPr>
          <p:spPr bwMode="auto">
            <a:xfrm flipH="1">
              <a:off x="2231" y="1241"/>
              <a:ext cx="317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17" name="Line 23"/>
            <p:cNvSpPr>
              <a:spLocks noChangeShapeType="1"/>
            </p:cNvSpPr>
            <p:nvPr/>
          </p:nvSpPr>
          <p:spPr bwMode="auto">
            <a:xfrm>
              <a:off x="2730" y="1241"/>
              <a:ext cx="590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18" name="Line 24"/>
            <p:cNvSpPr>
              <a:spLocks noChangeShapeType="1"/>
            </p:cNvSpPr>
            <p:nvPr/>
          </p:nvSpPr>
          <p:spPr bwMode="auto">
            <a:xfrm flipH="1">
              <a:off x="2458" y="1241"/>
              <a:ext cx="1542" cy="3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19" name="Line 25"/>
            <p:cNvSpPr>
              <a:spLocks noChangeShapeType="1"/>
            </p:cNvSpPr>
            <p:nvPr/>
          </p:nvSpPr>
          <p:spPr bwMode="auto">
            <a:xfrm>
              <a:off x="4136" y="1241"/>
              <a:ext cx="771" cy="3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20" name="Line 26"/>
            <p:cNvSpPr>
              <a:spLocks noChangeShapeType="1"/>
            </p:cNvSpPr>
            <p:nvPr/>
          </p:nvSpPr>
          <p:spPr bwMode="auto">
            <a:xfrm>
              <a:off x="916" y="1921"/>
              <a:ext cx="0" cy="3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21" name="Line 27"/>
            <p:cNvSpPr>
              <a:spLocks noChangeShapeType="1"/>
            </p:cNvSpPr>
            <p:nvPr/>
          </p:nvSpPr>
          <p:spPr bwMode="auto">
            <a:xfrm>
              <a:off x="1052" y="1921"/>
              <a:ext cx="1406" cy="3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22" name="Line 28"/>
            <p:cNvSpPr>
              <a:spLocks noChangeShapeType="1"/>
            </p:cNvSpPr>
            <p:nvPr/>
          </p:nvSpPr>
          <p:spPr bwMode="auto">
            <a:xfrm>
              <a:off x="2322" y="1921"/>
              <a:ext cx="363" cy="3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23" name="Line 29"/>
            <p:cNvSpPr>
              <a:spLocks noChangeShapeType="1"/>
            </p:cNvSpPr>
            <p:nvPr/>
          </p:nvSpPr>
          <p:spPr bwMode="auto">
            <a:xfrm>
              <a:off x="3456" y="1921"/>
              <a:ext cx="952" cy="3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24" name="Line 30"/>
            <p:cNvSpPr>
              <a:spLocks noChangeShapeType="1"/>
            </p:cNvSpPr>
            <p:nvPr/>
          </p:nvSpPr>
          <p:spPr bwMode="auto">
            <a:xfrm flipH="1">
              <a:off x="3229" y="1921"/>
              <a:ext cx="1587" cy="3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25" name="Line 31"/>
            <p:cNvSpPr>
              <a:spLocks noChangeShapeType="1"/>
            </p:cNvSpPr>
            <p:nvPr/>
          </p:nvSpPr>
          <p:spPr bwMode="auto">
            <a:xfrm>
              <a:off x="1415" y="2556"/>
              <a:ext cx="0" cy="3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26" name="Line 32"/>
            <p:cNvSpPr>
              <a:spLocks noChangeShapeType="1"/>
            </p:cNvSpPr>
            <p:nvPr/>
          </p:nvSpPr>
          <p:spPr bwMode="auto">
            <a:xfrm>
              <a:off x="2911" y="2602"/>
              <a:ext cx="0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65927" name="Line 33"/>
            <p:cNvSpPr>
              <a:spLocks noChangeShapeType="1"/>
            </p:cNvSpPr>
            <p:nvPr/>
          </p:nvSpPr>
          <p:spPr bwMode="auto">
            <a:xfrm>
              <a:off x="1460" y="3191"/>
              <a:ext cx="0" cy="2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165894" name="Text Box 34"/>
          <p:cNvSpPr txBox="1">
            <a:spLocks noChangeArrowheads="1"/>
          </p:cNvSpPr>
          <p:nvPr/>
        </p:nvSpPr>
        <p:spPr bwMode="auto">
          <a:xfrm>
            <a:off x="4419600" y="5867400"/>
            <a:ext cx="441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>
                <a:latin typeface="Arial" panose="020B0604020202020204" pitchFamily="34" charset="0"/>
              </a:rPr>
              <a:t>Search as And/Or graph?</a:t>
            </a:r>
          </a:p>
        </p:txBody>
      </p:sp>
      <p:sp>
        <p:nvSpPr>
          <p:cNvPr id="165895" name="Text Box 35"/>
          <p:cNvSpPr txBox="1">
            <a:spLocks noChangeArrowheads="1"/>
          </p:cNvSpPr>
          <p:nvPr/>
        </p:nvSpPr>
        <p:spPr bwMode="auto">
          <a:xfrm>
            <a:off x="846138" y="39688"/>
            <a:ext cx="67738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3600">
                <a:solidFill>
                  <a:schemeClr val="bg1"/>
                </a:solidFill>
                <a:latin typeface="Arial" panose="020B0604020202020204" pitchFamily="34" charset="0"/>
              </a:rPr>
              <a:t>Game tree as And/Or graph</a:t>
            </a:r>
          </a:p>
        </p:txBody>
      </p:sp>
      <p:sp>
        <p:nvSpPr>
          <p:cNvPr id="165896" name="Arc 36"/>
          <p:cNvSpPr>
            <a:spLocks/>
          </p:cNvSpPr>
          <p:nvPr/>
        </p:nvSpPr>
        <p:spPr bwMode="auto">
          <a:xfrm flipV="1">
            <a:off x="1524000" y="3667125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848600" cy="762000"/>
          </a:xfrm>
          <a:noFill/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4.2 Minimax algorithm</a:t>
            </a:r>
          </a:p>
        </p:txBody>
      </p:sp>
      <p:sp>
        <p:nvSpPr>
          <p:cNvPr id="187394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457200" y="1219200"/>
            <a:ext cx="8382000" cy="4800600"/>
          </a:xfrm>
        </p:spPr>
        <p:txBody>
          <a:bodyPr/>
          <a:lstStyle/>
          <a:p>
            <a:pPr marL="274638" indent="-274638">
              <a:buClr>
                <a:schemeClr val="tx1"/>
              </a:buClr>
              <a:buFontTx/>
              <a:buChar char="•"/>
            </a:pPr>
            <a:r>
              <a:rPr lang="en-US" altLang="zh-CN">
                <a:ea typeface="宋体" panose="02010600030101010101" pitchFamily="2" charset="-122"/>
              </a:rPr>
              <a:t> Real Decision-Resource limits</a:t>
            </a:r>
            <a:r>
              <a:rPr lang="en-US" altLang="zh-CN" sz="360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</a:p>
          <a:p>
            <a:pPr marL="274638" indent="-274638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kumimoji="1" lang="en-US" altLang="zh-CN">
                <a:ea typeface="宋体" panose="02010600030101010101" pitchFamily="2" charset="-122"/>
              </a:rPr>
              <a:t>   </a:t>
            </a:r>
            <a:r>
              <a:rPr kumimoji="1"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E.g., China Chess: total number of states is </a:t>
            </a:r>
            <a:r>
              <a:rPr lang="en-US" altLang="zh-CN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10</a:t>
            </a:r>
            <a:r>
              <a:rPr lang="en-US" altLang="zh-CN" baseline="30000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160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.   Suppose we explore </a:t>
            </a:r>
            <a:r>
              <a:rPr lang="en-US" altLang="zh-CN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10</a:t>
            </a:r>
            <a:r>
              <a:rPr lang="en-US" altLang="zh-CN" baseline="30000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nodes/sec</a:t>
            </a:r>
            <a:r>
              <a:rPr kumimoji="1" lang="zh-CN" altLang="en-US">
                <a:latin typeface="Times New Roman" panose="02020603050405020304" pitchFamily="18" charset="0"/>
                <a:ea typeface="宋体" panose="02010600030101010101" pitchFamily="2" charset="-122"/>
              </a:rPr>
              <a:t>，</a:t>
            </a:r>
            <a:r>
              <a:rPr kumimoji="1"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we need </a:t>
            </a:r>
            <a:r>
              <a:rPr lang="en-US" altLang="zh-CN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10</a:t>
            </a:r>
            <a:r>
              <a:rPr lang="en-US" altLang="zh-CN" baseline="30000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145</a:t>
            </a:r>
            <a:r>
              <a:rPr lang="en-US" altLang="zh-CN" baseline="3000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kumimoji="1"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years to find an optimal move.</a:t>
            </a:r>
          </a:p>
          <a:p>
            <a:pPr marL="274638" indent="-274638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kumimoji="1"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   (the age of </a:t>
            </a:r>
            <a:r>
              <a:rPr kumimoji="1" lang="zh-CN" altLang="zh-CN">
                <a:latin typeface="Times New Roman" panose="02020603050405020304" pitchFamily="18" charset="0"/>
                <a:ea typeface="宋体" panose="02010600030101010101" pitchFamily="2" charset="-122"/>
              </a:rPr>
              <a:t>universe</a:t>
            </a:r>
            <a:r>
              <a:rPr kumimoji="1" lang="zh-CN" altLang="en-US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kumimoji="1"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is </a:t>
            </a:r>
            <a:r>
              <a:rPr lang="en-US" altLang="zh-CN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10</a:t>
            </a:r>
            <a:r>
              <a:rPr lang="en-US" altLang="zh-CN" baseline="30000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10</a:t>
            </a:r>
            <a:r>
              <a:rPr kumimoji="1"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endParaRPr kumimoji="1"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274638" indent="-274638"/>
            <a:r>
              <a:rPr lang="en-US" altLang="zh-CN">
                <a:ea typeface="宋体" panose="02010600030101010101" pitchFamily="2" charset="-122"/>
              </a:rPr>
              <a:t>Solution</a:t>
            </a:r>
          </a:p>
          <a:p>
            <a:pPr marL="274638" indent="-274638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zh-CN" sz="360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zh-CN" altLang="en-US" sz="360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Cutoff test: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limit the depth of game tree</a:t>
            </a:r>
          </a:p>
          <a:p>
            <a:pPr marL="274638" indent="-274638">
              <a:buFont typeface="Wingdings 2" panose="05020102010507070707" pitchFamily="18" charset="2"/>
              <a:buNone/>
            </a:pP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Evaluation function: 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Evaluate the game state from the view of MAX,  the bigger the value is, the better the game state is.   </a:t>
            </a:r>
            <a:endParaRPr kumimoji="1"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7940" name="页脚占位符 4"/>
          <p:cNvSpPr>
            <a:spLocks noGrp="1"/>
          </p:cNvSpPr>
          <p:nvPr>
            <p:ph type="ftr" sz="quarter" idx="10"/>
          </p:nvPr>
        </p:nvSpPr>
        <p:spPr>
          <a:xfrm>
            <a:off x="6096000" y="6553200"/>
            <a:ext cx="27432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67941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3200400" y="6553200"/>
            <a:ext cx="2438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93316B5-C8A1-4EAB-933B-677C8DF6D984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79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7942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CAD3F0-534E-47E4-919C-2F6FC7B472EB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7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7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73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305800" cy="10668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zh-CN" sz="3200">
                <a:ea typeface="宋体" panose="02010600030101010101" pitchFamily="2" charset="-122"/>
              </a:rPr>
              <a:t>Search Problem Illustration: How to solve 2-rank Hanoi problem</a:t>
            </a:r>
            <a:r>
              <a:rPr lang="en-US" altLang="zh-CN" sz="3200">
                <a:latin typeface="Batang" pitchFamily="18" charset="-127"/>
                <a:ea typeface="Batang" pitchFamily="18" charset="-127"/>
              </a:rPr>
              <a:t>?</a:t>
            </a:r>
          </a:p>
        </p:txBody>
      </p:sp>
      <p:pic>
        <p:nvPicPr>
          <p:cNvPr id="29699" name="Picture 5" descr="fa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" r="68889"/>
          <a:stretch>
            <a:fillRect/>
          </a:stretch>
        </p:blipFill>
        <p:spPr bwMode="auto">
          <a:xfrm>
            <a:off x="773113" y="1600200"/>
            <a:ext cx="2351087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fa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215" r="33333"/>
          <a:stretch>
            <a:fillRect/>
          </a:stretch>
        </p:blipFill>
        <p:spPr bwMode="auto">
          <a:xfrm>
            <a:off x="3411538" y="1600200"/>
            <a:ext cx="2455862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fa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t="4074"/>
          <a:stretch>
            <a:fillRect/>
          </a:stretch>
        </p:blipFill>
        <p:spPr bwMode="auto">
          <a:xfrm>
            <a:off x="6172200" y="1635125"/>
            <a:ext cx="21336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9"/>
          <p:cNvSpPr txBox="1">
            <a:spLocks noChangeArrowheads="1"/>
          </p:cNvSpPr>
          <p:nvPr/>
        </p:nvSpPr>
        <p:spPr bwMode="auto">
          <a:xfrm>
            <a:off x="1143000" y="2971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400">
                <a:latin typeface="Arial" panose="020B0604020202020204" pitchFamily="34" charset="0"/>
              </a:rPr>
              <a:t>Initial State</a:t>
            </a: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400">
                <a:latin typeface="Arial" panose="020B0604020202020204" pitchFamily="34" charset="0"/>
              </a:rPr>
              <a:t>Goal State 1</a:t>
            </a:r>
          </a:p>
        </p:txBody>
      </p:sp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6248400" y="2971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400">
                <a:latin typeface="Arial" panose="020B0604020202020204" pitchFamily="34" charset="0"/>
              </a:rPr>
              <a:t>Goal State 2</a:t>
            </a:r>
          </a:p>
        </p:txBody>
      </p:sp>
      <p:sp>
        <p:nvSpPr>
          <p:cNvPr id="29705" name="Text Box 12"/>
          <p:cNvSpPr txBox="1">
            <a:spLocks noChangeArrowheads="1"/>
          </p:cNvSpPr>
          <p:nvPr/>
        </p:nvSpPr>
        <p:spPr bwMode="auto">
          <a:xfrm>
            <a:off x="685800" y="3733800"/>
            <a:ext cx="7543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2913" indent="-442913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Rules: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latin typeface="Arial" panose="020B0604020202020204" pitchFamily="34" charset="0"/>
              </a:rPr>
              <a:t>1. Move only one plate each time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b="0">
                <a:latin typeface="Arial" panose="020B0604020202020204" pitchFamily="34" charset="0"/>
              </a:rPr>
              <a:t>2. The bigger plate must not be placed on the  smaller plate.</a:t>
            </a:r>
          </a:p>
        </p:txBody>
      </p:sp>
      <p:sp>
        <p:nvSpPr>
          <p:cNvPr id="29706" name="日期占位符 3"/>
          <p:cNvSpPr>
            <a:spLocks noGrp="1"/>
          </p:cNvSpPr>
          <p:nvPr>
            <p:ph type="dt" sz="quarter" idx="12"/>
          </p:nvPr>
        </p:nvSpPr>
        <p:spPr bwMode="auto">
          <a:xfrm>
            <a:off x="301625" y="6553200"/>
            <a:ext cx="1374775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2E45826A-191E-4BC9-8E7B-61834EBE1699}" type="datetime1">
              <a:rPr lang="zh-CN" altLang="en-US" sz="1400" b="0" smtClean="0">
                <a:solidFill>
                  <a:srgbClr val="FFFFFF"/>
                </a:solidFill>
              </a:rPr>
              <a:pPr algn="r"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  <p:sp>
        <p:nvSpPr>
          <p:cNvPr id="29707" name="页脚占位符 4"/>
          <p:cNvSpPr>
            <a:spLocks noGrp="1"/>
          </p:cNvSpPr>
          <p:nvPr>
            <p:ph type="ftr" sz="quarter" idx="10"/>
          </p:nvPr>
        </p:nvSpPr>
        <p:spPr bwMode="auto">
          <a:xfrm>
            <a:off x="3505200" y="6553200"/>
            <a:ext cx="29718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AI: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Search</a:t>
            </a: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&amp; Problem Solving</a:t>
            </a:r>
          </a:p>
        </p:txBody>
      </p:sp>
      <p:sp>
        <p:nvSpPr>
          <p:cNvPr id="29708" name="灯片编号占位符 5"/>
          <p:cNvSpPr>
            <a:spLocks noGrp="1"/>
          </p:cNvSpPr>
          <p:nvPr>
            <p:ph type="sldNum" sz="quarter" idx="11"/>
          </p:nvPr>
        </p:nvSpPr>
        <p:spPr bwMode="auto">
          <a:xfrm>
            <a:off x="8229600" y="6553200"/>
            <a:ext cx="838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fld id="{9396F731-71EC-4AF8-8AB4-ED970C9EDC4B}" type="slidenum">
              <a:rPr lang="zh-CN" altLang="en-US" sz="1400" b="0">
                <a:solidFill>
                  <a:srgbClr val="FFFFFF"/>
                </a:solidFill>
              </a:rPr>
              <a:pPr algn="l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69987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246E3B1-39A6-475B-9434-F386EE442098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80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9988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221D7E4-62D9-46DE-98BC-8C81BAF5699A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69989" name="Picture 3" descr="minim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9898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0" name="Text Box 4"/>
          <p:cNvSpPr txBox="1">
            <a:spLocks noChangeArrowheads="1"/>
          </p:cNvSpPr>
          <p:nvPr/>
        </p:nvSpPr>
        <p:spPr bwMode="auto">
          <a:xfrm>
            <a:off x="228600" y="5283200"/>
            <a:ext cx="86868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3200" b="0">
                <a:latin typeface="Times New Roman" panose="02020603050405020304" pitchFamily="18" charset="0"/>
              </a:rPr>
              <a:t>choose move to position with highest </a:t>
            </a:r>
            <a:r>
              <a:rPr lang="en-US" altLang="zh-CN" sz="3200" b="0">
                <a:solidFill>
                  <a:srgbClr val="FF0000"/>
                </a:solidFill>
                <a:latin typeface="Times New Roman" panose="02020603050405020304" pitchFamily="18" charset="0"/>
              </a:rPr>
              <a:t>minmax value</a:t>
            </a:r>
            <a:r>
              <a:rPr lang="en-US" altLang="zh-CN" sz="3200" b="0">
                <a:latin typeface="Times New Roman" panose="02020603050405020304" pitchFamily="18" charset="0"/>
              </a:rPr>
              <a:t>!</a:t>
            </a:r>
            <a:endParaRPr lang="zh-CN" altLang="en-US" sz="3200" b="0">
              <a:latin typeface="Times New Roman" panose="02020603050405020304" pitchFamily="18" charset="0"/>
            </a:endParaRPr>
          </a:p>
        </p:txBody>
      </p:sp>
      <p:sp>
        <p:nvSpPr>
          <p:cNvPr id="169991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848600" cy="762000"/>
          </a:xfrm>
          <a:noFill/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Minimax Example</a:t>
            </a:r>
            <a:r>
              <a:rPr lang="zh-CN" altLang="en-US" sz="3200">
                <a:ea typeface="宋体" panose="02010600030101010101" pitchFamily="2" charset="-122"/>
              </a:rPr>
              <a:t>：</a:t>
            </a:r>
            <a:r>
              <a:rPr lang="en-US" altLang="zh-CN" sz="3200">
                <a:ea typeface="宋体" panose="02010600030101010101" pitchFamily="2" charset="-122"/>
              </a:rPr>
              <a:t>2-ply game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MiniMax Example: tic-tac-toe</a:t>
            </a:r>
          </a:p>
        </p:txBody>
      </p:sp>
      <p:sp>
        <p:nvSpPr>
          <p:cNvPr id="17203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1371600"/>
            <a:ext cx="8382000" cy="5257800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Evaluation function:</a:t>
            </a:r>
          </a:p>
          <a:p>
            <a:pPr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kumimoji="1" lang="en-US" altLang="zh-CN">
                <a:ea typeface="宋体" panose="02010600030101010101" pitchFamily="2" charset="-122"/>
              </a:rPr>
              <a:t>    e(P) = e(+P)</a:t>
            </a:r>
            <a:r>
              <a:rPr kumimoji="1" lang="zh-CN" altLang="en-US">
                <a:ea typeface="宋体" panose="02010600030101010101" pitchFamily="2" charset="-122"/>
              </a:rPr>
              <a:t>－</a:t>
            </a:r>
            <a:r>
              <a:rPr kumimoji="1" lang="en-US" altLang="zh-CN">
                <a:ea typeface="宋体" panose="02010600030101010101" pitchFamily="2" charset="-122"/>
              </a:rPr>
              <a:t>e(-P)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zh-CN">
                <a:ea typeface="宋体" panose="02010600030101010101" pitchFamily="2" charset="-122"/>
              </a:rPr>
              <a:t>   </a:t>
            </a:r>
          </a:p>
          <a:p>
            <a:pPr>
              <a:buClr>
                <a:schemeClr val="tx1"/>
              </a:buClr>
            </a:pPr>
            <a:r>
              <a:rPr lang="en-US" altLang="zh-CN">
                <a:ea typeface="宋体" panose="02010600030101010101" pitchFamily="2" charset="-122"/>
              </a:rPr>
              <a:t>Reserving only one for the symmetrical states  </a:t>
            </a:r>
          </a:p>
        </p:txBody>
      </p:sp>
      <p:sp>
        <p:nvSpPr>
          <p:cNvPr id="172036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72037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BA7E3B4-0566-4CE3-B9AC-6C2133D25DA3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81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2038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E3E7F0D-8327-4EBB-893E-611946C272FC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grpSp>
        <p:nvGrpSpPr>
          <p:cNvPr id="172039" name="Group 4"/>
          <p:cNvGrpSpPr>
            <a:grpSpLocks/>
          </p:cNvGrpSpPr>
          <p:nvPr/>
        </p:nvGrpSpPr>
        <p:grpSpPr bwMode="auto">
          <a:xfrm>
            <a:off x="5105400" y="1752600"/>
            <a:ext cx="1295400" cy="1295400"/>
            <a:chOff x="4062" y="2606"/>
            <a:chExt cx="816" cy="816"/>
          </a:xfrm>
        </p:grpSpPr>
        <p:sp>
          <p:nvSpPr>
            <p:cNvPr id="172077" name="Line 5"/>
            <p:cNvSpPr>
              <a:spLocks noChangeShapeType="1"/>
            </p:cNvSpPr>
            <p:nvPr/>
          </p:nvSpPr>
          <p:spPr bwMode="auto">
            <a:xfrm>
              <a:off x="4062" y="2846"/>
              <a:ext cx="816" cy="0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78" name="Line 6"/>
            <p:cNvSpPr>
              <a:spLocks noChangeShapeType="1"/>
            </p:cNvSpPr>
            <p:nvPr/>
          </p:nvSpPr>
          <p:spPr bwMode="auto">
            <a:xfrm>
              <a:off x="4062" y="3134"/>
              <a:ext cx="816" cy="0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79" name="Line 7"/>
            <p:cNvSpPr>
              <a:spLocks noChangeShapeType="1"/>
            </p:cNvSpPr>
            <p:nvPr/>
          </p:nvSpPr>
          <p:spPr bwMode="auto">
            <a:xfrm>
              <a:off x="4302" y="2606"/>
              <a:ext cx="0" cy="816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80" name="Line 8"/>
            <p:cNvSpPr>
              <a:spLocks noChangeShapeType="1"/>
            </p:cNvSpPr>
            <p:nvPr/>
          </p:nvSpPr>
          <p:spPr bwMode="auto">
            <a:xfrm>
              <a:off x="4638" y="2606"/>
              <a:ext cx="0" cy="816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81" name="Oval 9"/>
            <p:cNvSpPr>
              <a:spLocks noChangeArrowheads="1"/>
            </p:cNvSpPr>
            <p:nvPr/>
          </p:nvSpPr>
          <p:spPr bwMode="auto">
            <a:xfrm>
              <a:off x="4398" y="2654"/>
              <a:ext cx="144" cy="144"/>
            </a:xfrm>
            <a:prstGeom prst="ellipse">
              <a:avLst/>
            </a:prstGeom>
            <a:noFill/>
            <a:ln w="19050">
              <a:solidFill>
                <a:srgbClr val="33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 b="0">
                <a:latin typeface="Arial" panose="020B0604020202020204" pitchFamily="34" charset="0"/>
              </a:endParaRPr>
            </a:p>
          </p:txBody>
        </p:sp>
        <p:grpSp>
          <p:nvGrpSpPr>
            <p:cNvPr id="172082" name="Group 10"/>
            <p:cNvGrpSpPr>
              <a:grpSpLocks/>
            </p:cNvGrpSpPr>
            <p:nvPr/>
          </p:nvGrpSpPr>
          <p:grpSpPr bwMode="auto">
            <a:xfrm>
              <a:off x="4398" y="2942"/>
              <a:ext cx="144" cy="144"/>
              <a:chOff x="960" y="1056"/>
              <a:chExt cx="96" cy="144"/>
            </a:xfrm>
          </p:grpSpPr>
          <p:sp>
            <p:nvSpPr>
              <p:cNvPr id="172083" name="Line 11"/>
              <p:cNvSpPr>
                <a:spLocks noChangeShapeType="1"/>
              </p:cNvSpPr>
              <p:nvPr/>
            </p:nvSpPr>
            <p:spPr bwMode="auto">
              <a:xfrm>
                <a:off x="960" y="1056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72084" name="Line 12"/>
              <p:cNvSpPr>
                <a:spLocks noChangeShapeType="1"/>
              </p:cNvSpPr>
              <p:nvPr/>
            </p:nvSpPr>
            <p:spPr bwMode="auto">
              <a:xfrm flipH="1">
                <a:off x="960" y="1056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</p:grpSp>
      <p:sp>
        <p:nvSpPr>
          <p:cNvPr id="172040" name="Text Box 13"/>
          <p:cNvSpPr txBox="1">
            <a:spLocks noChangeArrowheads="1"/>
          </p:cNvSpPr>
          <p:nvPr/>
        </p:nvSpPr>
        <p:spPr bwMode="auto">
          <a:xfrm>
            <a:off x="6400800" y="2573338"/>
            <a:ext cx="236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kumimoji="1" lang="en-US" altLang="zh-CN" sz="2400">
                <a:latin typeface="Arial" panose="020B0604020202020204" pitchFamily="34" charset="0"/>
              </a:rPr>
              <a:t>e(P) </a:t>
            </a:r>
            <a:r>
              <a:rPr kumimoji="1" lang="zh-CN" altLang="en-US" sz="2400">
                <a:latin typeface="Arial" panose="020B0604020202020204" pitchFamily="34" charset="0"/>
              </a:rPr>
              <a:t>＝ </a:t>
            </a:r>
            <a:r>
              <a:rPr kumimoji="1" lang="en-US" altLang="zh-CN" sz="2400">
                <a:latin typeface="Arial" panose="020B0604020202020204" pitchFamily="34" charset="0"/>
              </a:rPr>
              <a:t>6 - 4</a:t>
            </a:r>
            <a:r>
              <a:rPr kumimoji="1" lang="zh-CN" altLang="en-US" sz="2400">
                <a:latin typeface="Arial" panose="020B0604020202020204" pitchFamily="34" charset="0"/>
              </a:rPr>
              <a:t>＝</a:t>
            </a:r>
            <a:r>
              <a:rPr kumimoji="1" lang="en-US" altLang="zh-CN" sz="2400">
                <a:latin typeface="Arial" panose="020B0604020202020204" pitchFamily="34" charset="0"/>
              </a:rPr>
              <a:t>2</a:t>
            </a:r>
            <a:endParaRPr kumimoji="1" lang="en-US" altLang="zh-CN" sz="2400">
              <a:solidFill>
                <a:srgbClr val="5B524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2041" name="Oval 14"/>
          <p:cNvSpPr>
            <a:spLocks noChangeArrowheads="1"/>
          </p:cNvSpPr>
          <p:nvPr/>
        </p:nvSpPr>
        <p:spPr bwMode="auto">
          <a:xfrm>
            <a:off x="1066800" y="4572000"/>
            <a:ext cx="228600" cy="228600"/>
          </a:xfrm>
          <a:prstGeom prst="ellipse">
            <a:avLst/>
          </a:prstGeom>
          <a:noFill/>
          <a:ln w="19050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grpSp>
        <p:nvGrpSpPr>
          <p:cNvPr id="172042" name="Group 15"/>
          <p:cNvGrpSpPr>
            <a:grpSpLocks/>
          </p:cNvGrpSpPr>
          <p:nvPr/>
        </p:nvGrpSpPr>
        <p:grpSpPr bwMode="auto">
          <a:xfrm>
            <a:off x="1066800" y="4495800"/>
            <a:ext cx="1295400" cy="1295400"/>
            <a:chOff x="768" y="2592"/>
            <a:chExt cx="816" cy="816"/>
          </a:xfrm>
        </p:grpSpPr>
        <p:sp>
          <p:nvSpPr>
            <p:cNvPr id="172070" name="Line 16"/>
            <p:cNvSpPr>
              <a:spLocks noChangeShapeType="1"/>
            </p:cNvSpPr>
            <p:nvPr/>
          </p:nvSpPr>
          <p:spPr bwMode="auto">
            <a:xfrm>
              <a:off x="768" y="2832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71" name="Line 17"/>
            <p:cNvSpPr>
              <a:spLocks noChangeShapeType="1"/>
            </p:cNvSpPr>
            <p:nvPr/>
          </p:nvSpPr>
          <p:spPr bwMode="auto">
            <a:xfrm>
              <a:off x="768" y="3120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72" name="Line 18"/>
            <p:cNvSpPr>
              <a:spLocks noChangeShapeType="1"/>
            </p:cNvSpPr>
            <p:nvPr/>
          </p:nvSpPr>
          <p:spPr bwMode="auto">
            <a:xfrm>
              <a:off x="1008" y="259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73" name="Line 19"/>
            <p:cNvSpPr>
              <a:spLocks noChangeShapeType="1"/>
            </p:cNvSpPr>
            <p:nvPr/>
          </p:nvSpPr>
          <p:spPr bwMode="auto">
            <a:xfrm>
              <a:off x="1344" y="259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pSp>
          <p:nvGrpSpPr>
            <p:cNvPr id="172074" name="Group 20"/>
            <p:cNvGrpSpPr>
              <a:grpSpLocks/>
            </p:cNvGrpSpPr>
            <p:nvPr/>
          </p:nvGrpSpPr>
          <p:grpSpPr bwMode="auto">
            <a:xfrm>
              <a:off x="1104" y="2928"/>
              <a:ext cx="144" cy="144"/>
              <a:chOff x="960" y="1056"/>
              <a:chExt cx="96" cy="144"/>
            </a:xfrm>
          </p:grpSpPr>
          <p:sp>
            <p:nvSpPr>
              <p:cNvPr id="172075" name="Line 21"/>
              <p:cNvSpPr>
                <a:spLocks noChangeShapeType="1"/>
              </p:cNvSpPr>
              <p:nvPr/>
            </p:nvSpPr>
            <p:spPr bwMode="auto">
              <a:xfrm>
                <a:off x="960" y="1056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72076" name="Line 22"/>
              <p:cNvSpPr>
                <a:spLocks noChangeShapeType="1"/>
              </p:cNvSpPr>
              <p:nvPr/>
            </p:nvSpPr>
            <p:spPr bwMode="auto">
              <a:xfrm flipH="1">
                <a:off x="960" y="1056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</p:grpSp>
      <p:grpSp>
        <p:nvGrpSpPr>
          <p:cNvPr id="172043" name="Group 23"/>
          <p:cNvGrpSpPr>
            <a:grpSpLocks/>
          </p:cNvGrpSpPr>
          <p:nvPr/>
        </p:nvGrpSpPr>
        <p:grpSpPr bwMode="auto">
          <a:xfrm>
            <a:off x="2971800" y="4495800"/>
            <a:ext cx="1295400" cy="1295400"/>
            <a:chOff x="768" y="2592"/>
            <a:chExt cx="816" cy="816"/>
          </a:xfrm>
        </p:grpSpPr>
        <p:sp>
          <p:nvSpPr>
            <p:cNvPr id="172063" name="Line 24"/>
            <p:cNvSpPr>
              <a:spLocks noChangeShapeType="1"/>
            </p:cNvSpPr>
            <p:nvPr/>
          </p:nvSpPr>
          <p:spPr bwMode="auto">
            <a:xfrm>
              <a:off x="768" y="2832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64" name="Line 25"/>
            <p:cNvSpPr>
              <a:spLocks noChangeShapeType="1"/>
            </p:cNvSpPr>
            <p:nvPr/>
          </p:nvSpPr>
          <p:spPr bwMode="auto">
            <a:xfrm>
              <a:off x="768" y="3120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65" name="Line 26"/>
            <p:cNvSpPr>
              <a:spLocks noChangeShapeType="1"/>
            </p:cNvSpPr>
            <p:nvPr/>
          </p:nvSpPr>
          <p:spPr bwMode="auto">
            <a:xfrm>
              <a:off x="1008" y="259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66" name="Line 27"/>
            <p:cNvSpPr>
              <a:spLocks noChangeShapeType="1"/>
            </p:cNvSpPr>
            <p:nvPr/>
          </p:nvSpPr>
          <p:spPr bwMode="auto">
            <a:xfrm>
              <a:off x="1344" y="259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pSp>
          <p:nvGrpSpPr>
            <p:cNvPr id="172067" name="Group 28"/>
            <p:cNvGrpSpPr>
              <a:grpSpLocks/>
            </p:cNvGrpSpPr>
            <p:nvPr/>
          </p:nvGrpSpPr>
          <p:grpSpPr bwMode="auto">
            <a:xfrm>
              <a:off x="1104" y="2928"/>
              <a:ext cx="144" cy="144"/>
              <a:chOff x="960" y="1056"/>
              <a:chExt cx="96" cy="144"/>
            </a:xfrm>
          </p:grpSpPr>
          <p:sp>
            <p:nvSpPr>
              <p:cNvPr id="172068" name="Line 29"/>
              <p:cNvSpPr>
                <a:spLocks noChangeShapeType="1"/>
              </p:cNvSpPr>
              <p:nvPr/>
            </p:nvSpPr>
            <p:spPr bwMode="auto">
              <a:xfrm>
                <a:off x="960" y="1056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72069" name="Line 30"/>
              <p:cNvSpPr>
                <a:spLocks noChangeShapeType="1"/>
              </p:cNvSpPr>
              <p:nvPr/>
            </p:nvSpPr>
            <p:spPr bwMode="auto">
              <a:xfrm flipH="1">
                <a:off x="960" y="1056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</p:grpSp>
      <p:grpSp>
        <p:nvGrpSpPr>
          <p:cNvPr id="172044" name="Group 31"/>
          <p:cNvGrpSpPr>
            <a:grpSpLocks/>
          </p:cNvGrpSpPr>
          <p:nvPr/>
        </p:nvGrpSpPr>
        <p:grpSpPr bwMode="auto">
          <a:xfrm>
            <a:off x="6477000" y="4495800"/>
            <a:ext cx="1295400" cy="1295400"/>
            <a:chOff x="768" y="2592"/>
            <a:chExt cx="816" cy="816"/>
          </a:xfrm>
        </p:grpSpPr>
        <p:sp>
          <p:nvSpPr>
            <p:cNvPr id="172056" name="Line 32"/>
            <p:cNvSpPr>
              <a:spLocks noChangeShapeType="1"/>
            </p:cNvSpPr>
            <p:nvPr/>
          </p:nvSpPr>
          <p:spPr bwMode="auto">
            <a:xfrm>
              <a:off x="768" y="2832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57" name="Line 33"/>
            <p:cNvSpPr>
              <a:spLocks noChangeShapeType="1"/>
            </p:cNvSpPr>
            <p:nvPr/>
          </p:nvSpPr>
          <p:spPr bwMode="auto">
            <a:xfrm>
              <a:off x="768" y="3120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58" name="Line 34"/>
            <p:cNvSpPr>
              <a:spLocks noChangeShapeType="1"/>
            </p:cNvSpPr>
            <p:nvPr/>
          </p:nvSpPr>
          <p:spPr bwMode="auto">
            <a:xfrm>
              <a:off x="1008" y="259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59" name="Line 35"/>
            <p:cNvSpPr>
              <a:spLocks noChangeShapeType="1"/>
            </p:cNvSpPr>
            <p:nvPr/>
          </p:nvSpPr>
          <p:spPr bwMode="auto">
            <a:xfrm>
              <a:off x="1344" y="259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pSp>
          <p:nvGrpSpPr>
            <p:cNvPr id="172060" name="Group 36"/>
            <p:cNvGrpSpPr>
              <a:grpSpLocks/>
            </p:cNvGrpSpPr>
            <p:nvPr/>
          </p:nvGrpSpPr>
          <p:grpSpPr bwMode="auto">
            <a:xfrm>
              <a:off x="1104" y="2928"/>
              <a:ext cx="144" cy="144"/>
              <a:chOff x="960" y="1056"/>
              <a:chExt cx="96" cy="144"/>
            </a:xfrm>
          </p:grpSpPr>
          <p:sp>
            <p:nvSpPr>
              <p:cNvPr id="172061" name="Line 37"/>
              <p:cNvSpPr>
                <a:spLocks noChangeShapeType="1"/>
              </p:cNvSpPr>
              <p:nvPr/>
            </p:nvSpPr>
            <p:spPr bwMode="auto">
              <a:xfrm>
                <a:off x="960" y="1056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72062" name="Line 38"/>
              <p:cNvSpPr>
                <a:spLocks noChangeShapeType="1"/>
              </p:cNvSpPr>
              <p:nvPr/>
            </p:nvSpPr>
            <p:spPr bwMode="auto">
              <a:xfrm flipH="1">
                <a:off x="960" y="1056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</p:grpSp>
      <p:grpSp>
        <p:nvGrpSpPr>
          <p:cNvPr id="172045" name="Group 39"/>
          <p:cNvGrpSpPr>
            <a:grpSpLocks/>
          </p:cNvGrpSpPr>
          <p:nvPr/>
        </p:nvGrpSpPr>
        <p:grpSpPr bwMode="auto">
          <a:xfrm>
            <a:off x="4724400" y="4495800"/>
            <a:ext cx="1295400" cy="1295400"/>
            <a:chOff x="768" y="2592"/>
            <a:chExt cx="816" cy="816"/>
          </a:xfrm>
        </p:grpSpPr>
        <p:sp>
          <p:nvSpPr>
            <p:cNvPr id="172049" name="Line 40"/>
            <p:cNvSpPr>
              <a:spLocks noChangeShapeType="1"/>
            </p:cNvSpPr>
            <p:nvPr/>
          </p:nvSpPr>
          <p:spPr bwMode="auto">
            <a:xfrm>
              <a:off x="768" y="2832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50" name="Line 41"/>
            <p:cNvSpPr>
              <a:spLocks noChangeShapeType="1"/>
            </p:cNvSpPr>
            <p:nvPr/>
          </p:nvSpPr>
          <p:spPr bwMode="auto">
            <a:xfrm>
              <a:off x="768" y="3120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51" name="Line 42"/>
            <p:cNvSpPr>
              <a:spLocks noChangeShapeType="1"/>
            </p:cNvSpPr>
            <p:nvPr/>
          </p:nvSpPr>
          <p:spPr bwMode="auto">
            <a:xfrm>
              <a:off x="1008" y="259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2052" name="Line 43"/>
            <p:cNvSpPr>
              <a:spLocks noChangeShapeType="1"/>
            </p:cNvSpPr>
            <p:nvPr/>
          </p:nvSpPr>
          <p:spPr bwMode="auto">
            <a:xfrm>
              <a:off x="1344" y="259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pSp>
          <p:nvGrpSpPr>
            <p:cNvPr id="172053" name="Group 44"/>
            <p:cNvGrpSpPr>
              <a:grpSpLocks/>
            </p:cNvGrpSpPr>
            <p:nvPr/>
          </p:nvGrpSpPr>
          <p:grpSpPr bwMode="auto">
            <a:xfrm>
              <a:off x="1104" y="2928"/>
              <a:ext cx="144" cy="144"/>
              <a:chOff x="960" y="1056"/>
              <a:chExt cx="96" cy="144"/>
            </a:xfrm>
          </p:grpSpPr>
          <p:sp>
            <p:nvSpPr>
              <p:cNvPr id="172054" name="Line 45"/>
              <p:cNvSpPr>
                <a:spLocks noChangeShapeType="1"/>
              </p:cNvSpPr>
              <p:nvPr/>
            </p:nvSpPr>
            <p:spPr bwMode="auto">
              <a:xfrm>
                <a:off x="960" y="1056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72055" name="Line 46"/>
              <p:cNvSpPr>
                <a:spLocks noChangeShapeType="1"/>
              </p:cNvSpPr>
              <p:nvPr/>
            </p:nvSpPr>
            <p:spPr bwMode="auto">
              <a:xfrm flipH="1">
                <a:off x="960" y="1056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</p:grpSp>
      <p:sp>
        <p:nvSpPr>
          <p:cNvPr id="172046" name="Oval 47"/>
          <p:cNvSpPr>
            <a:spLocks noChangeArrowheads="1"/>
          </p:cNvSpPr>
          <p:nvPr/>
        </p:nvSpPr>
        <p:spPr bwMode="auto">
          <a:xfrm>
            <a:off x="4038600" y="4495800"/>
            <a:ext cx="228600" cy="228600"/>
          </a:xfrm>
          <a:prstGeom prst="ellipse">
            <a:avLst/>
          </a:prstGeom>
          <a:noFill/>
          <a:ln w="19050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172047" name="Oval 48"/>
          <p:cNvSpPr>
            <a:spLocks noChangeArrowheads="1"/>
          </p:cNvSpPr>
          <p:nvPr/>
        </p:nvSpPr>
        <p:spPr bwMode="auto">
          <a:xfrm>
            <a:off x="4724400" y="5486400"/>
            <a:ext cx="228600" cy="228600"/>
          </a:xfrm>
          <a:prstGeom prst="ellipse">
            <a:avLst/>
          </a:prstGeom>
          <a:noFill/>
          <a:ln w="19050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172048" name="Oval 49"/>
          <p:cNvSpPr>
            <a:spLocks noChangeArrowheads="1"/>
          </p:cNvSpPr>
          <p:nvPr/>
        </p:nvSpPr>
        <p:spPr bwMode="auto">
          <a:xfrm>
            <a:off x="7543800" y="5486400"/>
            <a:ext cx="228600" cy="228600"/>
          </a:xfrm>
          <a:prstGeom prst="ellipse">
            <a:avLst/>
          </a:prstGeom>
          <a:noFill/>
          <a:ln w="19050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Max-Min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7162800" cy="5791200"/>
          </a:xfrm>
          <a:noFill/>
        </p:spPr>
      </p:pic>
      <p:sp>
        <p:nvSpPr>
          <p:cNvPr id="174083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423B1BE-2C68-40A3-A92F-3FE2234C6BDB}" type="datetime1">
              <a:rPr lang="zh-CN" altLang="en-US" sz="1000" b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sp>
        <p:nvSpPr>
          <p:cNvPr id="174084" name="页脚占位符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74085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53199A-9C9E-4E59-BC82-333FD2062AC6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82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086" name="Text Box 3"/>
          <p:cNvSpPr txBox="1">
            <a:spLocks noChangeArrowheads="1"/>
          </p:cNvSpPr>
          <p:nvPr/>
        </p:nvSpPr>
        <p:spPr bwMode="auto">
          <a:xfrm>
            <a:off x="7467600" y="3048000"/>
            <a:ext cx="121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b="0">
                <a:latin typeface="Arial" panose="020B0604020202020204" pitchFamily="34" charset="0"/>
              </a:rPr>
              <a:t>First stage</a:t>
            </a: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 bwMode="gray">
          <a:xfrm>
            <a:off x="914400" y="46038"/>
            <a:ext cx="8001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+mn-lt"/>
              </a:rPr>
              <a:t>Solution of tic-tac-toe (1)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7010400" cy="5791200"/>
          </a:xfrm>
        </p:spPr>
      </p:pic>
      <p:sp>
        <p:nvSpPr>
          <p:cNvPr id="176131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88F7B5-2CAA-4EC2-A630-F48B2689D352}" type="datetime1">
              <a:rPr lang="zh-CN" altLang="en-US" sz="1000" b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sp>
        <p:nvSpPr>
          <p:cNvPr id="176132" name="页脚占位符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76133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2CAE93-DB47-44A3-A069-F3D2DF34C9C3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83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6134" name="Text Box 3"/>
          <p:cNvSpPr txBox="1">
            <a:spLocks noChangeArrowheads="1"/>
          </p:cNvSpPr>
          <p:nvPr/>
        </p:nvSpPr>
        <p:spPr bwMode="auto">
          <a:xfrm>
            <a:off x="7315200" y="3236913"/>
            <a:ext cx="152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b="0">
                <a:latin typeface="Arial" panose="020B0604020202020204" pitchFamily="34" charset="0"/>
              </a:rPr>
              <a:t>Second stage</a:t>
            </a: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 bwMode="gray">
          <a:xfrm>
            <a:off x="914400" y="46038"/>
            <a:ext cx="8001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+mn-lt"/>
              </a:rPr>
              <a:t>Solution of tic-tac-toe (2)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7054850" cy="5791200"/>
          </a:xfrm>
        </p:spPr>
      </p:pic>
      <p:sp>
        <p:nvSpPr>
          <p:cNvPr id="178179" name="日期占位符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BC208AF-8F03-4B16-BCA9-1FF5B5179E44}" type="datetime1">
              <a:rPr lang="zh-CN" altLang="en-US" sz="1000" b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sp>
        <p:nvSpPr>
          <p:cNvPr id="178180" name="页脚占位符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78181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83EFFC1-DFF8-47CF-8777-E926AF7FC815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84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8182" name="Text Box 3"/>
          <p:cNvSpPr txBox="1">
            <a:spLocks noChangeArrowheads="1"/>
          </p:cNvSpPr>
          <p:nvPr/>
        </p:nvSpPr>
        <p:spPr bwMode="auto">
          <a:xfrm>
            <a:off x="7391400" y="3200400"/>
            <a:ext cx="1371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b="0">
                <a:latin typeface="Arial" panose="020B0604020202020204" pitchFamily="34" charset="0"/>
              </a:rPr>
              <a:t>Final stage</a:t>
            </a: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 bwMode="gray">
          <a:xfrm>
            <a:off x="914400" y="46038"/>
            <a:ext cx="8001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+mn-lt"/>
              </a:rPr>
              <a:t>Solution of tic-tac-toe (3)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4.3 α-β pruning</a:t>
            </a:r>
            <a:endParaRPr lang="zh-CN" altLang="en-US" sz="3600">
              <a:ea typeface="宋体" panose="02010600030101010101" pitchFamily="2" charset="-122"/>
            </a:endParaRPr>
          </a:p>
        </p:txBody>
      </p:sp>
      <p:sp>
        <p:nvSpPr>
          <p:cNvPr id="18022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74650" y="1981200"/>
            <a:ext cx="8388350" cy="2514600"/>
          </a:xfrm>
        </p:spPr>
        <p:txBody>
          <a:bodyPr/>
          <a:lstStyle/>
          <a:p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Improve search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efficiency 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through pruning some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unnecessary branches in the game tree</a:t>
            </a:r>
          </a:p>
          <a:p>
            <a:endParaRPr lang="en-US" altLang="zh-CN" sz="320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Use depth-limited search (</a:t>
            </a:r>
            <a:r>
              <a:rPr lang="en-US" altLang="zh-CN" sz="320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DLS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) strategy</a:t>
            </a:r>
          </a:p>
        </p:txBody>
      </p:sp>
      <p:sp>
        <p:nvSpPr>
          <p:cNvPr id="180228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80229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ABE51BA-F61E-4892-ADDC-656B4DB38D48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85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0230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3059885-9B6B-4310-9955-96E0EAC94D21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α-β pruning example1</a:t>
            </a:r>
          </a:p>
        </p:txBody>
      </p:sp>
      <p:sp>
        <p:nvSpPr>
          <p:cNvPr id="182275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82276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B1E3556-1A5B-4753-A591-542AE8F67196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86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2277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3EFBAA2-C3C9-4548-B796-D9A1C35422F8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82278" name="Picture 3" descr="alpha-beta-progress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α-β pruning example1</a:t>
            </a:r>
          </a:p>
        </p:txBody>
      </p:sp>
      <p:sp>
        <p:nvSpPr>
          <p:cNvPr id="184323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84324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BF656D-851F-48FF-9C00-91EF08FA888E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87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4325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204111-2EA9-4C82-B1B0-A19114EBD575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84326" name="Picture 3" descr="alpha-beta-progress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α-β pruning example1</a:t>
            </a:r>
          </a:p>
        </p:txBody>
      </p:sp>
      <p:sp>
        <p:nvSpPr>
          <p:cNvPr id="186371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86372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697701A-D2A5-4247-B743-E18030C7CAE3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88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6373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10B7F27-D32C-4E8E-8093-358D29A782E7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86374" name="Picture 3" descr="alpha-beta-progress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α-β pruning example1</a:t>
            </a:r>
          </a:p>
        </p:txBody>
      </p:sp>
      <p:sp>
        <p:nvSpPr>
          <p:cNvPr id="188419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88420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F79987F-2F16-4BFA-BD3B-C8B64020D1C4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89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8421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46CDFB3-5731-4303-933A-D912460BDF19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88422" name="Picture 3" descr="alpha-beta-progress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12838"/>
            <a:ext cx="85344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>
                <a:ea typeface="宋体" panose="02010600030101010101" pitchFamily="2" charset="-122"/>
              </a:rPr>
              <a:t>Step1 </a:t>
            </a: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Represent the problem</a:t>
            </a:r>
            <a:r>
              <a:rPr lang="en-US" altLang="zh-CN" sz="2400">
                <a:ea typeface="宋体" panose="02010600030101010101" pitchFamily="2" charset="-122"/>
              </a:rPr>
              <a:t>, here the state space method is used.</a:t>
            </a:r>
          </a:p>
          <a:p>
            <a:pPr eaLnBrk="1" hangingPunct="1">
              <a:buFontTx/>
              <a:buNone/>
            </a:pPr>
            <a:r>
              <a:rPr lang="en-US" altLang="zh-CN" sz="2400">
                <a:ea typeface="宋体" panose="02010600030101010101" pitchFamily="2" charset="-122"/>
              </a:rPr>
              <a:t>Step 1-1. Represent all the </a:t>
            </a:r>
            <a:r>
              <a:rPr lang="en-US" altLang="zh-CN" sz="2400">
                <a:solidFill>
                  <a:srgbClr val="FF0000"/>
                </a:solidFill>
                <a:ea typeface="宋体" panose="02010600030101010101" pitchFamily="2" charset="-122"/>
              </a:rPr>
              <a:t>states</a:t>
            </a:r>
            <a:r>
              <a:rPr lang="en-US" altLang="zh-CN" sz="2400">
                <a:ea typeface="宋体" panose="02010600030101010101" pitchFamily="2" charset="-122"/>
              </a:rPr>
              <a:t>, including </a:t>
            </a:r>
            <a:r>
              <a:rPr lang="en-US" altLang="zh-CN" sz="2400">
                <a:solidFill>
                  <a:srgbClr val="FF0000"/>
                </a:solidFill>
                <a:ea typeface="宋体" panose="02010600030101010101" pitchFamily="2" charset="-122"/>
              </a:rPr>
              <a:t>initial states </a:t>
            </a:r>
            <a:r>
              <a:rPr lang="en-US" altLang="zh-CN" sz="2400">
                <a:ea typeface="宋体" panose="02010600030101010101" pitchFamily="2" charset="-122"/>
              </a:rPr>
              <a:t>and </a:t>
            </a:r>
            <a:r>
              <a:rPr lang="en-US" altLang="zh-CN" sz="2400">
                <a:solidFill>
                  <a:srgbClr val="FF0000"/>
                </a:solidFill>
                <a:ea typeface="宋体" panose="02010600030101010101" pitchFamily="2" charset="-122"/>
              </a:rPr>
              <a:t>goal states, </a:t>
            </a:r>
            <a:r>
              <a:rPr lang="en-US" altLang="zh-CN" sz="2400">
                <a:ea typeface="宋体" panose="02010600030101010101" pitchFamily="2" charset="-122"/>
              </a:rPr>
              <a:t>and then </a:t>
            </a:r>
            <a:r>
              <a:rPr lang="en-US" altLang="zh-CN" sz="2400">
                <a:solidFill>
                  <a:srgbClr val="FF0000"/>
                </a:solidFill>
                <a:ea typeface="宋体" panose="02010600030101010101" pitchFamily="2" charset="-122"/>
              </a:rPr>
              <a:t>find a way from initial states  to goal states.</a:t>
            </a: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3581400" y="3332163"/>
          <a:ext cx="1752600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" imgW="838200" imgH="228600" progId="Equation.3">
                  <p:embed/>
                </p:oleObj>
              </mc:Choice>
              <mc:Fallback>
                <p:oleObj name="公式" r:id="rId3" imgW="8382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332163"/>
                        <a:ext cx="1752600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0" y="4371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1905000" y="4181475"/>
          <a:ext cx="6172200" cy="156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5" imgW="2705100" imgH="685800" progId="Equation.3">
                  <p:embed/>
                </p:oleObj>
              </mc:Choice>
              <mc:Fallback>
                <p:oleObj name="公式" r:id="rId5" imgW="2705100" imgH="685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181475"/>
                        <a:ext cx="6172200" cy="15652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304800" y="3571875"/>
            <a:ext cx="19812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1800">
                <a:latin typeface="Arial" panose="020B0604020202020204" pitchFamily="34" charset="0"/>
              </a:rPr>
              <a:t>Initial state</a:t>
            </a: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1447800" y="4105275"/>
            <a:ext cx="533400" cy="228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200400" y="6010275"/>
            <a:ext cx="19812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1800">
                <a:latin typeface="Arial" panose="020B0604020202020204" pitchFamily="34" charset="0"/>
              </a:rPr>
              <a:t>Goal states</a:t>
            </a: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V="1">
            <a:off x="3505200" y="5172075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V="1">
            <a:off x="5334000" y="5705475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56" name="日期占位符 3"/>
          <p:cNvSpPr>
            <a:spLocks noGrp="1"/>
          </p:cNvSpPr>
          <p:nvPr>
            <p:ph type="dt" sz="quarter" idx="12"/>
          </p:nvPr>
        </p:nvSpPr>
        <p:spPr bwMode="auto">
          <a:xfrm>
            <a:off x="301625" y="6553200"/>
            <a:ext cx="137477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4BAB03B6-0C2C-4F8F-8F7A-E30A414EB095}" type="datetime1">
              <a:rPr lang="zh-CN" altLang="en-US" sz="1400" b="0" smtClean="0">
                <a:solidFill>
                  <a:srgbClr val="FFFFFF"/>
                </a:solidFill>
              </a:rPr>
              <a:pPr algn="r"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  <p:sp>
        <p:nvSpPr>
          <p:cNvPr id="31757" name="页脚占位符 4"/>
          <p:cNvSpPr>
            <a:spLocks noGrp="1"/>
          </p:cNvSpPr>
          <p:nvPr>
            <p:ph type="ftr" sz="quarter" idx="10"/>
          </p:nvPr>
        </p:nvSpPr>
        <p:spPr bwMode="auto">
          <a:xfrm>
            <a:off x="3657600" y="6553200"/>
            <a:ext cx="2819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AI: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Search</a:t>
            </a:r>
            <a:r>
              <a:rPr lang="zh-CN" altLang="en-US" sz="1400" b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>
                <a:solidFill>
                  <a:srgbClr val="FFFFFF"/>
                </a:solidFill>
                <a:latin typeface="Arial" panose="020B0604020202020204" pitchFamily="34" charset="0"/>
              </a:rPr>
              <a:t>&amp; Problem Solving</a:t>
            </a:r>
          </a:p>
        </p:txBody>
      </p:sp>
      <p:sp>
        <p:nvSpPr>
          <p:cNvPr id="31758" name="灯片编号占位符 5"/>
          <p:cNvSpPr>
            <a:spLocks noGrp="1"/>
          </p:cNvSpPr>
          <p:nvPr>
            <p:ph type="sldNum" sz="quarter" idx="11"/>
          </p:nvPr>
        </p:nvSpPr>
        <p:spPr bwMode="auto">
          <a:xfrm>
            <a:off x="8229600" y="6553200"/>
            <a:ext cx="838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fld id="{31D59541-74C0-4B53-9A20-01C4075931FC}" type="slidenum">
              <a:rPr lang="zh-CN" altLang="en-US" sz="1400" b="0">
                <a:solidFill>
                  <a:srgbClr val="FFFFFF"/>
                </a:solidFill>
              </a:rPr>
              <a:pPr algn="l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zh-CN" sz="1400" b="0">
              <a:solidFill>
                <a:srgbClr val="FFFFFF"/>
              </a:solidFill>
            </a:endParaRPr>
          </a:p>
        </p:txBody>
      </p:sp>
      <p:sp>
        <p:nvSpPr>
          <p:cNvPr id="3175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05800" cy="762000"/>
          </a:xfrm>
        </p:spPr>
        <p:txBody>
          <a:bodyPr/>
          <a:lstStyle/>
          <a:p>
            <a:pPr eaLnBrk="1" hangingPunct="1"/>
            <a:r>
              <a:rPr lang="en-US" altLang="zh-CN" sz="3200">
                <a:ea typeface="宋体" panose="02010600030101010101" pitchFamily="2" charset="-122"/>
              </a:rPr>
              <a:t>How to solve 2-rank Hanoi problem</a:t>
            </a:r>
            <a:r>
              <a:rPr lang="en-US" altLang="zh-CN" sz="3200"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 animBg="1"/>
      <p:bldP spid="1434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α-β pruning example1</a:t>
            </a:r>
          </a:p>
        </p:txBody>
      </p:sp>
      <p:sp>
        <p:nvSpPr>
          <p:cNvPr id="190467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90468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BBAF5B7-8F71-4717-904D-2FC8BAF3D803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90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0469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66058A-408B-4568-BF4E-72DFA9DB557B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90470" name="Picture 3" descr="alpha-beta-progress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2296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Box 86"/>
          <p:cNvSpPr txBox="1">
            <a:spLocks noChangeArrowheads="1"/>
          </p:cNvSpPr>
          <p:nvPr/>
        </p:nvSpPr>
        <p:spPr bwMode="auto">
          <a:xfrm>
            <a:off x="0" y="990600"/>
            <a:ext cx="9144000" cy="5908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192515" name="Rectangle 83"/>
          <p:cNvSpPr>
            <a:spLocks noGrp="1" noChangeArrowheads="1"/>
          </p:cNvSpPr>
          <p:nvPr>
            <p:ph type="title"/>
          </p:nvPr>
        </p:nvSpPr>
        <p:spPr>
          <a:xfrm>
            <a:off x="831850" y="0"/>
            <a:ext cx="7397750" cy="762000"/>
          </a:xfrm>
          <a:noFill/>
        </p:spPr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α-β pruning example2</a:t>
            </a:r>
          </a:p>
        </p:txBody>
      </p:sp>
      <p:sp>
        <p:nvSpPr>
          <p:cNvPr id="192516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92517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6B4D532-A19D-4F13-B591-7330020FBB6B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91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2518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E908525-2CEE-4B22-B5F2-AB7C44CE9120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grpSp>
        <p:nvGrpSpPr>
          <p:cNvPr id="192519" name="Group 2"/>
          <p:cNvGrpSpPr>
            <a:grpSpLocks/>
          </p:cNvGrpSpPr>
          <p:nvPr/>
        </p:nvGrpSpPr>
        <p:grpSpPr bwMode="auto">
          <a:xfrm>
            <a:off x="527050" y="1524000"/>
            <a:ext cx="8229600" cy="4876800"/>
            <a:chOff x="144" y="480"/>
            <a:chExt cx="5184" cy="3072"/>
          </a:xfrm>
        </p:grpSpPr>
        <p:sp>
          <p:nvSpPr>
            <p:cNvPr id="192542" name="Oval 3"/>
            <p:cNvSpPr>
              <a:spLocks noChangeArrowheads="1"/>
            </p:cNvSpPr>
            <p:nvPr/>
          </p:nvSpPr>
          <p:spPr bwMode="auto">
            <a:xfrm>
              <a:off x="3888" y="480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FF0000"/>
                  </a:solidFill>
                  <a:latin typeface="Times New Roman" panose="02020603050405020304" pitchFamily="18" charset="0"/>
                </a:rPr>
                <a:t>S0</a:t>
              </a:r>
            </a:p>
          </p:txBody>
        </p:sp>
        <p:sp>
          <p:nvSpPr>
            <p:cNvPr id="192543" name="Oval 4"/>
            <p:cNvSpPr>
              <a:spLocks noChangeArrowheads="1"/>
            </p:cNvSpPr>
            <p:nvPr/>
          </p:nvSpPr>
          <p:spPr bwMode="auto">
            <a:xfrm>
              <a:off x="2544" y="1200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92544" name="Oval 5"/>
            <p:cNvSpPr>
              <a:spLocks noChangeArrowheads="1"/>
            </p:cNvSpPr>
            <p:nvPr/>
          </p:nvSpPr>
          <p:spPr bwMode="auto">
            <a:xfrm>
              <a:off x="4944" y="1200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92545" name="Oval 6"/>
            <p:cNvSpPr>
              <a:spLocks noChangeArrowheads="1"/>
            </p:cNvSpPr>
            <p:nvPr/>
          </p:nvSpPr>
          <p:spPr bwMode="auto">
            <a:xfrm>
              <a:off x="1296" y="1968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92546" name="Oval 7"/>
            <p:cNvSpPr>
              <a:spLocks noChangeArrowheads="1"/>
            </p:cNvSpPr>
            <p:nvPr/>
          </p:nvSpPr>
          <p:spPr bwMode="auto">
            <a:xfrm>
              <a:off x="3168" y="1920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92547" name="Oval 8"/>
            <p:cNvSpPr>
              <a:spLocks noChangeArrowheads="1"/>
            </p:cNvSpPr>
            <p:nvPr/>
          </p:nvSpPr>
          <p:spPr bwMode="auto">
            <a:xfrm>
              <a:off x="528" y="2592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192548" name="Oval 9"/>
            <p:cNvSpPr>
              <a:spLocks noChangeArrowheads="1"/>
            </p:cNvSpPr>
            <p:nvPr/>
          </p:nvSpPr>
          <p:spPr bwMode="auto">
            <a:xfrm>
              <a:off x="1872" y="2544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92549" name="Oval 10"/>
            <p:cNvSpPr>
              <a:spLocks noChangeArrowheads="1"/>
            </p:cNvSpPr>
            <p:nvPr/>
          </p:nvSpPr>
          <p:spPr bwMode="auto">
            <a:xfrm>
              <a:off x="2832" y="2544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92550" name="Oval 11"/>
            <p:cNvSpPr>
              <a:spLocks noChangeArrowheads="1"/>
            </p:cNvSpPr>
            <p:nvPr/>
          </p:nvSpPr>
          <p:spPr bwMode="auto">
            <a:xfrm>
              <a:off x="4464" y="1920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92551" name="Oval 12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92552" name="Oval 13"/>
            <p:cNvSpPr>
              <a:spLocks noChangeArrowheads="1"/>
            </p:cNvSpPr>
            <p:nvPr/>
          </p:nvSpPr>
          <p:spPr bwMode="auto">
            <a:xfrm>
              <a:off x="4704" y="2544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J</a:t>
              </a:r>
            </a:p>
          </p:txBody>
        </p:sp>
        <p:sp>
          <p:nvSpPr>
            <p:cNvPr id="192553" name="Oval 14"/>
            <p:cNvSpPr>
              <a:spLocks noChangeArrowheads="1"/>
            </p:cNvSpPr>
            <p:nvPr/>
          </p:nvSpPr>
          <p:spPr bwMode="auto">
            <a:xfrm>
              <a:off x="144" y="3168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192554" name="Oval 15"/>
            <p:cNvSpPr>
              <a:spLocks noChangeArrowheads="1"/>
            </p:cNvSpPr>
            <p:nvPr/>
          </p:nvSpPr>
          <p:spPr bwMode="auto">
            <a:xfrm>
              <a:off x="528" y="3168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92555" name="Oval 16"/>
            <p:cNvSpPr>
              <a:spLocks noChangeArrowheads="1"/>
            </p:cNvSpPr>
            <p:nvPr/>
          </p:nvSpPr>
          <p:spPr bwMode="auto">
            <a:xfrm>
              <a:off x="960" y="3168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92556" name="Oval 17"/>
            <p:cNvSpPr>
              <a:spLocks noChangeArrowheads="1"/>
            </p:cNvSpPr>
            <p:nvPr/>
          </p:nvSpPr>
          <p:spPr bwMode="auto">
            <a:xfrm>
              <a:off x="1488" y="3168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92557" name="Oval 18"/>
            <p:cNvSpPr>
              <a:spLocks noChangeArrowheads="1"/>
            </p:cNvSpPr>
            <p:nvPr/>
          </p:nvSpPr>
          <p:spPr bwMode="auto">
            <a:xfrm>
              <a:off x="2496" y="3168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92558" name="Oval 19"/>
            <p:cNvSpPr>
              <a:spLocks noChangeArrowheads="1"/>
            </p:cNvSpPr>
            <p:nvPr/>
          </p:nvSpPr>
          <p:spPr bwMode="auto">
            <a:xfrm>
              <a:off x="3072" y="3168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192559" name="Oval 20"/>
            <p:cNvSpPr>
              <a:spLocks noChangeArrowheads="1"/>
            </p:cNvSpPr>
            <p:nvPr/>
          </p:nvSpPr>
          <p:spPr bwMode="auto">
            <a:xfrm>
              <a:off x="3648" y="3168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192560" name="Oval 21"/>
            <p:cNvSpPr>
              <a:spLocks noChangeArrowheads="1"/>
            </p:cNvSpPr>
            <p:nvPr/>
          </p:nvSpPr>
          <p:spPr bwMode="auto">
            <a:xfrm>
              <a:off x="4416" y="3168"/>
              <a:ext cx="192" cy="19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>
                  <a:solidFill>
                    <a:srgbClr val="000000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92561" name="Line 22"/>
            <p:cNvSpPr>
              <a:spLocks noChangeShapeType="1"/>
            </p:cNvSpPr>
            <p:nvPr/>
          </p:nvSpPr>
          <p:spPr bwMode="auto">
            <a:xfrm flipH="1">
              <a:off x="2736" y="624"/>
              <a:ext cx="1152" cy="624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62" name="Line 23"/>
            <p:cNvSpPr>
              <a:spLocks noChangeShapeType="1"/>
            </p:cNvSpPr>
            <p:nvPr/>
          </p:nvSpPr>
          <p:spPr bwMode="auto">
            <a:xfrm flipH="1">
              <a:off x="1488" y="1344"/>
              <a:ext cx="1056" cy="67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63" name="Line 24"/>
            <p:cNvSpPr>
              <a:spLocks noChangeShapeType="1"/>
            </p:cNvSpPr>
            <p:nvPr/>
          </p:nvSpPr>
          <p:spPr bwMode="auto">
            <a:xfrm flipH="1">
              <a:off x="672" y="2112"/>
              <a:ext cx="624" cy="480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64" name="Line 25"/>
            <p:cNvSpPr>
              <a:spLocks noChangeShapeType="1"/>
            </p:cNvSpPr>
            <p:nvPr/>
          </p:nvSpPr>
          <p:spPr bwMode="auto">
            <a:xfrm flipH="1">
              <a:off x="288" y="2784"/>
              <a:ext cx="288" cy="384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65" name="Line 26"/>
            <p:cNvSpPr>
              <a:spLocks noChangeShapeType="1"/>
            </p:cNvSpPr>
            <p:nvPr/>
          </p:nvSpPr>
          <p:spPr bwMode="auto">
            <a:xfrm>
              <a:off x="624" y="2784"/>
              <a:ext cx="0" cy="384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66" name="Line 27"/>
            <p:cNvSpPr>
              <a:spLocks noChangeShapeType="1"/>
            </p:cNvSpPr>
            <p:nvPr/>
          </p:nvSpPr>
          <p:spPr bwMode="auto">
            <a:xfrm>
              <a:off x="672" y="2784"/>
              <a:ext cx="336" cy="43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67" name="Line 28"/>
            <p:cNvSpPr>
              <a:spLocks noChangeShapeType="1"/>
            </p:cNvSpPr>
            <p:nvPr/>
          </p:nvSpPr>
          <p:spPr bwMode="auto">
            <a:xfrm flipH="1">
              <a:off x="1632" y="2736"/>
              <a:ext cx="288" cy="43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68" name="Line 29"/>
            <p:cNvSpPr>
              <a:spLocks noChangeShapeType="1"/>
            </p:cNvSpPr>
            <p:nvPr/>
          </p:nvSpPr>
          <p:spPr bwMode="auto">
            <a:xfrm>
              <a:off x="1968" y="2736"/>
              <a:ext cx="192" cy="336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69" name="Line 30"/>
            <p:cNvSpPr>
              <a:spLocks noChangeShapeType="1"/>
            </p:cNvSpPr>
            <p:nvPr/>
          </p:nvSpPr>
          <p:spPr bwMode="auto">
            <a:xfrm>
              <a:off x="1488" y="2112"/>
              <a:ext cx="432" cy="43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70" name="Line 31"/>
            <p:cNvSpPr>
              <a:spLocks noChangeShapeType="1"/>
            </p:cNvSpPr>
            <p:nvPr/>
          </p:nvSpPr>
          <p:spPr bwMode="auto">
            <a:xfrm>
              <a:off x="2736" y="1344"/>
              <a:ext cx="480" cy="624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71" name="Line 32"/>
            <p:cNvSpPr>
              <a:spLocks noChangeShapeType="1"/>
            </p:cNvSpPr>
            <p:nvPr/>
          </p:nvSpPr>
          <p:spPr bwMode="auto">
            <a:xfrm flipH="1">
              <a:off x="2976" y="2112"/>
              <a:ext cx="240" cy="43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72" name="Line 33"/>
            <p:cNvSpPr>
              <a:spLocks noChangeShapeType="1"/>
            </p:cNvSpPr>
            <p:nvPr/>
          </p:nvSpPr>
          <p:spPr bwMode="auto">
            <a:xfrm flipH="1">
              <a:off x="2640" y="2736"/>
              <a:ext cx="240" cy="43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73" name="Line 34"/>
            <p:cNvSpPr>
              <a:spLocks noChangeShapeType="1"/>
            </p:cNvSpPr>
            <p:nvPr/>
          </p:nvSpPr>
          <p:spPr bwMode="auto">
            <a:xfrm>
              <a:off x="2976" y="2736"/>
              <a:ext cx="144" cy="43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74" name="Line 35"/>
            <p:cNvSpPr>
              <a:spLocks noChangeShapeType="1"/>
            </p:cNvSpPr>
            <p:nvPr/>
          </p:nvSpPr>
          <p:spPr bwMode="auto">
            <a:xfrm>
              <a:off x="3360" y="2112"/>
              <a:ext cx="144" cy="19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75" name="Line 36"/>
            <p:cNvSpPr>
              <a:spLocks noChangeShapeType="1"/>
            </p:cNvSpPr>
            <p:nvPr/>
          </p:nvSpPr>
          <p:spPr bwMode="auto">
            <a:xfrm>
              <a:off x="4080" y="624"/>
              <a:ext cx="864" cy="624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76" name="Line 37"/>
            <p:cNvSpPr>
              <a:spLocks noChangeShapeType="1"/>
            </p:cNvSpPr>
            <p:nvPr/>
          </p:nvSpPr>
          <p:spPr bwMode="auto">
            <a:xfrm flipH="1">
              <a:off x="4608" y="1392"/>
              <a:ext cx="384" cy="528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77" name="Line 38"/>
            <p:cNvSpPr>
              <a:spLocks noChangeShapeType="1"/>
            </p:cNvSpPr>
            <p:nvPr/>
          </p:nvSpPr>
          <p:spPr bwMode="auto">
            <a:xfrm>
              <a:off x="5088" y="1392"/>
              <a:ext cx="240" cy="384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78" name="Line 39"/>
            <p:cNvSpPr>
              <a:spLocks noChangeShapeType="1"/>
            </p:cNvSpPr>
            <p:nvPr/>
          </p:nvSpPr>
          <p:spPr bwMode="auto">
            <a:xfrm>
              <a:off x="5040" y="1392"/>
              <a:ext cx="0" cy="43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79" name="Line 40"/>
            <p:cNvSpPr>
              <a:spLocks noChangeShapeType="1"/>
            </p:cNvSpPr>
            <p:nvPr/>
          </p:nvSpPr>
          <p:spPr bwMode="auto">
            <a:xfrm flipH="1">
              <a:off x="4080" y="2112"/>
              <a:ext cx="432" cy="43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80" name="Line 41"/>
            <p:cNvSpPr>
              <a:spLocks noChangeShapeType="1"/>
            </p:cNvSpPr>
            <p:nvPr/>
          </p:nvSpPr>
          <p:spPr bwMode="auto">
            <a:xfrm>
              <a:off x="4608" y="2112"/>
              <a:ext cx="192" cy="43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81" name="Line 42"/>
            <p:cNvSpPr>
              <a:spLocks noChangeShapeType="1"/>
            </p:cNvSpPr>
            <p:nvPr/>
          </p:nvSpPr>
          <p:spPr bwMode="auto">
            <a:xfrm flipH="1">
              <a:off x="3792" y="2736"/>
              <a:ext cx="192" cy="432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82" name="Line 43"/>
            <p:cNvSpPr>
              <a:spLocks noChangeShapeType="1"/>
            </p:cNvSpPr>
            <p:nvPr/>
          </p:nvSpPr>
          <p:spPr bwMode="auto">
            <a:xfrm>
              <a:off x="4080" y="2736"/>
              <a:ext cx="240" cy="288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83" name="Line 44"/>
            <p:cNvSpPr>
              <a:spLocks noChangeShapeType="1"/>
            </p:cNvSpPr>
            <p:nvPr/>
          </p:nvSpPr>
          <p:spPr bwMode="auto">
            <a:xfrm flipH="1">
              <a:off x="4560" y="2736"/>
              <a:ext cx="240" cy="480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84" name="Line 45"/>
            <p:cNvSpPr>
              <a:spLocks noChangeShapeType="1"/>
            </p:cNvSpPr>
            <p:nvPr/>
          </p:nvSpPr>
          <p:spPr bwMode="auto">
            <a:xfrm>
              <a:off x="4848" y="2688"/>
              <a:ext cx="240" cy="384"/>
            </a:xfrm>
            <a:prstGeom prst="line">
              <a:avLst/>
            </a:prstGeom>
            <a:noFill/>
            <a:ln w="9525">
              <a:solidFill>
                <a:srgbClr val="5B5249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2585" name="Arc 46"/>
            <p:cNvSpPr>
              <a:spLocks/>
            </p:cNvSpPr>
            <p:nvPr/>
          </p:nvSpPr>
          <p:spPr bwMode="auto">
            <a:xfrm flipV="1">
              <a:off x="528" y="2880"/>
              <a:ext cx="240" cy="61"/>
            </a:xfrm>
            <a:custGeom>
              <a:avLst/>
              <a:gdLst>
                <a:gd name="T0" fmla="*/ 0 w 42444"/>
                <a:gd name="T1" fmla="*/ 0 h 22849"/>
                <a:gd name="T2" fmla="*/ 0 w 42444"/>
                <a:gd name="T3" fmla="*/ 0 h 22849"/>
                <a:gd name="T4" fmla="*/ 0 w 42444"/>
                <a:gd name="T5" fmla="*/ 0 h 22849"/>
                <a:gd name="T6" fmla="*/ 0 60000 65536"/>
                <a:gd name="T7" fmla="*/ 0 60000 65536"/>
                <a:gd name="T8" fmla="*/ 0 60000 65536"/>
                <a:gd name="T9" fmla="*/ 0 w 42444"/>
                <a:gd name="T10" fmla="*/ 0 h 22849"/>
                <a:gd name="T11" fmla="*/ 42444 w 42444"/>
                <a:gd name="T12" fmla="*/ 22849 h 228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444" h="22849" fill="none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</a:path>
                <a:path w="42444" h="22849" stroke="0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  <a:lnTo>
                    <a:pt x="20844" y="21600"/>
                  </a:lnTo>
                  <a:lnTo>
                    <a:pt x="0" y="15935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zh-CN" altLang="en-US"/>
            </a:p>
          </p:txBody>
        </p:sp>
        <p:sp>
          <p:nvSpPr>
            <p:cNvPr id="192586" name="Arc 47"/>
            <p:cNvSpPr>
              <a:spLocks/>
            </p:cNvSpPr>
            <p:nvPr/>
          </p:nvSpPr>
          <p:spPr bwMode="auto">
            <a:xfrm flipV="1">
              <a:off x="1872" y="2832"/>
              <a:ext cx="96" cy="61"/>
            </a:xfrm>
            <a:custGeom>
              <a:avLst/>
              <a:gdLst>
                <a:gd name="T0" fmla="*/ 0 w 42444"/>
                <a:gd name="T1" fmla="*/ 0 h 22849"/>
                <a:gd name="T2" fmla="*/ 0 w 42444"/>
                <a:gd name="T3" fmla="*/ 0 h 22849"/>
                <a:gd name="T4" fmla="*/ 0 w 42444"/>
                <a:gd name="T5" fmla="*/ 0 h 22849"/>
                <a:gd name="T6" fmla="*/ 0 60000 65536"/>
                <a:gd name="T7" fmla="*/ 0 60000 65536"/>
                <a:gd name="T8" fmla="*/ 0 60000 65536"/>
                <a:gd name="T9" fmla="*/ 0 w 42444"/>
                <a:gd name="T10" fmla="*/ 0 h 22849"/>
                <a:gd name="T11" fmla="*/ 42444 w 42444"/>
                <a:gd name="T12" fmla="*/ 22849 h 228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444" h="22849" fill="none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</a:path>
                <a:path w="42444" h="22849" stroke="0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  <a:lnTo>
                    <a:pt x="20844" y="21600"/>
                  </a:lnTo>
                  <a:lnTo>
                    <a:pt x="0" y="15935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zh-CN" altLang="en-US"/>
            </a:p>
          </p:txBody>
        </p:sp>
        <p:sp>
          <p:nvSpPr>
            <p:cNvPr id="192587" name="Arc 48"/>
            <p:cNvSpPr>
              <a:spLocks/>
            </p:cNvSpPr>
            <p:nvPr/>
          </p:nvSpPr>
          <p:spPr bwMode="auto">
            <a:xfrm flipV="1">
              <a:off x="2832" y="2832"/>
              <a:ext cx="144" cy="61"/>
            </a:xfrm>
            <a:custGeom>
              <a:avLst/>
              <a:gdLst>
                <a:gd name="T0" fmla="*/ 0 w 42444"/>
                <a:gd name="T1" fmla="*/ 0 h 22849"/>
                <a:gd name="T2" fmla="*/ 0 w 42444"/>
                <a:gd name="T3" fmla="*/ 0 h 22849"/>
                <a:gd name="T4" fmla="*/ 0 w 42444"/>
                <a:gd name="T5" fmla="*/ 0 h 22849"/>
                <a:gd name="T6" fmla="*/ 0 60000 65536"/>
                <a:gd name="T7" fmla="*/ 0 60000 65536"/>
                <a:gd name="T8" fmla="*/ 0 60000 65536"/>
                <a:gd name="T9" fmla="*/ 0 w 42444"/>
                <a:gd name="T10" fmla="*/ 0 h 22849"/>
                <a:gd name="T11" fmla="*/ 42444 w 42444"/>
                <a:gd name="T12" fmla="*/ 22849 h 228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444" h="22849" fill="none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</a:path>
                <a:path w="42444" h="22849" stroke="0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  <a:lnTo>
                    <a:pt x="20844" y="21600"/>
                  </a:lnTo>
                  <a:lnTo>
                    <a:pt x="0" y="15935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zh-CN" altLang="en-US"/>
            </a:p>
          </p:txBody>
        </p:sp>
        <p:sp>
          <p:nvSpPr>
            <p:cNvPr id="192588" name="Arc 49"/>
            <p:cNvSpPr>
              <a:spLocks/>
            </p:cNvSpPr>
            <p:nvPr/>
          </p:nvSpPr>
          <p:spPr bwMode="auto">
            <a:xfrm flipV="1">
              <a:off x="3984" y="2784"/>
              <a:ext cx="144" cy="61"/>
            </a:xfrm>
            <a:custGeom>
              <a:avLst/>
              <a:gdLst>
                <a:gd name="T0" fmla="*/ 0 w 42444"/>
                <a:gd name="T1" fmla="*/ 0 h 22849"/>
                <a:gd name="T2" fmla="*/ 0 w 42444"/>
                <a:gd name="T3" fmla="*/ 0 h 22849"/>
                <a:gd name="T4" fmla="*/ 0 w 42444"/>
                <a:gd name="T5" fmla="*/ 0 h 22849"/>
                <a:gd name="T6" fmla="*/ 0 60000 65536"/>
                <a:gd name="T7" fmla="*/ 0 60000 65536"/>
                <a:gd name="T8" fmla="*/ 0 60000 65536"/>
                <a:gd name="T9" fmla="*/ 0 w 42444"/>
                <a:gd name="T10" fmla="*/ 0 h 22849"/>
                <a:gd name="T11" fmla="*/ 42444 w 42444"/>
                <a:gd name="T12" fmla="*/ 22849 h 228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444" h="22849" fill="none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</a:path>
                <a:path w="42444" h="22849" stroke="0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  <a:lnTo>
                    <a:pt x="20844" y="21600"/>
                  </a:lnTo>
                  <a:lnTo>
                    <a:pt x="0" y="15935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zh-CN" altLang="en-US"/>
            </a:p>
          </p:txBody>
        </p:sp>
        <p:sp>
          <p:nvSpPr>
            <p:cNvPr id="192589" name="Arc 50"/>
            <p:cNvSpPr>
              <a:spLocks/>
            </p:cNvSpPr>
            <p:nvPr/>
          </p:nvSpPr>
          <p:spPr bwMode="auto">
            <a:xfrm flipV="1">
              <a:off x="4752" y="2784"/>
              <a:ext cx="144" cy="61"/>
            </a:xfrm>
            <a:custGeom>
              <a:avLst/>
              <a:gdLst>
                <a:gd name="T0" fmla="*/ 0 w 42444"/>
                <a:gd name="T1" fmla="*/ 0 h 22849"/>
                <a:gd name="T2" fmla="*/ 0 w 42444"/>
                <a:gd name="T3" fmla="*/ 0 h 22849"/>
                <a:gd name="T4" fmla="*/ 0 w 42444"/>
                <a:gd name="T5" fmla="*/ 0 h 22849"/>
                <a:gd name="T6" fmla="*/ 0 60000 65536"/>
                <a:gd name="T7" fmla="*/ 0 60000 65536"/>
                <a:gd name="T8" fmla="*/ 0 60000 65536"/>
                <a:gd name="T9" fmla="*/ 0 w 42444"/>
                <a:gd name="T10" fmla="*/ 0 h 22849"/>
                <a:gd name="T11" fmla="*/ 42444 w 42444"/>
                <a:gd name="T12" fmla="*/ 22849 h 228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444" h="22849" fill="none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</a:path>
                <a:path w="42444" h="22849" stroke="0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  <a:lnTo>
                    <a:pt x="20844" y="21600"/>
                  </a:lnTo>
                  <a:lnTo>
                    <a:pt x="0" y="15935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zh-CN" altLang="en-US"/>
            </a:p>
          </p:txBody>
        </p:sp>
        <p:sp>
          <p:nvSpPr>
            <p:cNvPr id="192590" name="Arc 51"/>
            <p:cNvSpPr>
              <a:spLocks/>
            </p:cNvSpPr>
            <p:nvPr/>
          </p:nvSpPr>
          <p:spPr bwMode="auto">
            <a:xfrm flipV="1">
              <a:off x="4944" y="1440"/>
              <a:ext cx="144" cy="61"/>
            </a:xfrm>
            <a:custGeom>
              <a:avLst/>
              <a:gdLst>
                <a:gd name="T0" fmla="*/ 0 w 42444"/>
                <a:gd name="T1" fmla="*/ 0 h 22849"/>
                <a:gd name="T2" fmla="*/ 0 w 42444"/>
                <a:gd name="T3" fmla="*/ 0 h 22849"/>
                <a:gd name="T4" fmla="*/ 0 w 42444"/>
                <a:gd name="T5" fmla="*/ 0 h 22849"/>
                <a:gd name="T6" fmla="*/ 0 60000 65536"/>
                <a:gd name="T7" fmla="*/ 0 60000 65536"/>
                <a:gd name="T8" fmla="*/ 0 60000 65536"/>
                <a:gd name="T9" fmla="*/ 0 w 42444"/>
                <a:gd name="T10" fmla="*/ 0 h 22849"/>
                <a:gd name="T11" fmla="*/ 42444 w 42444"/>
                <a:gd name="T12" fmla="*/ 22849 h 228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444" h="22849" fill="none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</a:path>
                <a:path w="42444" h="22849" stroke="0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  <a:lnTo>
                    <a:pt x="20844" y="21600"/>
                  </a:lnTo>
                  <a:lnTo>
                    <a:pt x="0" y="15935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zh-CN" altLang="en-US"/>
            </a:p>
          </p:txBody>
        </p:sp>
        <p:sp>
          <p:nvSpPr>
            <p:cNvPr id="192591" name="Arc 52"/>
            <p:cNvSpPr>
              <a:spLocks/>
            </p:cNvSpPr>
            <p:nvPr/>
          </p:nvSpPr>
          <p:spPr bwMode="auto">
            <a:xfrm flipV="1">
              <a:off x="2448" y="1440"/>
              <a:ext cx="336" cy="109"/>
            </a:xfrm>
            <a:custGeom>
              <a:avLst/>
              <a:gdLst>
                <a:gd name="T0" fmla="*/ 0 w 42444"/>
                <a:gd name="T1" fmla="*/ 0 h 22849"/>
                <a:gd name="T2" fmla="*/ 0 w 42444"/>
                <a:gd name="T3" fmla="*/ 0 h 22849"/>
                <a:gd name="T4" fmla="*/ 0 w 42444"/>
                <a:gd name="T5" fmla="*/ 0 h 22849"/>
                <a:gd name="T6" fmla="*/ 0 60000 65536"/>
                <a:gd name="T7" fmla="*/ 0 60000 65536"/>
                <a:gd name="T8" fmla="*/ 0 60000 65536"/>
                <a:gd name="T9" fmla="*/ 0 w 42444"/>
                <a:gd name="T10" fmla="*/ 0 h 22849"/>
                <a:gd name="T11" fmla="*/ 42444 w 42444"/>
                <a:gd name="T12" fmla="*/ 22849 h 228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444" h="22849" fill="none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</a:path>
                <a:path w="42444" h="22849" stroke="0" extrusionOk="0">
                  <a:moveTo>
                    <a:pt x="0" y="15935"/>
                  </a:moveTo>
                  <a:cubicBezTo>
                    <a:pt x="2556" y="6528"/>
                    <a:pt x="11096" y="0"/>
                    <a:pt x="20844" y="0"/>
                  </a:cubicBezTo>
                  <a:cubicBezTo>
                    <a:pt x="32773" y="0"/>
                    <a:pt x="42444" y="9670"/>
                    <a:pt x="42444" y="21600"/>
                  </a:cubicBezTo>
                  <a:cubicBezTo>
                    <a:pt x="42444" y="22016"/>
                    <a:pt x="42431" y="22433"/>
                    <a:pt x="42407" y="22848"/>
                  </a:cubicBezTo>
                  <a:lnTo>
                    <a:pt x="20844" y="21600"/>
                  </a:lnTo>
                  <a:lnTo>
                    <a:pt x="0" y="15935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zh-CN" altLang="en-US"/>
            </a:p>
          </p:txBody>
        </p:sp>
        <p:sp>
          <p:nvSpPr>
            <p:cNvPr id="192592" name="Rectangle 53"/>
            <p:cNvSpPr>
              <a:spLocks noChangeArrowheads="1"/>
            </p:cNvSpPr>
            <p:nvPr/>
          </p:nvSpPr>
          <p:spPr bwMode="auto">
            <a:xfrm>
              <a:off x="144" y="3504"/>
              <a:ext cx="19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>
                  <a:solidFill>
                    <a:srgbClr val="3366CC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2593" name="Rectangle 54"/>
            <p:cNvSpPr>
              <a:spLocks noChangeArrowheads="1"/>
            </p:cNvSpPr>
            <p:nvPr/>
          </p:nvSpPr>
          <p:spPr bwMode="auto">
            <a:xfrm>
              <a:off x="528" y="3504"/>
              <a:ext cx="19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>
                  <a:solidFill>
                    <a:srgbClr val="3366CC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92594" name="Rectangle 55"/>
            <p:cNvSpPr>
              <a:spLocks noChangeArrowheads="1"/>
            </p:cNvSpPr>
            <p:nvPr/>
          </p:nvSpPr>
          <p:spPr bwMode="auto">
            <a:xfrm>
              <a:off x="912" y="3504"/>
              <a:ext cx="19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>
                  <a:solidFill>
                    <a:srgbClr val="3366CC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92595" name="Rectangle 56"/>
            <p:cNvSpPr>
              <a:spLocks noChangeArrowheads="1"/>
            </p:cNvSpPr>
            <p:nvPr/>
          </p:nvSpPr>
          <p:spPr bwMode="auto">
            <a:xfrm>
              <a:off x="1488" y="3504"/>
              <a:ext cx="19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>
                  <a:solidFill>
                    <a:srgbClr val="3366CC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2596" name="Rectangle 57"/>
            <p:cNvSpPr>
              <a:spLocks noChangeArrowheads="1"/>
            </p:cNvSpPr>
            <p:nvPr/>
          </p:nvSpPr>
          <p:spPr bwMode="auto">
            <a:xfrm>
              <a:off x="2448" y="3456"/>
              <a:ext cx="19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>
                  <a:solidFill>
                    <a:srgbClr val="3366CC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92597" name="Rectangle 58"/>
            <p:cNvSpPr>
              <a:spLocks noChangeArrowheads="1"/>
            </p:cNvSpPr>
            <p:nvPr/>
          </p:nvSpPr>
          <p:spPr bwMode="auto">
            <a:xfrm>
              <a:off x="3072" y="3456"/>
              <a:ext cx="19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>
                  <a:solidFill>
                    <a:srgbClr val="3366CC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92598" name="Rectangle 59"/>
            <p:cNvSpPr>
              <a:spLocks noChangeArrowheads="1"/>
            </p:cNvSpPr>
            <p:nvPr/>
          </p:nvSpPr>
          <p:spPr bwMode="auto">
            <a:xfrm>
              <a:off x="3648" y="3504"/>
              <a:ext cx="19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>
                  <a:solidFill>
                    <a:srgbClr val="3366CC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92599" name="Rectangle 60"/>
            <p:cNvSpPr>
              <a:spLocks noChangeArrowheads="1"/>
            </p:cNvSpPr>
            <p:nvPr/>
          </p:nvSpPr>
          <p:spPr bwMode="auto">
            <a:xfrm>
              <a:off x="4416" y="3456"/>
              <a:ext cx="19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>
                  <a:solidFill>
                    <a:srgbClr val="3366CC"/>
                  </a:solidFill>
                  <a:latin typeface="Times New Roman" panose="02020603050405020304" pitchFamily="18" charset="0"/>
                </a:rPr>
                <a:t>-6</a:t>
              </a:r>
            </a:p>
          </p:txBody>
        </p:sp>
      </p:grpSp>
      <p:sp>
        <p:nvSpPr>
          <p:cNvPr id="199741" name="Oval 61"/>
          <p:cNvSpPr>
            <a:spLocks noChangeArrowheads="1"/>
          </p:cNvSpPr>
          <p:nvPr/>
        </p:nvSpPr>
        <p:spPr bwMode="auto">
          <a:xfrm>
            <a:off x="679450" y="4070350"/>
            <a:ext cx="533400" cy="457200"/>
          </a:xfrm>
          <a:prstGeom prst="ellipse">
            <a:avLst/>
          </a:prstGeom>
          <a:solidFill>
            <a:srgbClr val="C9DDF1"/>
          </a:solidFill>
          <a:ln w="9525">
            <a:solidFill>
              <a:srgbClr val="5B524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99742" name="Oval 62"/>
          <p:cNvSpPr>
            <a:spLocks noChangeArrowheads="1"/>
          </p:cNvSpPr>
          <p:nvPr/>
        </p:nvSpPr>
        <p:spPr bwMode="auto">
          <a:xfrm>
            <a:off x="1670050" y="3308350"/>
            <a:ext cx="533400" cy="457200"/>
          </a:xfrm>
          <a:prstGeom prst="ellipse">
            <a:avLst/>
          </a:prstGeom>
          <a:solidFill>
            <a:srgbClr val="C9DDF1"/>
          </a:solidFill>
          <a:ln w="9525">
            <a:solidFill>
              <a:srgbClr val="5B524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≥4</a:t>
            </a:r>
          </a:p>
        </p:txBody>
      </p:sp>
      <p:sp>
        <p:nvSpPr>
          <p:cNvPr id="199743" name="Oval 63"/>
          <p:cNvSpPr>
            <a:spLocks noChangeArrowheads="1"/>
          </p:cNvSpPr>
          <p:nvPr/>
        </p:nvSpPr>
        <p:spPr bwMode="auto">
          <a:xfrm>
            <a:off x="2584450" y="4375150"/>
            <a:ext cx="533400" cy="457200"/>
          </a:xfrm>
          <a:prstGeom prst="ellipse">
            <a:avLst/>
          </a:prstGeom>
          <a:solidFill>
            <a:srgbClr val="C9DDF1"/>
          </a:solidFill>
          <a:ln w="9525">
            <a:solidFill>
              <a:srgbClr val="5B524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≤1</a:t>
            </a:r>
          </a:p>
        </p:txBody>
      </p:sp>
      <p:sp>
        <p:nvSpPr>
          <p:cNvPr id="199744" name="Oval 64"/>
          <p:cNvSpPr>
            <a:spLocks noChangeArrowheads="1"/>
          </p:cNvSpPr>
          <p:nvPr/>
        </p:nvSpPr>
        <p:spPr bwMode="auto">
          <a:xfrm>
            <a:off x="3651250" y="2089150"/>
            <a:ext cx="533400" cy="457200"/>
          </a:xfrm>
          <a:prstGeom prst="ellipse">
            <a:avLst/>
          </a:prstGeom>
          <a:solidFill>
            <a:srgbClr val="C9DDF1"/>
          </a:solidFill>
          <a:ln w="9525">
            <a:solidFill>
              <a:srgbClr val="5B524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≤4</a:t>
            </a:r>
          </a:p>
        </p:txBody>
      </p:sp>
      <p:sp>
        <p:nvSpPr>
          <p:cNvPr id="199745" name="Oval 65"/>
          <p:cNvSpPr>
            <a:spLocks noChangeArrowheads="1"/>
          </p:cNvSpPr>
          <p:nvPr/>
        </p:nvSpPr>
        <p:spPr bwMode="auto">
          <a:xfrm>
            <a:off x="1670050" y="3308350"/>
            <a:ext cx="533400" cy="457200"/>
          </a:xfrm>
          <a:prstGeom prst="ellipse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>
                <a:solidFill>
                  <a:srgbClr val="9900FF"/>
                </a:solidFill>
                <a:latin typeface="Times New Roman" panose="02020603050405020304" pitchFamily="18" charset="0"/>
              </a:rPr>
              <a:t>＝</a:t>
            </a: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99746" name="Oval 66"/>
          <p:cNvSpPr>
            <a:spLocks noChangeArrowheads="1"/>
          </p:cNvSpPr>
          <p:nvPr/>
        </p:nvSpPr>
        <p:spPr bwMode="auto">
          <a:xfrm>
            <a:off x="4260850" y="4222750"/>
            <a:ext cx="533400" cy="457200"/>
          </a:xfrm>
          <a:prstGeom prst="ellipse">
            <a:avLst/>
          </a:prstGeom>
          <a:solidFill>
            <a:srgbClr val="C9DDF1"/>
          </a:solidFill>
          <a:ln w="9525">
            <a:solidFill>
              <a:srgbClr val="5B524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99747" name="Oval 67"/>
          <p:cNvSpPr>
            <a:spLocks noChangeArrowheads="1"/>
          </p:cNvSpPr>
          <p:nvPr/>
        </p:nvSpPr>
        <p:spPr bwMode="auto">
          <a:xfrm>
            <a:off x="4641850" y="3384550"/>
            <a:ext cx="533400" cy="457200"/>
          </a:xfrm>
          <a:prstGeom prst="ellipse">
            <a:avLst/>
          </a:prstGeom>
          <a:solidFill>
            <a:srgbClr val="C9DDF1"/>
          </a:solidFill>
          <a:ln w="9525">
            <a:solidFill>
              <a:srgbClr val="5B524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≥5</a:t>
            </a:r>
          </a:p>
        </p:txBody>
      </p:sp>
      <p:sp>
        <p:nvSpPr>
          <p:cNvPr id="199748" name="Oval 68"/>
          <p:cNvSpPr>
            <a:spLocks noChangeArrowheads="1"/>
          </p:cNvSpPr>
          <p:nvPr/>
        </p:nvSpPr>
        <p:spPr bwMode="auto">
          <a:xfrm>
            <a:off x="3651250" y="2089150"/>
            <a:ext cx="533400" cy="457200"/>
          </a:xfrm>
          <a:prstGeom prst="ellipse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>
                <a:solidFill>
                  <a:srgbClr val="9900FF"/>
                </a:solidFill>
                <a:latin typeface="Times New Roman" panose="02020603050405020304" pitchFamily="18" charset="0"/>
              </a:rPr>
              <a:t>＝</a:t>
            </a: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99749" name="Oval 69"/>
          <p:cNvSpPr>
            <a:spLocks noChangeArrowheads="1"/>
          </p:cNvSpPr>
          <p:nvPr/>
        </p:nvSpPr>
        <p:spPr bwMode="auto">
          <a:xfrm>
            <a:off x="5784850" y="1022350"/>
            <a:ext cx="533400" cy="457200"/>
          </a:xfrm>
          <a:prstGeom prst="ellipse">
            <a:avLst/>
          </a:prstGeom>
          <a:solidFill>
            <a:srgbClr val="C9DDF1"/>
          </a:solidFill>
          <a:ln w="9525">
            <a:solidFill>
              <a:srgbClr val="5B524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≥4</a:t>
            </a:r>
          </a:p>
        </p:txBody>
      </p:sp>
      <p:sp>
        <p:nvSpPr>
          <p:cNvPr id="199750" name="Oval 70"/>
          <p:cNvSpPr>
            <a:spLocks noChangeArrowheads="1"/>
          </p:cNvSpPr>
          <p:nvPr/>
        </p:nvSpPr>
        <p:spPr bwMode="auto">
          <a:xfrm>
            <a:off x="5937250" y="4298950"/>
            <a:ext cx="533400" cy="457200"/>
          </a:xfrm>
          <a:prstGeom prst="ellipse">
            <a:avLst/>
          </a:prstGeom>
          <a:solidFill>
            <a:srgbClr val="C9DDF1"/>
          </a:solidFill>
          <a:ln w="9525">
            <a:solidFill>
              <a:srgbClr val="5B524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≤0</a:t>
            </a:r>
          </a:p>
        </p:txBody>
      </p:sp>
      <p:sp>
        <p:nvSpPr>
          <p:cNvPr id="199751" name="Oval 71"/>
          <p:cNvSpPr>
            <a:spLocks noChangeArrowheads="1"/>
          </p:cNvSpPr>
          <p:nvPr/>
        </p:nvSpPr>
        <p:spPr bwMode="auto">
          <a:xfrm>
            <a:off x="6699250" y="3384550"/>
            <a:ext cx="533400" cy="457200"/>
          </a:xfrm>
          <a:prstGeom prst="ellipse">
            <a:avLst/>
          </a:prstGeom>
          <a:solidFill>
            <a:srgbClr val="C9DDF1"/>
          </a:solidFill>
          <a:ln w="9525">
            <a:solidFill>
              <a:srgbClr val="5B524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≥0</a:t>
            </a:r>
          </a:p>
        </p:txBody>
      </p:sp>
      <p:sp>
        <p:nvSpPr>
          <p:cNvPr id="199752" name="Oval 72"/>
          <p:cNvSpPr>
            <a:spLocks noChangeArrowheads="1"/>
          </p:cNvSpPr>
          <p:nvPr/>
        </p:nvSpPr>
        <p:spPr bwMode="auto">
          <a:xfrm>
            <a:off x="5937250" y="4298950"/>
            <a:ext cx="533400" cy="457200"/>
          </a:xfrm>
          <a:prstGeom prst="ellipse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>
                <a:solidFill>
                  <a:srgbClr val="9900FF"/>
                </a:solidFill>
                <a:latin typeface="Times New Roman" panose="02020603050405020304" pitchFamily="18" charset="0"/>
              </a:rPr>
              <a:t>＝</a:t>
            </a: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99753" name="Oval 73"/>
          <p:cNvSpPr>
            <a:spLocks noChangeArrowheads="1"/>
          </p:cNvSpPr>
          <p:nvPr/>
        </p:nvSpPr>
        <p:spPr bwMode="auto">
          <a:xfrm>
            <a:off x="7156450" y="4298950"/>
            <a:ext cx="533400" cy="457200"/>
          </a:xfrm>
          <a:prstGeom prst="ellipse">
            <a:avLst/>
          </a:prstGeom>
          <a:solidFill>
            <a:srgbClr val="C9DDF1"/>
          </a:solidFill>
          <a:ln w="9525">
            <a:solidFill>
              <a:srgbClr val="5B524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≤-6</a:t>
            </a:r>
          </a:p>
        </p:txBody>
      </p:sp>
      <p:sp>
        <p:nvSpPr>
          <p:cNvPr id="199754" name="Oval 74"/>
          <p:cNvSpPr>
            <a:spLocks noChangeArrowheads="1"/>
          </p:cNvSpPr>
          <p:nvPr/>
        </p:nvSpPr>
        <p:spPr bwMode="auto">
          <a:xfrm>
            <a:off x="6699250" y="3384550"/>
            <a:ext cx="533400" cy="457200"/>
          </a:xfrm>
          <a:prstGeom prst="ellipse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>
                <a:solidFill>
                  <a:srgbClr val="9900FF"/>
                </a:solidFill>
                <a:latin typeface="Times New Roman" panose="02020603050405020304" pitchFamily="18" charset="0"/>
              </a:rPr>
              <a:t>＝</a:t>
            </a: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99755" name="Oval 75"/>
          <p:cNvSpPr>
            <a:spLocks noChangeArrowheads="1"/>
          </p:cNvSpPr>
          <p:nvPr/>
        </p:nvSpPr>
        <p:spPr bwMode="auto">
          <a:xfrm>
            <a:off x="7461250" y="2393950"/>
            <a:ext cx="533400" cy="457200"/>
          </a:xfrm>
          <a:prstGeom prst="ellipse">
            <a:avLst/>
          </a:prstGeom>
          <a:solidFill>
            <a:srgbClr val="C9DDF1"/>
          </a:solidFill>
          <a:ln w="9525">
            <a:solidFill>
              <a:srgbClr val="5B524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>
                <a:solidFill>
                  <a:srgbClr val="9900FF"/>
                </a:solidFill>
                <a:latin typeface="Times New Roman" panose="02020603050405020304" pitchFamily="18" charset="0"/>
              </a:rPr>
              <a:t>≤0</a:t>
            </a:r>
          </a:p>
        </p:txBody>
      </p:sp>
      <p:sp>
        <p:nvSpPr>
          <p:cNvPr id="199756" name="Oval 76"/>
          <p:cNvSpPr>
            <a:spLocks noChangeArrowheads="1"/>
          </p:cNvSpPr>
          <p:nvPr/>
        </p:nvSpPr>
        <p:spPr bwMode="auto">
          <a:xfrm>
            <a:off x="5784850" y="1022350"/>
            <a:ext cx="533400" cy="457200"/>
          </a:xfrm>
          <a:prstGeom prst="ellipse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＝</a:t>
            </a:r>
            <a:r>
              <a:rPr kumimoji="1" lang="en-US" altLang="zh-CN" sz="240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99757" name="Rectangle 77"/>
          <p:cNvSpPr>
            <a:spLocks noChangeArrowheads="1"/>
          </p:cNvSpPr>
          <p:nvPr/>
        </p:nvSpPr>
        <p:spPr bwMode="auto">
          <a:xfrm>
            <a:off x="3498850" y="513715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>
                <a:solidFill>
                  <a:srgbClr val="FF0000"/>
                </a:solidFill>
                <a:latin typeface="Times New Roman" panose="02020603050405020304" pitchFamily="18" charset="0"/>
              </a:rPr>
              <a:t>＊</a:t>
            </a:r>
          </a:p>
        </p:txBody>
      </p:sp>
      <p:sp>
        <p:nvSpPr>
          <p:cNvPr id="199758" name="Rectangle 78"/>
          <p:cNvSpPr>
            <a:spLocks noChangeArrowheads="1"/>
          </p:cNvSpPr>
          <p:nvPr/>
        </p:nvSpPr>
        <p:spPr bwMode="auto">
          <a:xfrm>
            <a:off x="5556250" y="384175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>
                <a:solidFill>
                  <a:srgbClr val="FF0000"/>
                </a:solidFill>
                <a:latin typeface="Times New Roman" panose="02020603050405020304" pitchFamily="18" charset="0"/>
              </a:rPr>
              <a:t>＊</a:t>
            </a:r>
          </a:p>
        </p:txBody>
      </p:sp>
      <p:sp>
        <p:nvSpPr>
          <p:cNvPr id="199759" name="Rectangle 79"/>
          <p:cNvSpPr>
            <a:spLocks noChangeArrowheads="1"/>
          </p:cNvSpPr>
          <p:nvPr/>
        </p:nvSpPr>
        <p:spPr bwMode="auto">
          <a:xfrm>
            <a:off x="6775450" y="498475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>
                <a:solidFill>
                  <a:srgbClr val="FF0000"/>
                </a:solidFill>
                <a:latin typeface="Times New Roman" panose="02020603050405020304" pitchFamily="18" charset="0"/>
              </a:rPr>
              <a:t>＊</a:t>
            </a:r>
          </a:p>
        </p:txBody>
      </p:sp>
      <p:sp>
        <p:nvSpPr>
          <p:cNvPr id="199760" name="Rectangle 80"/>
          <p:cNvSpPr>
            <a:spLocks noChangeArrowheads="1"/>
          </p:cNvSpPr>
          <p:nvPr/>
        </p:nvSpPr>
        <p:spPr bwMode="auto">
          <a:xfrm>
            <a:off x="8147050" y="513715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>
                <a:solidFill>
                  <a:srgbClr val="FF0000"/>
                </a:solidFill>
                <a:latin typeface="Times New Roman" panose="02020603050405020304" pitchFamily="18" charset="0"/>
              </a:rPr>
              <a:t>＊</a:t>
            </a:r>
          </a:p>
        </p:txBody>
      </p:sp>
      <p:sp>
        <p:nvSpPr>
          <p:cNvPr id="199761" name="Rectangle 81"/>
          <p:cNvSpPr>
            <a:spLocks noChangeArrowheads="1"/>
          </p:cNvSpPr>
          <p:nvPr/>
        </p:nvSpPr>
        <p:spPr bwMode="auto">
          <a:xfrm>
            <a:off x="8604250" y="307975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>
                <a:solidFill>
                  <a:srgbClr val="FF0000"/>
                </a:solidFill>
                <a:latin typeface="Times New Roman" panose="02020603050405020304" pitchFamily="18" charset="0"/>
              </a:rPr>
              <a:t>＊</a:t>
            </a:r>
          </a:p>
        </p:txBody>
      </p:sp>
      <p:sp>
        <p:nvSpPr>
          <p:cNvPr id="199762" name="Rectangle 82"/>
          <p:cNvSpPr>
            <a:spLocks noChangeArrowheads="1"/>
          </p:cNvSpPr>
          <p:nvPr/>
        </p:nvSpPr>
        <p:spPr bwMode="auto">
          <a:xfrm>
            <a:off x="7994650" y="315595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>
                <a:solidFill>
                  <a:srgbClr val="FF0000"/>
                </a:solidFill>
                <a:latin typeface="Times New Roman" panose="02020603050405020304" pitchFamily="18" charset="0"/>
              </a:rPr>
              <a:t>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9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9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9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9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9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9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99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9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9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99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9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9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41" grpId="0" animBg="1" autoUpdateAnimBg="0"/>
      <p:bldP spid="199742" grpId="0" animBg="1" autoUpdateAnimBg="0"/>
      <p:bldP spid="199743" grpId="0" animBg="1" autoUpdateAnimBg="0"/>
      <p:bldP spid="199744" grpId="0" animBg="1" autoUpdateAnimBg="0"/>
      <p:bldP spid="199745" grpId="0" animBg="1" autoUpdateAnimBg="0"/>
      <p:bldP spid="199746" grpId="0" animBg="1" autoUpdateAnimBg="0"/>
      <p:bldP spid="199747" grpId="0" animBg="1" autoUpdateAnimBg="0"/>
      <p:bldP spid="199748" grpId="0" animBg="1" autoUpdateAnimBg="0"/>
      <p:bldP spid="199749" grpId="0" animBg="1" autoUpdateAnimBg="0"/>
      <p:bldP spid="199750" grpId="0" animBg="1" autoUpdateAnimBg="0"/>
      <p:bldP spid="199751" grpId="0" animBg="1" autoUpdateAnimBg="0"/>
      <p:bldP spid="199752" grpId="0" animBg="1" autoUpdateAnimBg="0"/>
      <p:bldP spid="199753" grpId="0" animBg="1" autoUpdateAnimBg="0"/>
      <p:bldP spid="199754" grpId="0" animBg="1" autoUpdateAnimBg="0"/>
      <p:bldP spid="199755" grpId="0" animBg="1" autoUpdateAnimBg="0"/>
      <p:bldP spid="199756" grpId="0" animBg="1" autoUpdateAnimBg="0"/>
      <p:bldP spid="199757" grpId="0" autoUpdateAnimBg="0"/>
      <p:bldP spid="199758" grpId="0" autoUpdateAnimBg="0"/>
      <p:bldP spid="199759" grpId="0" autoUpdateAnimBg="0"/>
      <p:bldP spid="199760" grpId="0" autoUpdateAnimBg="0"/>
      <p:bldP spid="199761" grpId="0" autoUpdateAnimBg="0"/>
      <p:bldP spid="199762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宋体" panose="02010600030101010101" pitchFamily="2" charset="-122"/>
              </a:rPr>
              <a:t>Why is it called α-β?</a:t>
            </a:r>
          </a:p>
        </p:txBody>
      </p:sp>
      <p:sp>
        <p:nvSpPr>
          <p:cNvPr id="194563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228600" y="1219200"/>
            <a:ext cx="42672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b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α</a:t>
            </a:r>
            <a:r>
              <a:rPr lang="en-US" altLang="zh-CN" b="0">
                <a:latin typeface="Times New Roman" panose="02020603050405020304" pitchFamily="18" charset="0"/>
                <a:ea typeface="宋体" panose="02010600030101010101" pitchFamily="2" charset="-122"/>
              </a:rPr>
              <a:t> is the value of the best (i.e., highest-value) choice found so far at any choice point along the path for MAX</a:t>
            </a:r>
          </a:p>
          <a:p>
            <a:pPr>
              <a:lnSpc>
                <a:spcPct val="90000"/>
              </a:lnSpc>
            </a:pPr>
            <a:endParaRPr lang="en-US" altLang="zh-CN" b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b="0">
                <a:latin typeface="Times New Roman" panose="02020603050405020304" pitchFamily="18" charset="0"/>
                <a:ea typeface="宋体" panose="02010600030101010101" pitchFamily="2" charset="-122"/>
              </a:rPr>
              <a:t>If </a:t>
            </a:r>
            <a:r>
              <a:rPr lang="en-US" altLang="zh-CN" b="0" i="1">
                <a:latin typeface="Times New Roman" panose="02020603050405020304" pitchFamily="18" charset="0"/>
                <a:ea typeface="宋体" panose="02010600030101010101" pitchFamily="2" charset="-122"/>
              </a:rPr>
              <a:t>v</a:t>
            </a:r>
            <a:r>
              <a:rPr lang="en-US" altLang="zh-CN" b="0">
                <a:latin typeface="Times New Roman" panose="02020603050405020304" pitchFamily="18" charset="0"/>
                <a:ea typeface="宋体" panose="02010600030101010101" pitchFamily="2" charset="-122"/>
              </a:rPr>
              <a:t> is worse than α, MAX will avoid it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kumimoji="0" lang="en-US" altLang="zh-CN"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prune that branch
</a:t>
            </a:r>
          </a:p>
          <a:p>
            <a:pPr>
              <a:lnSpc>
                <a:spcPct val="90000"/>
              </a:lnSpc>
            </a:pPr>
            <a:r>
              <a:rPr lang="en-US" altLang="zh-CN" b="0">
                <a:latin typeface="Times New Roman" panose="02020603050405020304" pitchFamily="18" charset="0"/>
                <a:ea typeface="宋体" panose="02010600030101010101" pitchFamily="2" charset="-122"/>
              </a:rPr>
              <a:t>Define </a:t>
            </a:r>
            <a:r>
              <a:rPr lang="en-US" altLang="zh-CN" b="0">
                <a:solidFill>
                  <a:srgbClr val="CC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β</a:t>
            </a:r>
            <a:r>
              <a:rPr lang="en-US" altLang="zh-CN" b="0">
                <a:latin typeface="Times New Roman" panose="02020603050405020304" pitchFamily="18" charset="0"/>
                <a:ea typeface="宋体" panose="02010600030101010101" pitchFamily="2" charset="-122"/>
              </a:rPr>
              <a:t> similarly for MIN</a:t>
            </a:r>
          </a:p>
        </p:txBody>
      </p:sp>
      <p:sp>
        <p:nvSpPr>
          <p:cNvPr id="194564" name="页脚占位符 5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94565" name="灯片编号占位符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855D77-7149-4634-A87D-F34AAF1E780E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92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566" name="日期占位符 4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35AC20-9C00-4C1B-B1D2-F5B96DC72014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94567" name="Picture 5" descr="alpha-beta-gene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0687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4.4 Monte Carlo Tree Search (MCTS)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966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04800" y="1143000"/>
            <a:ext cx="8388350" cy="2514600"/>
          </a:xfrm>
        </p:spPr>
        <p:txBody>
          <a:bodyPr/>
          <a:lstStyle/>
          <a:p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 No evaluation function!</a:t>
            </a:r>
          </a:p>
          <a:p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Simulate from the leaf node using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random moves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, score the game at the end, use that as evaluation </a:t>
            </a:r>
          </a:p>
        </p:txBody>
      </p:sp>
      <p:sp>
        <p:nvSpPr>
          <p:cNvPr id="196612" name="页脚占位符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200" b="0">
                <a:solidFill>
                  <a:srgbClr val="FFFFFF"/>
                </a:solidFill>
              </a:rPr>
              <a:t>AI:Search and Problem Solving</a:t>
            </a:r>
            <a:endParaRPr lang="en-US" altLang="zh-CN" sz="1200" b="0">
              <a:solidFill>
                <a:srgbClr val="FFFFFF"/>
              </a:solidFill>
            </a:endParaRPr>
          </a:p>
        </p:txBody>
      </p:sp>
      <p:sp>
        <p:nvSpPr>
          <p:cNvPr id="196613" name="灯片编号占位符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A53E5DD-4975-4897-ACA1-29035E95C170}" type="slidenum">
              <a:rPr lang="zh-CN" altLang="en-US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93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6614" name="日期占位符 3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2E75604-CE15-4E3B-9DFD-03E7BC486F8F}" type="datetime1">
              <a:rPr lang="zh-CN" altLang="en-US" sz="10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2023/4/2</a:t>
            </a:fld>
            <a:endParaRPr lang="en-US" altLang="zh-CN" sz="1000" b="0">
              <a:solidFill>
                <a:srgbClr val="FFFFFF"/>
              </a:solidFill>
            </a:endParaRPr>
          </a:p>
        </p:txBody>
      </p:sp>
      <p:pic>
        <p:nvPicPr>
          <p:cNvPr id="1966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71800"/>
            <a:ext cx="19812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71800"/>
            <a:ext cx="22764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7" name="TextBox 8"/>
          <p:cNvSpPr txBox="1">
            <a:spLocks noChangeArrowheads="1"/>
          </p:cNvSpPr>
          <p:nvPr/>
        </p:nvSpPr>
        <p:spPr bwMode="auto">
          <a:xfrm>
            <a:off x="685800" y="5791200"/>
            <a:ext cx="8077200" cy="646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C. Browne et al., A Survey of Monte Carlo Tree Search Methods. IEEE Trans. Computational Intelligence and AI In Games, 2012, 4(1): 1-46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General MCTS Algorithm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98659" name="内容占位符 2"/>
          <p:cNvSpPr>
            <a:spLocks noGrp="1"/>
          </p:cNvSpPr>
          <p:nvPr>
            <p:ph idx="1"/>
          </p:nvPr>
        </p:nvSpPr>
        <p:spPr>
          <a:xfrm>
            <a:off x="762000" y="1219200"/>
            <a:ext cx="8001000" cy="4724400"/>
          </a:xfrm>
        </p:spPr>
        <p:txBody>
          <a:bodyPr/>
          <a:lstStyle/>
          <a:p>
            <a:r>
              <a:rPr lang="en-US" altLang="zh-CN" b="0">
                <a:ea typeface="宋体" panose="02010600030101010101" pitchFamily="2" charset="-122"/>
              </a:rPr>
              <a:t>Four steps are applied per search iteration: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 b="0">
                <a:ea typeface="宋体" panose="02010600030101010101" pitchFamily="2" charset="-122"/>
              </a:rPr>
              <a:t>   - </a:t>
            </a:r>
            <a:r>
              <a:rPr lang="en-US" altLang="zh-CN" sz="2400" b="0">
                <a:solidFill>
                  <a:srgbClr val="FF0000"/>
                </a:solidFill>
                <a:ea typeface="宋体" panose="02010600030101010101" pitchFamily="2" charset="-122"/>
              </a:rPr>
              <a:t>Selection</a:t>
            </a:r>
            <a:r>
              <a:rPr lang="en-US" altLang="zh-CN" sz="2400" b="0">
                <a:ea typeface="宋体" panose="02010600030101010101" pitchFamily="2" charset="-122"/>
              </a:rPr>
              <a:t>: a child selection policy is used from the root to reach the most urgent expandable node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 b="0">
                <a:ea typeface="宋体" panose="02010600030101010101" pitchFamily="2" charset="-122"/>
              </a:rPr>
              <a:t>   - </a:t>
            </a:r>
            <a:r>
              <a:rPr lang="en-US" altLang="zh-CN" sz="2400" b="0">
                <a:solidFill>
                  <a:srgbClr val="FF0000"/>
                </a:solidFill>
                <a:ea typeface="宋体" panose="02010600030101010101" pitchFamily="2" charset="-122"/>
              </a:rPr>
              <a:t>Expansion</a:t>
            </a:r>
            <a:r>
              <a:rPr lang="en-US" altLang="zh-CN" sz="2400" b="0">
                <a:ea typeface="宋体" panose="02010600030101010101" pitchFamily="2" charset="-122"/>
              </a:rPr>
              <a:t>: child nodes are added to expand the tree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 b="0">
                <a:ea typeface="宋体" panose="02010600030101010101" pitchFamily="2" charset="-122"/>
              </a:rPr>
              <a:t>   - </a:t>
            </a:r>
            <a:r>
              <a:rPr lang="en-US" altLang="zh-CN" sz="2400" b="0">
                <a:solidFill>
                  <a:srgbClr val="FF0000"/>
                </a:solidFill>
                <a:ea typeface="宋体" panose="02010600030101010101" pitchFamily="2" charset="-122"/>
              </a:rPr>
              <a:t>Simulation</a:t>
            </a:r>
            <a:r>
              <a:rPr lang="en-US" altLang="zh-CN" sz="2400" b="0">
                <a:ea typeface="宋体" panose="02010600030101010101" pitchFamily="2" charset="-122"/>
              </a:rPr>
              <a:t>: run from the new nodes according to the default policy to produce and outcome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 b="0">
                <a:ea typeface="宋体" panose="02010600030101010101" pitchFamily="2" charset="-122"/>
              </a:rPr>
              <a:t>   - </a:t>
            </a:r>
            <a:r>
              <a:rPr lang="en-US" altLang="zh-CN" sz="2400" b="0">
                <a:solidFill>
                  <a:srgbClr val="FF0000"/>
                </a:solidFill>
                <a:ea typeface="宋体" panose="02010600030101010101" pitchFamily="2" charset="-122"/>
              </a:rPr>
              <a:t>Backpropagation</a:t>
            </a:r>
            <a:r>
              <a:rPr lang="en-US" altLang="zh-CN" sz="2400" b="0">
                <a:ea typeface="宋体" panose="02010600030101010101" pitchFamily="2" charset="-122"/>
              </a:rPr>
              <a:t>: the simulation result is backed up to update the statistics of nodes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198661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9C28D5B-E420-48DC-BA40-933E4EEA6AA2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94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General MCTS Algorithm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199684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AC2094D-2F55-4476-9D4F-860D0FDDD33A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95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1996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68199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37338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8" name="TextBox 9"/>
          <p:cNvSpPr txBox="1">
            <a:spLocks noChangeArrowheads="1"/>
          </p:cNvSpPr>
          <p:nvPr/>
        </p:nvSpPr>
        <p:spPr bwMode="auto">
          <a:xfrm>
            <a:off x="7467600" y="1371600"/>
            <a:ext cx="1447800" cy="2308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Visit count is incremented and its average reward or Q value updated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6705600" y="1600200"/>
            <a:ext cx="6858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690" name="TextBox 14"/>
          <p:cNvSpPr txBox="1">
            <a:spLocks noChangeArrowheads="1"/>
          </p:cNvSpPr>
          <p:nvPr/>
        </p:nvSpPr>
        <p:spPr bwMode="auto">
          <a:xfrm>
            <a:off x="4191000" y="4168775"/>
            <a:ext cx="4876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Four criteria for selecting the wining action: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en-US" altLang="zh-CN" sz="1800" b="0">
                <a:latin typeface="Arial" panose="020B0604020202020204" pitchFamily="34" charset="0"/>
              </a:rPr>
              <a:t> Max child: the highest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reward.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en-US" altLang="zh-CN" sz="1800" b="0">
                <a:latin typeface="Arial" panose="020B0604020202020204" pitchFamily="34" charset="0"/>
              </a:rPr>
              <a:t> Robust child: the most visited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en-US" altLang="zh-CN" sz="1800" b="0">
                <a:latin typeface="Arial" panose="020B0604020202020204" pitchFamily="34" charset="0"/>
              </a:rPr>
              <a:t> Max-Robust child: both the highest visit count and the highest reward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en-US" altLang="zh-CN" sz="1800" b="0">
                <a:latin typeface="Arial" panose="020B0604020202020204" pitchFamily="34" charset="0"/>
              </a:rPr>
              <a:t> Secure child:  maximises a lower confidence bound.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Upper Confidence Bounds for Trees (UCT)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00707" name="内容占位符 2"/>
          <p:cNvSpPr>
            <a:spLocks noGrp="1"/>
          </p:cNvSpPr>
          <p:nvPr>
            <p:ph idx="1"/>
          </p:nvPr>
        </p:nvSpPr>
        <p:spPr>
          <a:xfrm>
            <a:off x="685800" y="1219200"/>
            <a:ext cx="8153400" cy="5257800"/>
          </a:xfrm>
        </p:spPr>
        <p:txBody>
          <a:bodyPr/>
          <a:lstStyle/>
          <a:p>
            <a:r>
              <a:rPr lang="en-US" altLang="zh-CN" sz="2400" b="0">
                <a:ea typeface="宋体" panose="02010600030101010101" pitchFamily="2" charset="-122"/>
              </a:rPr>
              <a:t>Solve the tree policy based on upper confidence bounds (UCB)</a:t>
            </a:r>
          </a:p>
          <a:p>
            <a:r>
              <a:rPr lang="en-US" altLang="zh-CN" sz="2400" b="0">
                <a:ea typeface="宋体" panose="02010600030101010101" pitchFamily="2" charset="-122"/>
              </a:rPr>
              <a:t>Actually, a child node is selected to maximise:</a:t>
            </a:r>
          </a:p>
          <a:p>
            <a:pPr>
              <a:buFont typeface="Wingdings" panose="05000000000000000000" pitchFamily="2" charset="2"/>
              <a:buNone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00709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7499EF-1AAC-4391-903B-F2F40C145EEA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96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007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14600"/>
            <a:ext cx="44386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2" name="TextBox 8"/>
          <p:cNvSpPr txBox="1">
            <a:spLocks noChangeArrowheads="1"/>
          </p:cNvSpPr>
          <p:nvPr/>
        </p:nvSpPr>
        <p:spPr bwMode="auto">
          <a:xfrm>
            <a:off x="1219200" y="4267200"/>
            <a:ext cx="701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Xj: the average reward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n: the number of times the current (parent) node has been visited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nj: the number of times child j has been visited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Cp: a constant 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UCT algorithm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01731" name="内容占位符 2"/>
          <p:cNvSpPr>
            <a:spLocks noGrp="1"/>
          </p:cNvSpPr>
          <p:nvPr>
            <p:ph idx="1"/>
          </p:nvPr>
        </p:nvSpPr>
        <p:spPr>
          <a:xfrm>
            <a:off x="685800" y="1219200"/>
            <a:ext cx="8001000" cy="5257800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MCTS with UCB tree selection policy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01733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50B0BB4-BFEF-44A1-91B4-20BD7474338F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97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017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3436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6" name="TextBox 7"/>
          <p:cNvSpPr txBox="1">
            <a:spLocks noChangeArrowheads="1"/>
          </p:cNvSpPr>
          <p:nvPr/>
        </p:nvSpPr>
        <p:spPr bwMode="auto">
          <a:xfrm>
            <a:off x="1143000" y="4800600"/>
            <a:ext cx="693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400" b="0">
                <a:latin typeface="Arial" panose="020B0604020202020204" pitchFamily="34" charset="0"/>
              </a:rPr>
              <a:t>Each node has four pieces of data:</a:t>
            </a:r>
            <a:r>
              <a:rPr lang="zh-CN" altLang="en-US" sz="2400" b="0">
                <a:latin typeface="Arial" panose="020B0604020202020204" pitchFamily="34" charset="0"/>
              </a:rPr>
              <a:t> </a:t>
            </a:r>
            <a:r>
              <a:rPr lang="en-US" altLang="zh-CN" sz="2400" b="0">
                <a:solidFill>
                  <a:srgbClr val="FF0000"/>
                </a:solidFill>
                <a:latin typeface="Arial" panose="020B0604020202020204" pitchFamily="34" charset="0"/>
              </a:rPr>
              <a:t>state, action, simulation reword, and visit count </a:t>
            </a:r>
          </a:p>
        </p:txBody>
      </p:sp>
      <p:sp>
        <p:nvSpPr>
          <p:cNvPr id="201737" name="TextBox 8"/>
          <p:cNvSpPr txBox="1">
            <a:spLocks noChangeArrowheads="1"/>
          </p:cNvSpPr>
          <p:nvPr/>
        </p:nvSpPr>
        <p:spPr bwMode="auto">
          <a:xfrm>
            <a:off x="990600" y="5791200"/>
            <a:ext cx="731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It is proven that given enough time and memory, UCT allows MCTS to converge to the minimax tree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UCT algorithm – details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02756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86AE213-97A4-4894-96B6-65F5047A2ACC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98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027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5720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37433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81300"/>
            <a:ext cx="28479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305276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62" name="TextBox 14"/>
          <p:cNvSpPr txBox="1">
            <a:spLocks noChangeArrowheads="1"/>
          </p:cNvSpPr>
          <p:nvPr/>
        </p:nvSpPr>
        <p:spPr bwMode="auto">
          <a:xfrm>
            <a:off x="8001000" y="31242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general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  <p:sp>
        <p:nvSpPr>
          <p:cNvPr id="202763" name="TextBox 15"/>
          <p:cNvSpPr txBox="1">
            <a:spLocks noChangeArrowheads="1"/>
          </p:cNvSpPr>
          <p:nvPr/>
        </p:nvSpPr>
        <p:spPr bwMode="auto">
          <a:xfrm>
            <a:off x="8077200" y="4495800"/>
            <a:ext cx="990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for two-players, zero-sum games</a:t>
            </a:r>
            <a:endParaRPr lang="zh-CN" altLang="en-US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UCT algorithm – An Example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BIT.MLMR</a:t>
            </a:r>
          </a:p>
        </p:txBody>
      </p:sp>
      <p:sp>
        <p:nvSpPr>
          <p:cNvPr id="203780" name="灯片编号占位符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04EC6-4A48-4AFF-B2AE-D37E5D4A5344}" type="slidenum">
              <a:rPr lang="en-US" altLang="zh-CN" sz="10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99</a:t>
            </a:fld>
            <a:endParaRPr lang="en-US" altLang="zh-CN" sz="1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http://isc.cs.bit.edu.cn/MLMR</a:t>
            </a:r>
          </a:p>
        </p:txBody>
      </p:sp>
      <p:pic>
        <p:nvPicPr>
          <p:cNvPr id="2037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35433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2099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4" name="TextBox 8"/>
          <p:cNvSpPr txBox="1">
            <a:spLocks noChangeArrowheads="1"/>
          </p:cNvSpPr>
          <p:nvPr/>
        </p:nvSpPr>
        <p:spPr bwMode="auto">
          <a:xfrm>
            <a:off x="1447800" y="6096000"/>
            <a:ext cx="632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0">
                <a:latin typeface="Arial" panose="020B0604020202020204" pitchFamily="34" charset="0"/>
              </a:rPr>
              <a:t>J. Bradberry.</a:t>
            </a:r>
            <a:r>
              <a:rPr lang="zh-CN" altLang="en-US" sz="1800" b="0">
                <a:latin typeface="Arial" panose="020B0604020202020204" pitchFamily="34" charset="0"/>
              </a:rPr>
              <a:t> </a:t>
            </a:r>
            <a:r>
              <a:rPr lang="en-US" altLang="zh-CN" sz="1800" b="0">
                <a:latin typeface="Arial" panose="020B0604020202020204" pitchFamily="34" charset="0"/>
              </a:rPr>
              <a:t>Introduction to Monte Carlo Tree Search, 2015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66"/>
      </a:dk1>
      <a:lt1>
        <a:srgbClr val="FFFFFF"/>
      </a:lt1>
      <a:dk2>
        <a:srgbClr val="003399"/>
      </a:dk2>
      <a:lt2>
        <a:srgbClr val="DDDDDD"/>
      </a:lt2>
      <a:accent1>
        <a:srgbClr val="1D6AB7"/>
      </a:accent1>
      <a:accent2>
        <a:srgbClr val="20A286"/>
      </a:accent2>
      <a:accent3>
        <a:srgbClr val="FFFFFF"/>
      </a:accent3>
      <a:accent4>
        <a:srgbClr val="000056"/>
      </a:accent4>
      <a:accent5>
        <a:srgbClr val="ABB9D8"/>
      </a:accent5>
      <a:accent6>
        <a:srgbClr val="1C9279"/>
      </a:accent6>
      <a:hlink>
        <a:srgbClr val="9999FF"/>
      </a:hlink>
      <a:folHlink>
        <a:srgbClr val="93B5CF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66"/>
        </a:dk1>
        <a:lt1>
          <a:srgbClr val="FFFFFF"/>
        </a:lt1>
        <a:dk2>
          <a:srgbClr val="003399"/>
        </a:dk2>
        <a:lt2>
          <a:srgbClr val="DDDDDD"/>
        </a:lt2>
        <a:accent1>
          <a:srgbClr val="1D6AB7"/>
        </a:accent1>
        <a:accent2>
          <a:srgbClr val="20A286"/>
        </a:accent2>
        <a:accent3>
          <a:srgbClr val="FFFFFF"/>
        </a:accent3>
        <a:accent4>
          <a:srgbClr val="000056"/>
        </a:accent4>
        <a:accent5>
          <a:srgbClr val="ABB9D8"/>
        </a:accent5>
        <a:accent6>
          <a:srgbClr val="1C9279"/>
        </a:accent6>
        <a:hlink>
          <a:srgbClr val="9999FF"/>
        </a:hlink>
        <a:folHlink>
          <a:srgbClr val="93B5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747DD0"/>
        </a:dk1>
        <a:lt1>
          <a:srgbClr val="FFFFFF"/>
        </a:lt1>
        <a:dk2>
          <a:srgbClr val="000000"/>
        </a:dk2>
        <a:lt2>
          <a:srgbClr val="B2B2B2"/>
        </a:lt2>
        <a:accent1>
          <a:srgbClr val="2A359C"/>
        </a:accent1>
        <a:accent2>
          <a:srgbClr val="D3746D"/>
        </a:accent2>
        <a:accent3>
          <a:srgbClr val="FFFFFF"/>
        </a:accent3>
        <a:accent4>
          <a:srgbClr val="626AB1"/>
        </a:accent4>
        <a:accent5>
          <a:srgbClr val="ACAECB"/>
        </a:accent5>
        <a:accent6>
          <a:srgbClr val="BF6862"/>
        </a:accent6>
        <a:hlink>
          <a:srgbClr val="459EA7"/>
        </a:hlink>
        <a:folHlink>
          <a:srgbClr val="5B9E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245478"/>
        </a:dk1>
        <a:lt1>
          <a:srgbClr val="FFFFFF"/>
        </a:lt1>
        <a:dk2>
          <a:srgbClr val="003366"/>
        </a:dk2>
        <a:lt2>
          <a:srgbClr val="DDDDDD"/>
        </a:lt2>
        <a:accent1>
          <a:srgbClr val="258B99"/>
        </a:accent1>
        <a:accent2>
          <a:srgbClr val="FF9900"/>
        </a:accent2>
        <a:accent3>
          <a:srgbClr val="FFFFFF"/>
        </a:accent3>
        <a:accent4>
          <a:srgbClr val="1D4665"/>
        </a:accent4>
        <a:accent5>
          <a:srgbClr val="ACC4CA"/>
        </a:accent5>
        <a:accent6>
          <a:srgbClr val="E78A00"/>
        </a:accent6>
        <a:hlink>
          <a:srgbClr val="B1B448"/>
        </a:hlink>
        <a:folHlink>
          <a:srgbClr val="608DA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</TotalTime>
  <Words>6325</Words>
  <Application>Microsoft Office PowerPoint</Application>
  <PresentationFormat>全屏显示(4:3)</PresentationFormat>
  <Paragraphs>1422</Paragraphs>
  <Slides>115</Slides>
  <Notes>84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115</vt:i4>
      </vt:variant>
    </vt:vector>
  </HeadingPairs>
  <TitlesOfParts>
    <vt:vector size="130" baseType="lpstr">
      <vt:lpstr>Arial Unicode MS</vt:lpstr>
      <vt:lpstr>Batang</vt:lpstr>
      <vt:lpstr>华文新魏</vt:lpstr>
      <vt:lpstr>宋体</vt:lpstr>
      <vt:lpstr>Arial</vt:lpstr>
      <vt:lpstr>Arial Black</vt:lpstr>
      <vt:lpstr>Century Gothic</vt:lpstr>
      <vt:lpstr>Symbol</vt:lpstr>
      <vt:lpstr>Times New Roman</vt:lpstr>
      <vt:lpstr>Verdana</vt:lpstr>
      <vt:lpstr>Wingdings</vt:lpstr>
      <vt:lpstr>Wingdings 2</vt:lpstr>
      <vt:lpstr>Default Design</vt:lpstr>
      <vt:lpstr>Image</vt:lpstr>
      <vt:lpstr>公式</vt:lpstr>
      <vt:lpstr>Symbolic AI: Search and Problem Solving</vt:lpstr>
      <vt:lpstr>Outline</vt:lpstr>
      <vt:lpstr>PartⅠ: What is search?</vt:lpstr>
      <vt:lpstr>Theseus and the Minotaur</vt:lpstr>
      <vt:lpstr>Search Problem Examples</vt:lpstr>
      <vt:lpstr>What is search ?</vt:lpstr>
      <vt:lpstr>Search Methods</vt:lpstr>
      <vt:lpstr>Search Problem Illustration: How to solve 2-rank Hanoi problem?</vt:lpstr>
      <vt:lpstr>How to solve 2-rank Hanoi problem?</vt:lpstr>
      <vt:lpstr>How to solve 2-rank Hanoi problem?</vt:lpstr>
      <vt:lpstr>How to solve 2-rank Hanoi problem?</vt:lpstr>
      <vt:lpstr>How to solve 2-rank Hanoi problem?</vt:lpstr>
      <vt:lpstr>Part Ⅱ: Problem Representation</vt:lpstr>
      <vt:lpstr>2.1  State Space</vt:lpstr>
      <vt:lpstr>State Space based Problem Solving</vt:lpstr>
      <vt:lpstr>Example: The 8-puzzle</vt:lpstr>
      <vt:lpstr>The 8-puzzle</vt:lpstr>
      <vt:lpstr>2.2  Problem Reduction</vt:lpstr>
      <vt:lpstr>And/Or Graph</vt:lpstr>
      <vt:lpstr>And/Or Graph based Problem-Solving</vt:lpstr>
      <vt:lpstr>Example: 3-rank Hanoi problem</vt:lpstr>
      <vt:lpstr>3-rank Hanoi problem</vt:lpstr>
      <vt:lpstr>3-rank Hanoi problem</vt:lpstr>
      <vt:lpstr>Part Ⅲ: Graph Search</vt:lpstr>
      <vt:lpstr>3.1 General graph search</vt:lpstr>
      <vt:lpstr>General graph search algorithm</vt:lpstr>
      <vt:lpstr>PowerPoint 演示文稿</vt:lpstr>
      <vt:lpstr>Key Factor</vt:lpstr>
      <vt:lpstr>3.2 Blind search strategies</vt:lpstr>
      <vt:lpstr>(1) Breadth-first search</vt:lpstr>
      <vt:lpstr>Breadth-first search</vt:lpstr>
      <vt:lpstr>Breadth-first search</vt:lpstr>
      <vt:lpstr>Breadth-first search</vt:lpstr>
      <vt:lpstr>(2) 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Blind Search Example: 8-puzzle</vt:lpstr>
      <vt:lpstr>PowerPoint 演示文稿</vt:lpstr>
      <vt:lpstr>PowerPoint 演示文稿</vt:lpstr>
      <vt:lpstr>PowerPoint 演示文稿</vt:lpstr>
      <vt:lpstr>3.3 Heuristic Search</vt:lpstr>
      <vt:lpstr>（1）A* algorithm</vt:lpstr>
      <vt:lpstr>Example: Romania Problem</vt:lpstr>
      <vt:lpstr>A* search for Romania problem</vt:lpstr>
      <vt:lpstr>A* search for Romania problem</vt:lpstr>
      <vt:lpstr>A* search for Romania problem</vt:lpstr>
      <vt:lpstr>A* search for Romania problem</vt:lpstr>
      <vt:lpstr>A* search for Romania problem</vt:lpstr>
      <vt:lpstr>A* search for Romania problem</vt:lpstr>
      <vt:lpstr>Admissible heuristics</vt:lpstr>
      <vt:lpstr>Optimality of A* (proof)</vt:lpstr>
      <vt:lpstr>Optimality of A* (proof)</vt:lpstr>
      <vt:lpstr>A* Example: 8-puzzle</vt:lpstr>
      <vt:lpstr>A* Example: 8-puzzle</vt:lpstr>
      <vt:lpstr>PowerPoint 演示文稿</vt:lpstr>
      <vt:lpstr>Design heuristic functions: Dominance</vt:lpstr>
      <vt:lpstr>A* example: path finding in game Problem</vt:lpstr>
      <vt:lpstr>A* example: path finding in game Problem</vt:lpstr>
      <vt:lpstr>A* example: path finding in game Problem</vt:lpstr>
      <vt:lpstr>A* example: path finding in game Problem</vt:lpstr>
      <vt:lpstr>A* example: path finding in game Problem</vt:lpstr>
      <vt:lpstr>PowerPoint 演示文稿</vt:lpstr>
      <vt:lpstr>PowerPoint 演示文稿</vt:lpstr>
      <vt:lpstr>Part Ⅳ: Adversarial Search</vt:lpstr>
      <vt:lpstr>4.1 Game tree</vt:lpstr>
      <vt:lpstr>Game Tree Example: Coins-Partition</vt:lpstr>
      <vt:lpstr>PowerPoint 演示文稿</vt:lpstr>
      <vt:lpstr>PowerPoint 演示文稿</vt:lpstr>
      <vt:lpstr>PowerPoint 演示文稿</vt:lpstr>
      <vt:lpstr>4.2 Minimax algorithm</vt:lpstr>
      <vt:lpstr>Minimax Example：2-ply game</vt:lpstr>
      <vt:lpstr>MiniMax Example: tic-tac-toe</vt:lpstr>
      <vt:lpstr>PowerPoint 演示文稿</vt:lpstr>
      <vt:lpstr>PowerPoint 演示文稿</vt:lpstr>
      <vt:lpstr>PowerPoint 演示文稿</vt:lpstr>
      <vt:lpstr>4.3 α-β pruning</vt:lpstr>
      <vt:lpstr>α-β pruning example1</vt:lpstr>
      <vt:lpstr>α-β pruning example1</vt:lpstr>
      <vt:lpstr>α-β pruning example1</vt:lpstr>
      <vt:lpstr>α-β pruning example1</vt:lpstr>
      <vt:lpstr>α-β pruning example1</vt:lpstr>
      <vt:lpstr>α-β pruning example2</vt:lpstr>
      <vt:lpstr>Why is it called α-β?</vt:lpstr>
      <vt:lpstr>4.4 Monte Carlo Tree Search (MCTS)</vt:lpstr>
      <vt:lpstr>General MCTS Algorithm</vt:lpstr>
      <vt:lpstr>General MCTS Algorithm</vt:lpstr>
      <vt:lpstr>Upper Confidence Bounds for Trees (UCT)</vt:lpstr>
      <vt:lpstr>UCT algorithm</vt:lpstr>
      <vt:lpstr>UCT algorithm – details</vt:lpstr>
      <vt:lpstr>UCT algorithm – An Example</vt:lpstr>
      <vt:lpstr>UCT algorithm – An Example</vt:lpstr>
      <vt:lpstr>Deterministic games in practice</vt:lpstr>
      <vt:lpstr>Secret behind AlphaGO</vt:lpstr>
      <vt:lpstr>AlphoGO Game Definition </vt:lpstr>
      <vt:lpstr>Key Points</vt:lpstr>
      <vt:lpstr>(1) Imitate Expert Moves</vt:lpstr>
      <vt:lpstr>Imitate Expert Moves</vt:lpstr>
      <vt:lpstr>(2) Improve through self-plays</vt:lpstr>
      <vt:lpstr>Improve through self-plays</vt:lpstr>
      <vt:lpstr>(3) Board Evaluation</vt:lpstr>
      <vt:lpstr>Purpose: Reducing Search Space</vt:lpstr>
      <vt:lpstr>All-in-one: Monte Carlo Tree Search (MCTS)</vt:lpstr>
      <vt:lpstr>UCT (MCTS) – An Example</vt:lpstr>
      <vt:lpstr>UCT (MCTS) – An Example</vt:lpstr>
      <vt:lpstr>Training pipeline</vt:lpstr>
      <vt:lpstr>PowerPoint 演示文稿</vt:lpstr>
    </vt:vector>
  </TitlesOfParts>
  <Company>NUS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Solving problems by searching</dc:title>
  <dc:creator>Min-Yen Kan</dc:creator>
  <cp:lastModifiedBy>刘 峡壁</cp:lastModifiedBy>
  <cp:revision>215</cp:revision>
  <dcterms:created xsi:type="dcterms:W3CDTF">2003-12-17T02:58:58Z</dcterms:created>
  <dcterms:modified xsi:type="dcterms:W3CDTF">2023-04-02T13:03:29Z</dcterms:modified>
</cp:coreProperties>
</file>