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88"/>
  </p:notesMasterIdLst>
  <p:sldIdLst>
    <p:sldId id="256" r:id="rId2"/>
    <p:sldId id="536" r:id="rId3"/>
    <p:sldId id="569" r:id="rId4"/>
    <p:sldId id="673" r:id="rId5"/>
    <p:sldId id="571" r:id="rId6"/>
    <p:sldId id="572" r:id="rId7"/>
    <p:sldId id="573" r:id="rId8"/>
    <p:sldId id="674" r:id="rId9"/>
    <p:sldId id="676" r:id="rId10"/>
    <p:sldId id="675" r:id="rId11"/>
    <p:sldId id="677" r:id="rId12"/>
    <p:sldId id="678" r:id="rId13"/>
    <p:sldId id="679" r:id="rId14"/>
    <p:sldId id="680" r:id="rId15"/>
    <p:sldId id="681" r:id="rId16"/>
    <p:sldId id="682" r:id="rId17"/>
    <p:sldId id="683" r:id="rId18"/>
    <p:sldId id="684" r:id="rId19"/>
    <p:sldId id="688" r:id="rId20"/>
    <p:sldId id="443" r:id="rId21"/>
    <p:sldId id="271" r:id="rId22"/>
    <p:sldId id="281" r:id="rId23"/>
    <p:sldId id="574" r:id="rId24"/>
    <p:sldId id="389" r:id="rId25"/>
    <p:sldId id="390" r:id="rId26"/>
    <p:sldId id="441" r:id="rId27"/>
    <p:sldId id="360" r:id="rId28"/>
    <p:sldId id="283" r:id="rId29"/>
    <p:sldId id="391" r:id="rId30"/>
    <p:sldId id="392" r:id="rId31"/>
    <p:sldId id="393" r:id="rId32"/>
    <p:sldId id="395" r:id="rId33"/>
    <p:sldId id="538" r:id="rId34"/>
    <p:sldId id="539" r:id="rId35"/>
    <p:sldId id="540" r:id="rId36"/>
    <p:sldId id="541" r:id="rId37"/>
    <p:sldId id="542" r:id="rId38"/>
    <p:sldId id="543" r:id="rId39"/>
    <p:sldId id="544" r:id="rId40"/>
    <p:sldId id="545" r:id="rId41"/>
    <p:sldId id="546" r:id="rId42"/>
    <p:sldId id="547" r:id="rId43"/>
    <p:sldId id="548" r:id="rId44"/>
    <p:sldId id="549" r:id="rId45"/>
    <p:sldId id="553" r:id="rId46"/>
    <p:sldId id="554" r:id="rId47"/>
    <p:sldId id="555" r:id="rId48"/>
    <p:sldId id="556" r:id="rId49"/>
    <p:sldId id="557" r:id="rId50"/>
    <p:sldId id="558" r:id="rId51"/>
    <p:sldId id="559" r:id="rId52"/>
    <p:sldId id="560" r:id="rId53"/>
    <p:sldId id="575" r:id="rId54"/>
    <p:sldId id="689" r:id="rId55"/>
    <p:sldId id="690" r:id="rId56"/>
    <p:sldId id="691" r:id="rId57"/>
    <p:sldId id="692" r:id="rId58"/>
    <p:sldId id="693" r:id="rId59"/>
    <p:sldId id="576" r:id="rId60"/>
    <p:sldId id="694" r:id="rId61"/>
    <p:sldId id="695" r:id="rId62"/>
    <p:sldId id="696" r:id="rId63"/>
    <p:sldId id="697" r:id="rId64"/>
    <p:sldId id="700" r:id="rId65"/>
    <p:sldId id="701" r:id="rId66"/>
    <p:sldId id="702" r:id="rId67"/>
    <p:sldId id="703" r:id="rId68"/>
    <p:sldId id="707" r:id="rId69"/>
    <p:sldId id="708" r:id="rId70"/>
    <p:sldId id="709" r:id="rId71"/>
    <p:sldId id="710" r:id="rId72"/>
    <p:sldId id="711" r:id="rId73"/>
    <p:sldId id="712" r:id="rId74"/>
    <p:sldId id="713" r:id="rId75"/>
    <p:sldId id="714" r:id="rId76"/>
    <p:sldId id="715" r:id="rId77"/>
    <p:sldId id="716" r:id="rId78"/>
    <p:sldId id="717" r:id="rId79"/>
    <p:sldId id="912" r:id="rId80"/>
    <p:sldId id="905" r:id="rId81"/>
    <p:sldId id="955" r:id="rId82"/>
    <p:sldId id="879" r:id="rId83"/>
    <p:sldId id="880" r:id="rId84"/>
    <p:sldId id="956" r:id="rId85"/>
    <p:sldId id="957" r:id="rId86"/>
    <p:sldId id="672" r:id="rId8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6600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0" autoAdjust="0"/>
    <p:restoredTop sz="90724" autoAdjust="0"/>
  </p:normalViewPr>
  <p:slideViewPr>
    <p:cSldViewPr>
      <p:cViewPr varScale="1">
        <p:scale>
          <a:sx n="75" d="100"/>
          <a:sy n="75" d="100"/>
        </p:scale>
        <p:origin x="1646"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zh-CN" altLang="en-US"/>
          </a:p>
        </p:txBody>
      </p:sp>
      <p:sp>
        <p:nvSpPr>
          <p:cNvPr id="12595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ltLang="zh-CN"/>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ltLang="zh-CN"/>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44B66C6-82DA-4D40-B3CC-C2C1E207319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A91FA39-050A-4084-B611-D8E0C37D309F}" type="slidenum">
              <a:rPr lang="zh-CN" altLang="en-US" smtClean="0"/>
              <a:pPr/>
              <a:t>1</a:t>
            </a:fld>
            <a:endParaRPr lang="en-US" altLang="zh-CN"/>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The pyramid of knowledge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4AB1E6C-F60B-4B2C-B501-26442ED141E3}" type="slidenum">
              <a:rPr lang="zh-CN" altLang="en-US" smtClean="0"/>
              <a:pPr/>
              <a:t>12</a:t>
            </a:fld>
            <a:endParaRPr lang="en-US" altLang="zh-CN"/>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662A1-B6BC-4A94-8E9E-3076AD562395}" type="slidenum">
              <a:rPr lang="zh-CN" altLang="en-US" smtClean="0"/>
              <a:pPr/>
              <a:t>13</a:t>
            </a:fld>
            <a:endParaRPr lang="en-US" altLang="zh-CN"/>
          </a:p>
        </p:txBody>
      </p:sp>
      <p:sp>
        <p:nvSpPr>
          <p:cNvPr id="39939" name="Rectangle 2"/>
          <p:cNvSpPr>
            <a:spLocks noGrp="1" noRot="1" noChangeAspect="1" noChangeArrowheads="1" noTextEdit="1"/>
          </p:cNvSpPr>
          <p:nvPr>
            <p:ph type="sldImg"/>
          </p:nvPr>
        </p:nvSpPr>
        <p:spPr>
          <a:xfrm>
            <a:off x="1150938" y="692150"/>
            <a:ext cx="4556125" cy="3416300"/>
          </a:xfrm>
          <a:ln/>
        </p:spPr>
      </p:sp>
      <p:sp>
        <p:nvSpPr>
          <p:cNvPr id="3994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46594E5-D38C-4430-B58C-56BFAD76107E}" type="slidenum">
              <a:rPr lang="zh-CN" altLang="en-US" smtClean="0"/>
              <a:pPr/>
              <a:t>14</a:t>
            </a:fld>
            <a:endParaRPr lang="en-US" altLang="zh-CN"/>
          </a:p>
        </p:txBody>
      </p:sp>
      <p:sp>
        <p:nvSpPr>
          <p:cNvPr id="41987" name="Rectangle 2"/>
          <p:cNvSpPr>
            <a:spLocks noGrp="1" noRot="1" noChangeAspect="1" noChangeArrowheads="1" noTextEdit="1"/>
          </p:cNvSpPr>
          <p:nvPr>
            <p:ph type="sldImg"/>
          </p:nvPr>
        </p:nvSpPr>
        <p:spPr>
          <a:xfrm>
            <a:off x="1150938" y="692150"/>
            <a:ext cx="4556125" cy="3416300"/>
          </a:xfrm>
          <a:ln/>
        </p:spPr>
      </p:sp>
      <p:sp>
        <p:nvSpPr>
          <p:cNvPr id="4198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Working memory represents what is known about the food, both what was given at the outset and what was inferred using rules.</a:t>
            </a:r>
          </a:p>
          <a:p>
            <a:pPr eaLnBrk="1" hangingPunct="1"/>
            <a:endParaRPr lang="en-US" altLang="en-US"/>
          </a:p>
          <a:p>
            <a:pPr eaLnBrk="1" hangingPunct="1"/>
            <a:r>
              <a:rPr lang="en-US" altLang="en-US"/>
              <a:t>Nel  hanged the order to the rule to make it harder to run.  Its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967BAEC-D4F2-44D2-8BA8-CA2291724C1F}" type="slidenum">
              <a:rPr lang="zh-CN" altLang="en-US" smtClean="0"/>
              <a:pPr/>
              <a:t>15</a:t>
            </a:fld>
            <a:endParaRPr lang="en-US" altLang="zh-CN"/>
          </a:p>
        </p:txBody>
      </p:sp>
      <p:sp>
        <p:nvSpPr>
          <p:cNvPr id="44035" name="Rectangle 2"/>
          <p:cNvSpPr>
            <a:spLocks noGrp="1" noRot="1" noChangeAspect="1" noChangeArrowheads="1" noTextEdit="1"/>
          </p:cNvSpPr>
          <p:nvPr>
            <p:ph type="sldImg"/>
          </p:nvPr>
        </p:nvSpPr>
        <p:spPr>
          <a:xfrm>
            <a:off x="1150938" y="692150"/>
            <a:ext cx="4556125" cy="3416300"/>
          </a:xfrm>
          <a:ln/>
        </p:spPr>
      </p:sp>
      <p:sp>
        <p:nvSpPr>
          <p:cNvPr id="44036"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47A2B39-E7F6-43C7-8986-E6898246C97A}" type="slidenum">
              <a:rPr lang="zh-CN" altLang="en-US" smtClean="0"/>
              <a:pPr/>
              <a:t>16</a:t>
            </a:fld>
            <a:endParaRPr lang="en-US" altLang="zh-CN"/>
          </a:p>
        </p:txBody>
      </p:sp>
      <p:sp>
        <p:nvSpPr>
          <p:cNvPr id="46083" name="Rectangle 2"/>
          <p:cNvSpPr>
            <a:spLocks noGrp="1" noRot="1" noChangeAspect="1" noChangeArrowheads="1" noTextEdit="1"/>
          </p:cNvSpPr>
          <p:nvPr>
            <p:ph type="sldImg"/>
          </p:nvPr>
        </p:nvSpPr>
        <p:spPr>
          <a:xfrm>
            <a:off x="1150938" y="692150"/>
            <a:ext cx="4556125" cy="3416300"/>
          </a:xfrm>
          <a:ln/>
        </p:spPr>
      </p:sp>
      <p:sp>
        <p:nvSpPr>
          <p:cNvPr id="46084"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5B0F0FB-9237-4E6D-873D-910F4FE6E29F}" type="slidenum">
              <a:rPr lang="zh-CN" altLang="en-US" smtClean="0"/>
              <a:pPr/>
              <a:t>17</a:t>
            </a:fld>
            <a:endParaRPr lang="en-US" altLang="zh-CN"/>
          </a:p>
        </p:txBody>
      </p:sp>
      <p:sp>
        <p:nvSpPr>
          <p:cNvPr id="48131" name="Rectangle 2"/>
          <p:cNvSpPr>
            <a:spLocks noGrp="1" noRot="1" noChangeAspect="1" noChangeArrowheads="1" noTextEdit="1"/>
          </p:cNvSpPr>
          <p:nvPr>
            <p:ph type="sldImg"/>
          </p:nvPr>
        </p:nvSpPr>
        <p:spPr>
          <a:xfrm>
            <a:off x="1150938" y="692150"/>
            <a:ext cx="4556125" cy="3416300"/>
          </a:xfrm>
          <a:ln/>
        </p:spPr>
      </p:sp>
      <p:sp>
        <p:nvSpPr>
          <p:cNvPr id="4813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E91B0B9-B950-4946-98EE-0B62CBEDD638}" type="slidenum">
              <a:rPr lang="zh-CN" altLang="en-US" smtClean="0"/>
              <a:pPr/>
              <a:t>18</a:t>
            </a:fld>
            <a:endParaRPr lang="en-US" altLang="zh-CN"/>
          </a:p>
        </p:txBody>
      </p:sp>
      <p:sp>
        <p:nvSpPr>
          <p:cNvPr id="50179" name="Rectangle 2"/>
          <p:cNvSpPr>
            <a:spLocks noGrp="1" noRot="1" noChangeAspect="1" noChangeArrowheads="1" noTextEdit="1"/>
          </p:cNvSpPr>
          <p:nvPr>
            <p:ph type="sldImg"/>
          </p:nvPr>
        </p:nvSpPr>
        <p:spPr>
          <a:xfrm>
            <a:off x="1150938" y="692150"/>
            <a:ext cx="4556125" cy="3416300"/>
          </a:xfrm>
          <a:ln/>
        </p:spPr>
      </p:sp>
      <p:sp>
        <p:nvSpPr>
          <p:cNvPr id="5018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a:ln/>
        </p:spPr>
      </p:sp>
      <p:sp>
        <p:nvSpPr>
          <p:cNvPr id="522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Zibra</a:t>
            </a:r>
            <a:r>
              <a:rPr lang="zh-CN" altLang="en-US"/>
              <a:t>：</a:t>
            </a:r>
          </a:p>
        </p:txBody>
      </p:sp>
      <p:sp>
        <p:nvSpPr>
          <p:cNvPr id="522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A380F46-5BF9-47E1-84EB-90773BFAEFF7}" type="slidenum">
              <a:rPr lang="zh-CN" altLang="en-US" smtClean="0"/>
              <a:pPr/>
              <a:t>19</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9536553-1E99-44C7-8A4B-E6C3A662DFF3}" type="slidenum">
              <a:rPr lang="zh-CN" altLang="en-US" smtClean="0"/>
              <a:pPr/>
              <a:t>20</a:t>
            </a:fld>
            <a:endParaRPr lang="en-US" altLang="zh-CN"/>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A1A8EAC-D108-4409-B5BE-A5F7187A8EFE}" type="slidenum">
              <a:rPr lang="zh-CN" altLang="en-US" smtClean="0"/>
              <a:pPr/>
              <a:t>21</a:t>
            </a:fld>
            <a:endParaRPr lang="en-US" altLang="zh-CN"/>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Dizziness: </a:t>
            </a:r>
            <a:r>
              <a:rPr lang="zh-CN" altLang="en-US"/>
              <a:t>眩晕；</a:t>
            </a:r>
            <a:r>
              <a:rPr lang="en-US" altLang="zh-CN"/>
              <a:t>lethargy</a:t>
            </a:r>
            <a:r>
              <a:rPr lang="zh-CN" altLang="en-US"/>
              <a:t>：倦怠；</a:t>
            </a:r>
            <a:r>
              <a:rPr lang="en-US" altLang="zh-CN"/>
              <a:t>coma</a:t>
            </a:r>
            <a:r>
              <a:rPr lang="zh-CN" altLang="en-US"/>
              <a:t>：昏迷；</a:t>
            </a:r>
            <a:r>
              <a:rPr lang="en-US" altLang="zh-CN"/>
              <a:t>seizures</a:t>
            </a:r>
            <a:r>
              <a:rPr lang="zh-CN" altLang="en-US"/>
              <a:t>：突然发作；</a:t>
            </a:r>
            <a:r>
              <a:rPr lang="en-US" altLang="zh-CN">
                <a:solidFill>
                  <a:srgbClr val="6600CC"/>
                </a:solidFill>
              </a:rPr>
              <a:t>MENINGITIS</a:t>
            </a:r>
            <a:r>
              <a:rPr lang="zh-CN" altLang="en-US">
                <a:solidFill>
                  <a:srgbClr val="6600CC"/>
                </a:solidFill>
              </a:rPr>
              <a:t>：脑膜炎；</a:t>
            </a:r>
            <a:r>
              <a:rPr lang="en-US" altLang="zh-CN">
                <a:solidFill>
                  <a:srgbClr val="6600CC"/>
                </a:solidFill>
              </a:rPr>
              <a:t>smear: </a:t>
            </a:r>
            <a:r>
              <a:rPr lang="zh-CN" altLang="en-US">
                <a:solidFill>
                  <a:srgbClr val="6600CC"/>
                </a:solidFill>
              </a:rPr>
              <a:t>污点；</a:t>
            </a:r>
            <a:r>
              <a:rPr lang="en-US" altLang="zh-CN">
                <a:solidFill>
                  <a:srgbClr val="FF0000"/>
                </a:solidFill>
              </a:rPr>
              <a:t>gastrointestinal tract</a:t>
            </a:r>
            <a:r>
              <a:rPr lang="zh-CN" altLang="en-US">
                <a:solidFill>
                  <a:srgbClr val="FF0000"/>
                </a:solidFill>
              </a:rPr>
              <a:t>：胃肠道；</a:t>
            </a:r>
            <a:r>
              <a:rPr lang="en-US" altLang="zh-CN">
                <a:solidFill>
                  <a:srgbClr val="FF0000"/>
                </a:solidFill>
              </a:rPr>
              <a:t>sterile site</a:t>
            </a:r>
            <a:r>
              <a:rPr lang="zh-CN" altLang="en-US">
                <a:solidFill>
                  <a:srgbClr val="FF0000"/>
                </a:solidFill>
              </a:rPr>
              <a:t>：不育站点；</a:t>
            </a:r>
            <a:r>
              <a:rPr lang="en-US" altLang="zh-CN">
                <a:solidFill>
                  <a:srgbClr val="FF0000"/>
                </a:solidFill>
              </a:rPr>
              <a:t>bacteremia</a:t>
            </a:r>
            <a:r>
              <a:rPr lang="zh-CN" altLang="en-US">
                <a:solidFill>
                  <a:srgbClr val="FF0000"/>
                </a:solidFill>
              </a:rPr>
              <a:t>：细菌血症；</a:t>
            </a:r>
            <a:r>
              <a:rPr lang="en-US" altLang="zh-CN">
                <a:solidFill>
                  <a:srgbClr val="FF0000"/>
                </a:solidFill>
              </a:rPr>
              <a:t>bacteroides</a:t>
            </a:r>
            <a:r>
              <a:rPr lang="zh-CN" altLang="en-US">
                <a:solidFill>
                  <a:srgbClr val="FF0000"/>
                </a:solidFill>
              </a:rPr>
              <a:t>：类杆菌属</a:t>
            </a:r>
            <a:endParaRPr lang="zh-CN" altLang="en-US"/>
          </a:p>
        </p:txBody>
      </p:sp>
      <p:sp>
        <p:nvSpPr>
          <p:cNvPr id="2048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5DA8BBF-5473-4CF8-B3AD-6F23F6896B09}" type="slidenum">
              <a:rPr lang="zh-CN" altLang="en-US" smtClean="0"/>
              <a:pPr/>
              <a:t>3</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2F80869-9948-41AA-BA95-35BCADB6C4B5}" type="slidenum">
              <a:rPr lang="zh-CN" altLang="en-US" smtClean="0"/>
              <a:pPr/>
              <a:t>22</a:t>
            </a:fld>
            <a:endParaRPr lang="en-US" altLang="zh-CN"/>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ln/>
        </p:spPr>
      </p:sp>
      <p:sp>
        <p:nvSpPr>
          <p:cNvPr id="6041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作为课后练习</a:t>
            </a:r>
          </a:p>
        </p:txBody>
      </p:sp>
      <p:sp>
        <p:nvSpPr>
          <p:cNvPr id="6042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109E4D2-B68F-4999-A6A2-40C48FB29FD0}" type="slidenum">
              <a:rPr lang="zh-CN" altLang="en-US" smtClean="0"/>
              <a:pPr/>
              <a:t>23</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C24392F-DC9A-440E-A7CF-A061D6579DF3}" type="slidenum">
              <a:rPr lang="zh-CN" altLang="en-US" smtClean="0"/>
              <a:pPr/>
              <a:t>24</a:t>
            </a:fld>
            <a:endParaRPr lang="en-US" altLang="zh-CN"/>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C067CA8-5AD0-484D-A4BA-4A296D70D2FF}" type="slidenum">
              <a:rPr lang="zh-CN" altLang="en-US" smtClean="0"/>
              <a:pPr/>
              <a:t>25</a:t>
            </a:fld>
            <a:endParaRPr lang="en-US" altLang="zh-CN"/>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EA295F6-A0A1-4133-924D-1A6D429938DD}" type="slidenum">
              <a:rPr lang="zh-CN" altLang="en-US" smtClean="0"/>
              <a:pPr/>
              <a:t>26</a:t>
            </a:fld>
            <a:endParaRPr lang="en-US" altLang="zh-CN"/>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7D7D670-BDB3-4E1F-81BB-6BE16ABF29DC}" type="slidenum">
              <a:rPr lang="zh-CN" altLang="en-US" smtClean="0"/>
              <a:pPr/>
              <a:t>27</a:t>
            </a:fld>
            <a:endParaRPr lang="en-US" altLang="zh-CN"/>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85AB0FC-4CB7-4332-AF6E-9C76834E2D91}" type="slidenum">
              <a:rPr lang="zh-CN" altLang="en-US" smtClean="0"/>
              <a:pPr/>
              <a:t>28</a:t>
            </a:fld>
            <a:endParaRPr lang="en-US" altLang="zh-CN"/>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ABB0248-B955-40E8-8B72-2FF8E7816009}" type="slidenum">
              <a:rPr lang="zh-CN" altLang="en-US" smtClean="0"/>
              <a:pPr/>
              <a:t>29</a:t>
            </a:fld>
            <a:endParaRPr lang="en-US" altLang="zh-CN"/>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16818D4-BA7A-4A61-B60F-608063C8DA59}" type="slidenum">
              <a:rPr lang="zh-CN" altLang="en-US" smtClean="0"/>
              <a:pPr/>
              <a:t>30</a:t>
            </a:fld>
            <a:endParaRPr lang="en-US" altLang="zh-CN"/>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AC01708-F03B-43BE-9384-1DCFA63205EB}" type="slidenum">
              <a:rPr lang="zh-CN" altLang="en-US" smtClean="0"/>
              <a:pPr/>
              <a:t>31</a:t>
            </a:fld>
            <a:endParaRPr lang="en-US" altLang="zh-CN"/>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ln/>
        </p:spPr>
      </p:sp>
      <p:sp>
        <p:nvSpPr>
          <p:cNvPr id="225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可能的作业：用产生式规则方法给出该视频中福尔摩斯的推理过程。</a:t>
            </a:r>
          </a:p>
        </p:txBody>
      </p:sp>
      <p:sp>
        <p:nvSpPr>
          <p:cNvPr id="225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7DBFC15-5DA0-4559-AD0C-31A35E1C5E50}" type="slidenum">
              <a:rPr lang="zh-CN" altLang="en-US" smtClean="0"/>
              <a:pPr/>
              <a:t>4</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60D5C10-A79F-4407-92D4-D2A5C6AB50D2}" type="slidenum">
              <a:rPr lang="zh-CN" altLang="en-US" smtClean="0"/>
              <a:pPr/>
              <a:t>32</a:t>
            </a:fld>
            <a:endParaRPr lang="en-US" altLang="zh-CN"/>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DE2D72F-FB8A-44A6-B7C6-DEB6BAE49237}" type="slidenum">
              <a:rPr lang="zh-CN" altLang="en-US" smtClean="0"/>
              <a:pPr/>
              <a:t>33</a:t>
            </a:fld>
            <a:endParaRPr lang="en-US" altLang="zh-CN"/>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DFA2B6-61FB-4067-A0C9-8AFCADF5FC40}" type="slidenum">
              <a:rPr lang="zh-CN" altLang="en-US" smtClean="0"/>
              <a:pPr/>
              <a:t>34</a:t>
            </a:fld>
            <a:endParaRPr lang="en-US" altLang="zh-CN"/>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F071E28-8E55-4316-9B8F-155AD1C4166C}" type="slidenum">
              <a:rPr lang="zh-CN" altLang="en-US" smtClean="0"/>
              <a:pPr/>
              <a:t>35</a:t>
            </a:fld>
            <a:endParaRPr lang="en-US" altLang="zh-CN"/>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9B1052D-523F-414C-8B76-D7B327B993C7}" type="slidenum">
              <a:rPr lang="zh-CN" altLang="en-US" smtClean="0"/>
              <a:pPr/>
              <a:t>36</a:t>
            </a:fld>
            <a:endParaRPr lang="en-US" altLang="zh-CN"/>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26D8443-C206-4D0B-8F9A-A44F7E55C844}" type="slidenum">
              <a:rPr lang="zh-CN" altLang="en-US" smtClean="0"/>
              <a:pPr/>
              <a:t>37</a:t>
            </a:fld>
            <a:endParaRPr lang="en-US" altLang="zh-CN"/>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A21734B-784D-4EC3-9483-59B2B735E6BB}" type="slidenum">
              <a:rPr lang="zh-CN" altLang="en-US" smtClean="0"/>
              <a:pPr/>
              <a:t>38</a:t>
            </a:fld>
            <a:endParaRPr lang="en-US" altLang="zh-CN"/>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1A4E240-61E7-4A75-8CF3-6019AFF23E55}" type="slidenum">
              <a:rPr lang="zh-CN" altLang="en-US" smtClean="0"/>
              <a:pPr/>
              <a:t>39</a:t>
            </a:fld>
            <a:endParaRPr lang="en-US" altLang="zh-CN"/>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0C419FE-0FCE-4077-8FEC-930DE8D4AC3C}" type="slidenum">
              <a:rPr lang="zh-CN" altLang="en-US" smtClean="0"/>
              <a:pPr/>
              <a:t>40</a:t>
            </a:fld>
            <a:endParaRPr lang="en-US" altLang="zh-CN"/>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66D6509-5C50-4C74-8C6D-4BE61D246FAF}" type="slidenum">
              <a:rPr lang="zh-CN" altLang="en-US" smtClean="0"/>
              <a:pPr/>
              <a:t>41</a:t>
            </a:fld>
            <a:endParaRPr lang="en-US" altLang="zh-CN"/>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7C7EFDB-8803-4C0D-AA57-B534257D2FC3}" type="slidenum">
              <a:rPr lang="zh-CN" altLang="en-US" smtClean="0"/>
              <a:pPr/>
              <a:t>5</a:t>
            </a:fld>
            <a:endParaRPr lang="en-US" altLang="zh-CN"/>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7143C41-FC55-4876-B887-B50390D3DC7C}" type="slidenum">
              <a:rPr lang="zh-CN" altLang="en-US" smtClean="0"/>
              <a:pPr/>
              <a:t>42</a:t>
            </a:fld>
            <a:endParaRPr lang="en-US" altLang="zh-CN"/>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660B0F0-A61F-40A5-B141-133B3BA0DA63}" type="slidenum">
              <a:rPr lang="zh-CN" altLang="en-US" smtClean="0"/>
              <a:pPr/>
              <a:t>43</a:t>
            </a:fld>
            <a:endParaRPr lang="en-US" altLang="zh-CN"/>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52FD6C3-E087-4D15-96F2-5DC5448123CB}" type="slidenum">
              <a:rPr lang="zh-CN" altLang="en-US" smtClean="0"/>
              <a:pPr/>
              <a:t>44</a:t>
            </a:fld>
            <a:endParaRPr lang="en-US" altLang="zh-CN"/>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CB73A24-685C-4DC0-A31C-0C1EA87E1E1F}" type="slidenum">
              <a:rPr lang="zh-CN" altLang="en-US" smtClean="0"/>
              <a:pPr/>
              <a:t>45</a:t>
            </a:fld>
            <a:endParaRPr lang="en-US" altLang="zh-CN"/>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82AA588-2226-45A8-9356-BB8DFF982035}" type="slidenum">
              <a:rPr lang="zh-CN" altLang="en-US" smtClean="0"/>
              <a:pPr/>
              <a:t>46</a:t>
            </a:fld>
            <a:endParaRPr lang="en-US" altLang="zh-CN"/>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30D2446-CFB0-45A5-B037-517F4B907003}" type="slidenum">
              <a:rPr lang="zh-CN" altLang="en-US" smtClean="0"/>
              <a:pPr/>
              <a:t>47</a:t>
            </a:fld>
            <a:endParaRPr lang="en-US" altLang="zh-CN"/>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405ABD3-922E-4E94-8836-D2BDDBAAC1C9}" type="slidenum">
              <a:rPr lang="zh-CN" altLang="en-US" smtClean="0"/>
              <a:pPr/>
              <a:t>48</a:t>
            </a:fld>
            <a:endParaRPr lang="en-US" altLang="zh-CN"/>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B848232-7CFC-4919-9EA9-FBD38AE92159}" type="slidenum">
              <a:rPr lang="zh-CN" altLang="en-US" smtClean="0"/>
              <a:pPr/>
              <a:t>49</a:t>
            </a:fld>
            <a:endParaRPr lang="en-US" altLang="zh-CN"/>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E23B592-EFB3-4CB4-BFB0-ED41CA4714E2}" type="slidenum">
              <a:rPr lang="zh-CN" altLang="en-US" smtClean="0"/>
              <a:pPr/>
              <a:t>50</a:t>
            </a:fld>
            <a:endParaRPr lang="en-US" altLang="zh-CN"/>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9BF7FD0-50F2-44E8-8733-BA43B1E02992}" type="slidenum">
              <a:rPr lang="zh-CN" altLang="en-US" smtClean="0"/>
              <a:pPr/>
              <a:t>51</a:t>
            </a:fld>
            <a:endParaRPr lang="en-US" altLang="zh-CN"/>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9BE4CFB-D7BA-428D-8F0C-ED8BC62F8DD1}" type="slidenum">
              <a:rPr lang="zh-CN" altLang="en-US" smtClean="0"/>
              <a:pPr/>
              <a:t>6</a:t>
            </a:fld>
            <a:endParaRPr lang="en-US" altLang="zh-CN"/>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046D9F2-8707-454A-8C24-BDB9239F2BC4}" type="slidenum">
              <a:rPr lang="zh-CN" altLang="en-US" smtClean="0"/>
              <a:pPr/>
              <a:t>52</a:t>
            </a:fld>
            <a:endParaRPr lang="en-US" altLang="zh-CN"/>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49C9929-B3B4-46E0-B260-6770F19FCCDC}" type="slidenum">
              <a:rPr lang="zh-CN" altLang="en-US" smtClean="0"/>
              <a:pPr/>
              <a:t>53</a:t>
            </a:fld>
            <a:endParaRPr lang="en-US" altLang="zh-CN"/>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833C790-1358-400D-B714-BC473C5747A2}" type="slidenum">
              <a:rPr lang="zh-CN" altLang="en-US" smtClean="0"/>
              <a:pPr/>
              <a:t>59</a:t>
            </a:fld>
            <a:endParaRPr lang="en-US" altLang="zh-CN"/>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FB8EED9-A9C3-419D-8D32-366805FE1A44}" type="slidenum">
              <a:rPr lang="zh-CN" altLang="en-US" smtClean="0"/>
              <a:pPr/>
              <a:t>60</a:t>
            </a:fld>
            <a:endParaRPr lang="en-US" altLang="zh-CN"/>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90A98F2-DDF1-4848-A7DC-71BF13201027}" type="slidenum">
              <a:rPr lang="zh-CN" altLang="en-US" smtClean="0"/>
              <a:pPr/>
              <a:t>61</a:t>
            </a:fld>
            <a:endParaRPr lang="en-US" altLang="zh-CN"/>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a:ln/>
        </p:spPr>
      </p:sp>
      <p:sp>
        <p:nvSpPr>
          <p:cNvPr id="14336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336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9A0EE1B-5209-4E7F-86E0-2A448189C28B}" type="slidenum">
              <a:rPr lang="zh-CN" altLang="en-US" smtClean="0"/>
              <a:pPr/>
              <a:t>67</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6A6D30B-43DF-4D48-863A-A1B70AF12B2E}" type="slidenum">
              <a:rPr lang="zh-CN" altLang="en-US" smtClean="0"/>
              <a:pPr/>
              <a:t>68</a:t>
            </a:fld>
            <a:endParaRPr lang="en-US" altLang="zh-CN"/>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75A6D78-18A8-4042-8132-7697219DB023}" type="slidenum">
              <a:rPr lang="zh-CN" altLang="en-US" smtClean="0"/>
              <a:pPr/>
              <a:t>75</a:t>
            </a:fld>
            <a:endParaRPr lang="en-US" altLang="zh-CN"/>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zh-CN" altLang="en-US" dirty="0"/>
              <a:t> </a:t>
            </a:r>
          </a:p>
        </p:txBody>
      </p:sp>
    </p:spTree>
    <p:extLst>
      <p:ext uri="{BB962C8B-B14F-4D97-AF65-F5344CB8AC3E}">
        <p14:creationId xmlns:p14="http://schemas.microsoft.com/office/powerpoint/2010/main" val="35857753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85387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E4305F7-49ED-4819-85C4-81CC93480660}" type="slidenum">
              <a:rPr lang="zh-CN" altLang="en-US" smtClean="0"/>
              <a:pPr/>
              <a:t>7</a:t>
            </a:fld>
            <a:endParaRPr lang="en-US" altLang="zh-CN"/>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7F3AAC4-2D97-48A2-8466-C5C150307E15}" type="slidenum">
              <a:rPr lang="zh-CN" altLang="en-US" smtClean="0"/>
              <a:pPr/>
              <a:t>8</a:t>
            </a:fld>
            <a:endParaRPr lang="en-US" altLang="zh-CN"/>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063BABF-5B08-4707-ABBA-2812802CE6CE}" type="slidenum">
              <a:rPr lang="zh-CN" altLang="en-US" smtClean="0"/>
              <a:pPr/>
              <a:t>9</a:t>
            </a:fld>
            <a:endParaRPr lang="en-US" altLang="zh-CN"/>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80B926A-0E00-48DA-B078-E2343F2F5955}" type="slidenum">
              <a:rPr lang="zh-CN" altLang="en-US" smtClean="0"/>
              <a:pPr/>
              <a:t>10</a:t>
            </a:fld>
            <a:endParaRPr lang="en-US" altLang="zh-C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oleObject" Target="../embeddings/oleObject3.bin"/><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0.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21.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2.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23.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4.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25.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6.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27.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4.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6.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8.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9.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0.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11.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2.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13.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4.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15.bin"/></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6.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17.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8.bin"/><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oleObject" Target="../embeddings/oleObject1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solidFill>
          <a:schemeClr val="bg1"/>
        </a:solidFill>
        <a:effectLst/>
      </p:bgPr>
    </p:bg>
    <p:spTree>
      <p:nvGrpSpPr>
        <p:cNvPr id="1" name=""/>
        <p:cNvGrpSpPr/>
        <p:nvPr/>
      </p:nvGrpSpPr>
      <p:grpSpPr>
        <a:xfrm>
          <a:off x="0" y="0"/>
          <a:ext cx="0" cy="0"/>
          <a:chOff x="0" y="0"/>
          <a:chExt cx="0" cy="0"/>
        </a:xfrm>
      </p:grpSpPr>
      <p:graphicFrame>
        <p:nvGraphicFramePr>
          <p:cNvPr id="4" name="Object 31"/>
          <p:cNvGraphicFramePr>
            <a:graphicFrameLocks noChangeAspect="1"/>
          </p:cNvGraphicFramePr>
          <p:nvPr userDrawn="1"/>
        </p:nvGraphicFramePr>
        <p:xfrm>
          <a:off x="2514600" y="0"/>
          <a:ext cx="6629400" cy="35814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2050" name="Object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6629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32"/>
          <p:cNvSpPr>
            <a:spLocks noChangeArrowheads="1"/>
          </p:cNvSpPr>
          <p:nvPr userDrawn="1"/>
        </p:nvSpPr>
        <p:spPr bwMode="gray">
          <a:xfrm>
            <a:off x="0" y="0"/>
            <a:ext cx="2514600" cy="3581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6" name="Rectangle 33" descr="Light horizontal"/>
          <p:cNvSpPr>
            <a:spLocks noChangeArrowheads="1"/>
          </p:cNvSpPr>
          <p:nvPr userDrawn="1"/>
        </p:nvSpPr>
        <p:spPr bwMode="gray">
          <a:xfrm>
            <a:off x="0" y="4114800"/>
            <a:ext cx="2514600" cy="2743200"/>
          </a:xfrm>
          <a:prstGeom prst="rect">
            <a:avLst/>
          </a:prstGeom>
          <a:pattFill prst="ltHorz">
            <a:fgClr>
              <a:schemeClr val="accent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7" name="Rectangle 34"/>
          <p:cNvSpPr>
            <a:spLocks noChangeArrowheads="1"/>
          </p:cNvSpPr>
          <p:nvPr userDrawn="1"/>
        </p:nvSpPr>
        <p:spPr bwMode="gray">
          <a:xfrm>
            <a:off x="0" y="3581400"/>
            <a:ext cx="25146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Rectangle 35"/>
          <p:cNvSpPr>
            <a:spLocks noChangeArrowheads="1"/>
          </p:cNvSpPr>
          <p:nvPr userDrawn="1"/>
        </p:nvSpPr>
        <p:spPr bwMode="gray">
          <a:xfrm>
            <a:off x="2511425" y="3581400"/>
            <a:ext cx="6632575" cy="533400"/>
          </a:xfrm>
          <a:prstGeom prst="rect">
            <a:avLst/>
          </a:prstGeom>
          <a:solidFill>
            <a:schemeClr val="fo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pic>
        <p:nvPicPr>
          <p:cNvPr id="9" name="图片 19" descr="BIT.MLM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0025" y="381000"/>
            <a:ext cx="2162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14600" y="4114800"/>
            <a:ext cx="2133600" cy="27432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图片 2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800600" y="4114800"/>
            <a:ext cx="2133600" cy="2743200"/>
          </a:xfrm>
          <a:prstGeom prst="rect">
            <a:avLst/>
          </a:prstGeom>
          <a:solidFill>
            <a:schemeClr val="accent1"/>
          </a:solidFill>
          <a:ln w="19050">
            <a:solidFill>
              <a:schemeClr val="accent1"/>
            </a:solidFill>
            <a:miter lim="800000"/>
            <a:headEnd/>
            <a:tailEnd/>
          </a:ln>
        </p:spPr>
      </p:pic>
      <p:pic>
        <p:nvPicPr>
          <p:cNvPr id="12" name="图片 21"/>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086600" y="4114800"/>
            <a:ext cx="2057400" cy="27432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subTitle" idx="1"/>
          </p:nvPr>
        </p:nvSpPr>
        <p:spPr>
          <a:xfrm>
            <a:off x="3200400" y="3581400"/>
            <a:ext cx="4876800" cy="457200"/>
          </a:xfrm>
        </p:spPr>
        <p:txBody>
          <a:bodyPr/>
          <a:lstStyle>
            <a:lvl1pPr marL="0" indent="0" algn="ctr">
              <a:buFont typeface="Wingdings" pitchFamily="2" charset="2"/>
              <a:buNone/>
              <a:defRPr sz="1800">
                <a:solidFill>
                  <a:schemeClr val="bg1"/>
                </a:solidFill>
              </a:defRPr>
            </a:lvl1pPr>
          </a:lstStyle>
          <a:p>
            <a:r>
              <a:rPr lang="en-US" altLang="zh-CN"/>
              <a:t>Click to edit Master subtitle style</a:t>
            </a:r>
          </a:p>
        </p:txBody>
      </p:sp>
      <p:sp>
        <p:nvSpPr>
          <p:cNvPr id="3074" name="Rectangle 2"/>
          <p:cNvSpPr>
            <a:spLocks noGrp="1" noChangeArrowheads="1"/>
          </p:cNvSpPr>
          <p:nvPr>
            <p:ph type="ctrTitle"/>
          </p:nvPr>
        </p:nvSpPr>
        <p:spPr>
          <a:xfrm>
            <a:off x="2819400" y="1676400"/>
            <a:ext cx="6019800" cy="1447800"/>
          </a:xfrm>
        </p:spPr>
        <p:txBody>
          <a:bodyPr/>
          <a:lstStyle>
            <a:lvl1pPr algn="ctr">
              <a:defRPr sz="3200">
                <a:solidFill>
                  <a:schemeClr val="tx2"/>
                </a:solidFill>
              </a:defRPr>
            </a:lvl1pPr>
          </a:lstStyle>
          <a:p>
            <a:r>
              <a:rPr lang="en-US" altLang="zh-CN"/>
              <a:t>Click to edit Master title style</a:t>
            </a:r>
          </a:p>
        </p:txBody>
      </p:sp>
      <p:sp>
        <p:nvSpPr>
          <p:cNvPr id="13" name="Rectangle 4"/>
          <p:cNvSpPr>
            <a:spLocks noGrp="1" noChangeArrowheads="1"/>
          </p:cNvSpPr>
          <p:nvPr>
            <p:ph type="dt" sz="half" idx="10"/>
          </p:nvPr>
        </p:nvSpPr>
        <p:spPr bwMode="gray">
          <a:xfrm>
            <a:off x="3276600" y="6511925"/>
            <a:ext cx="2133600" cy="193675"/>
          </a:xfrm>
        </p:spPr>
        <p:txBody>
          <a:bodyPr/>
          <a:lstStyle>
            <a:lvl1pPr>
              <a:defRPr sz="1400">
                <a:latin typeface="Times New Roman" pitchFamily="18" charset="0"/>
              </a:defRPr>
            </a:lvl1pPr>
          </a:lstStyle>
          <a:p>
            <a:pPr>
              <a:defRPr/>
            </a:pPr>
            <a:r>
              <a:rPr lang="en-US" altLang="zh-CN"/>
              <a:t>http://isc.cs.bit.edu.cn/MLMR</a:t>
            </a:r>
          </a:p>
        </p:txBody>
      </p:sp>
      <p:sp>
        <p:nvSpPr>
          <p:cNvPr id="14" name="Rectangle 6"/>
          <p:cNvSpPr>
            <a:spLocks noGrp="1" noChangeArrowheads="1"/>
          </p:cNvSpPr>
          <p:nvPr>
            <p:ph type="sldNum" sz="quarter" idx="11"/>
          </p:nvPr>
        </p:nvSpPr>
        <p:spPr bwMode="gray">
          <a:xfrm>
            <a:off x="6629400" y="6537325"/>
            <a:ext cx="2133600" cy="168275"/>
          </a:xfrm>
        </p:spPr>
        <p:txBody>
          <a:bodyPr/>
          <a:lstStyle>
            <a:lvl1pPr algn="r">
              <a:defRPr sz="1400">
                <a:latin typeface="Verdana" panose="020B0604030504040204" pitchFamily="34" charset="0"/>
              </a:defRPr>
            </a:lvl1pPr>
          </a:lstStyle>
          <a:p>
            <a:pPr>
              <a:defRPr/>
            </a:pPr>
            <a:fld id="{33710820-47F5-4F41-8815-E793DB866D79}" type="slidenum">
              <a:rPr lang="en-US" altLang="zh-CN"/>
              <a:pPr>
                <a:defRPr/>
              </a:pPr>
              <a:t>‹#›</a:t>
            </a:fld>
            <a:endParaRPr lang="en-US" altLang="zh-CN"/>
          </a:p>
        </p:txBody>
      </p:sp>
    </p:spTree>
    <p:extLst>
      <p:ext uri="{BB962C8B-B14F-4D97-AF65-F5344CB8AC3E}">
        <p14:creationId xmlns:p14="http://schemas.microsoft.com/office/powerpoint/2010/main" val="34993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4"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5"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6"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11268"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0"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11272"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页脚占位符 3"/>
          <p:cNvSpPr>
            <a:spLocks noGrp="1"/>
          </p:cNvSpPr>
          <p:nvPr>
            <p:ph type="ftr" sz="quarter" idx="10"/>
          </p:nvPr>
        </p:nvSpPr>
        <p:spPr/>
        <p:txBody>
          <a:bodyPr/>
          <a:lstStyle>
            <a:lvl1pPr>
              <a:defRPr/>
            </a:lvl1pPr>
          </a:lstStyle>
          <a:p>
            <a:pPr>
              <a:defRPr/>
            </a:pPr>
            <a:r>
              <a:rPr lang="en-US" altLang="zh-CN"/>
              <a:t>BIT.MLMR</a:t>
            </a:r>
          </a:p>
        </p:txBody>
      </p:sp>
      <p:sp>
        <p:nvSpPr>
          <p:cNvPr id="12" name="灯片编号占位符 4"/>
          <p:cNvSpPr>
            <a:spLocks noGrp="1"/>
          </p:cNvSpPr>
          <p:nvPr>
            <p:ph type="sldNum" sz="quarter" idx="11"/>
          </p:nvPr>
        </p:nvSpPr>
        <p:spPr/>
        <p:txBody>
          <a:bodyPr/>
          <a:lstStyle>
            <a:lvl1pPr>
              <a:defRPr/>
            </a:lvl1pPr>
          </a:lstStyle>
          <a:p>
            <a:pPr>
              <a:defRPr/>
            </a:pPr>
            <a:fld id="{16C04B4C-4232-4DD7-B02A-A99993AEAEC5}" type="slidenum">
              <a:rPr lang="en-US" altLang="zh-CN"/>
              <a:pPr>
                <a:defRPr/>
              </a:pPr>
              <a:t>‹#›</a:t>
            </a:fld>
            <a:endParaRPr lang="en-US" altLang="zh-CN"/>
          </a:p>
        </p:txBody>
      </p:sp>
      <p:sp>
        <p:nvSpPr>
          <p:cNvPr id="13" name="日期占位符 5"/>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331689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4"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5"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6"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12292"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0"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12296"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竖排标题 1"/>
          <p:cNvSpPr>
            <a:spLocks noGrp="1"/>
          </p:cNvSpPr>
          <p:nvPr>
            <p:ph type="title" orient="vert"/>
          </p:nvPr>
        </p:nvSpPr>
        <p:spPr>
          <a:xfrm>
            <a:off x="6896100" y="46038"/>
            <a:ext cx="2019300" cy="62785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46038"/>
            <a:ext cx="5905500" cy="627856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页脚占位符 3"/>
          <p:cNvSpPr>
            <a:spLocks noGrp="1"/>
          </p:cNvSpPr>
          <p:nvPr>
            <p:ph type="ftr" sz="quarter" idx="10"/>
          </p:nvPr>
        </p:nvSpPr>
        <p:spPr/>
        <p:txBody>
          <a:bodyPr/>
          <a:lstStyle>
            <a:lvl1pPr>
              <a:defRPr/>
            </a:lvl1pPr>
          </a:lstStyle>
          <a:p>
            <a:pPr>
              <a:defRPr/>
            </a:pPr>
            <a:r>
              <a:rPr lang="en-US" altLang="zh-CN"/>
              <a:t>BIT.MLMR</a:t>
            </a:r>
          </a:p>
        </p:txBody>
      </p:sp>
      <p:sp>
        <p:nvSpPr>
          <p:cNvPr id="12" name="灯片编号占位符 4"/>
          <p:cNvSpPr>
            <a:spLocks noGrp="1"/>
          </p:cNvSpPr>
          <p:nvPr>
            <p:ph type="sldNum" sz="quarter" idx="11"/>
          </p:nvPr>
        </p:nvSpPr>
        <p:spPr/>
        <p:txBody>
          <a:bodyPr/>
          <a:lstStyle>
            <a:lvl1pPr>
              <a:defRPr/>
            </a:lvl1pPr>
          </a:lstStyle>
          <a:p>
            <a:pPr>
              <a:defRPr/>
            </a:pPr>
            <a:fld id="{7A559C5D-D606-4514-8C9F-BB122675F9D3}" type="slidenum">
              <a:rPr lang="en-US" altLang="zh-CN"/>
              <a:pPr>
                <a:defRPr/>
              </a:pPr>
              <a:t>‹#›</a:t>
            </a:fld>
            <a:endParaRPr lang="en-US" altLang="zh-CN"/>
          </a:p>
        </p:txBody>
      </p:sp>
      <p:sp>
        <p:nvSpPr>
          <p:cNvPr id="13" name="日期占位符 5"/>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130089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标题和表格">
    <p:spTree>
      <p:nvGrpSpPr>
        <p:cNvPr id="1" name=""/>
        <p:cNvGrpSpPr/>
        <p:nvPr/>
      </p:nvGrpSpPr>
      <p:grpSpPr>
        <a:xfrm>
          <a:off x="0" y="0"/>
          <a:ext cx="0" cy="0"/>
          <a:chOff x="0" y="0"/>
          <a:chExt cx="0" cy="0"/>
        </a:xfrm>
      </p:grpSpPr>
      <p:sp>
        <p:nvSpPr>
          <p:cNvPr id="4"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5"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6"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13316"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0"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13320"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a:xfrm>
            <a:off x="914400" y="46038"/>
            <a:ext cx="8001000" cy="639762"/>
          </a:xfrm>
        </p:spPr>
        <p:txBody>
          <a:bodyPr/>
          <a:lstStyle/>
          <a:p>
            <a:r>
              <a:rPr lang="zh-CN" altLang="en-US"/>
              <a:t>单击此处编辑母版标题样式</a:t>
            </a:r>
          </a:p>
        </p:txBody>
      </p:sp>
      <p:sp>
        <p:nvSpPr>
          <p:cNvPr id="3" name="表格占位符 2"/>
          <p:cNvSpPr>
            <a:spLocks noGrp="1"/>
          </p:cNvSpPr>
          <p:nvPr>
            <p:ph type="tbl" idx="1"/>
          </p:nvPr>
        </p:nvSpPr>
        <p:spPr>
          <a:xfrm>
            <a:off x="838200" y="1066800"/>
            <a:ext cx="8001000" cy="5257800"/>
          </a:xfrm>
        </p:spPr>
        <p:txBody>
          <a:bodyPr/>
          <a:lstStyle/>
          <a:p>
            <a:pPr lvl="0"/>
            <a:endParaRPr lang="zh-CN" altLang="en-US" noProof="0"/>
          </a:p>
        </p:txBody>
      </p:sp>
      <p:sp>
        <p:nvSpPr>
          <p:cNvPr id="11" name="页脚占位符 3"/>
          <p:cNvSpPr>
            <a:spLocks noGrp="1"/>
          </p:cNvSpPr>
          <p:nvPr>
            <p:ph type="ftr" sz="quarter" idx="10"/>
          </p:nvPr>
        </p:nvSpPr>
        <p:spPr/>
        <p:txBody>
          <a:bodyPr/>
          <a:lstStyle>
            <a:lvl1pPr>
              <a:defRPr/>
            </a:lvl1pPr>
          </a:lstStyle>
          <a:p>
            <a:pPr>
              <a:defRPr/>
            </a:pPr>
            <a:r>
              <a:rPr lang="en-US" altLang="zh-CN"/>
              <a:t>BIT.MLMR</a:t>
            </a:r>
          </a:p>
        </p:txBody>
      </p:sp>
      <p:sp>
        <p:nvSpPr>
          <p:cNvPr id="12" name="灯片编号占位符 4"/>
          <p:cNvSpPr>
            <a:spLocks noGrp="1"/>
          </p:cNvSpPr>
          <p:nvPr>
            <p:ph type="sldNum" sz="quarter" idx="11"/>
          </p:nvPr>
        </p:nvSpPr>
        <p:spPr/>
        <p:txBody>
          <a:bodyPr/>
          <a:lstStyle>
            <a:lvl1pPr>
              <a:defRPr/>
            </a:lvl1pPr>
          </a:lstStyle>
          <a:p>
            <a:pPr>
              <a:defRPr/>
            </a:pPr>
            <a:fld id="{18BEC6B9-FA31-432A-85FE-094D38DF5945}" type="slidenum">
              <a:rPr lang="en-US" altLang="zh-CN"/>
              <a:pPr>
                <a:defRPr/>
              </a:pPr>
              <a:t>‹#›</a:t>
            </a:fld>
            <a:endParaRPr lang="en-US" altLang="zh-CN"/>
          </a:p>
        </p:txBody>
      </p:sp>
      <p:sp>
        <p:nvSpPr>
          <p:cNvPr id="13" name="日期占位符 5"/>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16224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3"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4"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5"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14340"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7"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9"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14344"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内容占位符 1"/>
          <p:cNvSpPr>
            <a:spLocks noGrp="1"/>
          </p:cNvSpPr>
          <p:nvPr>
            <p:ph/>
          </p:nvPr>
        </p:nvSpPr>
        <p:spPr>
          <a:xfrm>
            <a:off x="301625" y="228600"/>
            <a:ext cx="8540750" cy="5870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2"/>
          <p:cNvSpPr>
            <a:spLocks noGrp="1"/>
          </p:cNvSpPr>
          <p:nvPr>
            <p:ph type="dt" sz="half" idx="10"/>
          </p:nvPr>
        </p:nvSpPr>
        <p:spPr>
          <a:xfrm>
            <a:off x="301625" y="6245225"/>
            <a:ext cx="2289175" cy="476250"/>
          </a:xfrm>
        </p:spPr>
        <p:txBody>
          <a:bodyPr/>
          <a:lstStyle>
            <a:lvl1pPr>
              <a:defRPr/>
            </a:lvl1pPr>
          </a:lstStyle>
          <a:p>
            <a:pPr>
              <a:defRPr/>
            </a:pPr>
            <a:fld id="{32A189C9-5A35-41D6-A5C8-2ADE93D14000}" type="datetime1">
              <a:rPr lang="zh-CN" altLang="en-US"/>
              <a:pPr>
                <a:defRPr/>
              </a:pPr>
              <a:t>2023/4/24</a:t>
            </a:fld>
            <a:endParaRPr lang="en-US" altLang="zh-CN"/>
          </a:p>
        </p:txBody>
      </p:sp>
      <p:sp>
        <p:nvSpPr>
          <p:cNvPr id="11" name="页脚占位符 3"/>
          <p:cNvSpPr>
            <a:spLocks noGrp="1"/>
          </p:cNvSpPr>
          <p:nvPr>
            <p:ph type="ftr" sz="quarter" idx="11"/>
          </p:nvPr>
        </p:nvSpPr>
        <p:spPr>
          <a:xfrm>
            <a:off x="3124200" y="6245225"/>
            <a:ext cx="2895600" cy="476250"/>
          </a:xfrm>
        </p:spPr>
        <p:txBody>
          <a:bodyPr/>
          <a:lstStyle>
            <a:lvl1pPr>
              <a:defRPr/>
            </a:lvl1pPr>
          </a:lstStyle>
          <a:p>
            <a:pPr>
              <a:defRPr/>
            </a:pPr>
            <a:r>
              <a:rPr lang="zh-CN" altLang="en-US"/>
              <a:t>AI:Search and Problem Solving</a:t>
            </a:r>
            <a:endParaRPr lang="en-US" altLang="zh-CN"/>
          </a:p>
        </p:txBody>
      </p:sp>
      <p:sp>
        <p:nvSpPr>
          <p:cNvPr id="12" name="灯片编号占位符 4"/>
          <p:cNvSpPr>
            <a:spLocks noGrp="1"/>
          </p:cNvSpPr>
          <p:nvPr>
            <p:ph type="sldNum" sz="quarter" idx="12"/>
          </p:nvPr>
        </p:nvSpPr>
        <p:spPr>
          <a:xfrm>
            <a:off x="6553200" y="6245225"/>
            <a:ext cx="2289175" cy="476250"/>
          </a:xfrm>
        </p:spPr>
        <p:txBody>
          <a:bodyPr/>
          <a:lstStyle>
            <a:lvl1pPr>
              <a:defRPr/>
            </a:lvl1pPr>
          </a:lstStyle>
          <a:p>
            <a:pPr>
              <a:defRPr/>
            </a:pPr>
            <a:fld id="{324EE18E-4736-4731-9EB7-2619FA3F2EA1}" type="slidenum">
              <a:rPr lang="zh-CN" altLang="en-US"/>
              <a:pPr>
                <a:defRPr/>
              </a:pPr>
              <a:t>‹#›</a:t>
            </a:fld>
            <a:endParaRPr lang="en-US" altLang="zh-CN"/>
          </a:p>
        </p:txBody>
      </p:sp>
    </p:spTree>
    <p:extLst>
      <p:ext uri="{BB962C8B-B14F-4D97-AF65-F5344CB8AC3E}">
        <p14:creationId xmlns:p14="http://schemas.microsoft.com/office/powerpoint/2010/main" val="333576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5"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6"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3076"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0"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3080"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页脚占位符 3"/>
          <p:cNvSpPr>
            <a:spLocks noGrp="1"/>
          </p:cNvSpPr>
          <p:nvPr>
            <p:ph type="ftr" sz="quarter" idx="10"/>
          </p:nvPr>
        </p:nvSpPr>
        <p:spPr/>
        <p:txBody>
          <a:bodyPr/>
          <a:lstStyle>
            <a:lvl1pPr>
              <a:defRPr/>
            </a:lvl1pPr>
          </a:lstStyle>
          <a:p>
            <a:pPr>
              <a:defRPr/>
            </a:pPr>
            <a:r>
              <a:rPr lang="en-US" altLang="zh-CN"/>
              <a:t>BIT.MLMR</a:t>
            </a:r>
          </a:p>
        </p:txBody>
      </p:sp>
      <p:sp>
        <p:nvSpPr>
          <p:cNvPr id="12" name="灯片编号占位符 4"/>
          <p:cNvSpPr>
            <a:spLocks noGrp="1"/>
          </p:cNvSpPr>
          <p:nvPr>
            <p:ph type="sldNum" sz="quarter" idx="11"/>
          </p:nvPr>
        </p:nvSpPr>
        <p:spPr/>
        <p:txBody>
          <a:bodyPr/>
          <a:lstStyle>
            <a:lvl1pPr>
              <a:defRPr/>
            </a:lvl1pPr>
          </a:lstStyle>
          <a:p>
            <a:pPr>
              <a:defRPr/>
            </a:pPr>
            <a:fld id="{31C753EF-BDC3-45ED-8D0D-76AD5E91EFFB}" type="slidenum">
              <a:rPr lang="en-US" altLang="zh-CN"/>
              <a:pPr>
                <a:defRPr/>
              </a:pPr>
              <a:t>‹#›</a:t>
            </a:fld>
            <a:endParaRPr lang="en-US" altLang="zh-CN"/>
          </a:p>
        </p:txBody>
      </p:sp>
      <p:sp>
        <p:nvSpPr>
          <p:cNvPr id="13" name="日期占位符 5"/>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3175496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4"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5"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6"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4100"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0"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4104"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11" name="页脚占位符 3"/>
          <p:cNvSpPr>
            <a:spLocks noGrp="1"/>
          </p:cNvSpPr>
          <p:nvPr>
            <p:ph type="ftr" sz="quarter" idx="10"/>
          </p:nvPr>
        </p:nvSpPr>
        <p:spPr/>
        <p:txBody>
          <a:bodyPr/>
          <a:lstStyle>
            <a:lvl1pPr>
              <a:defRPr/>
            </a:lvl1pPr>
          </a:lstStyle>
          <a:p>
            <a:pPr>
              <a:defRPr/>
            </a:pPr>
            <a:r>
              <a:rPr lang="en-US" altLang="zh-CN"/>
              <a:t>BIT.MLMR</a:t>
            </a:r>
          </a:p>
        </p:txBody>
      </p:sp>
      <p:sp>
        <p:nvSpPr>
          <p:cNvPr id="12" name="灯片编号占位符 4"/>
          <p:cNvSpPr>
            <a:spLocks noGrp="1"/>
          </p:cNvSpPr>
          <p:nvPr>
            <p:ph type="sldNum" sz="quarter" idx="11"/>
          </p:nvPr>
        </p:nvSpPr>
        <p:spPr/>
        <p:txBody>
          <a:bodyPr/>
          <a:lstStyle>
            <a:lvl1pPr>
              <a:defRPr/>
            </a:lvl1pPr>
          </a:lstStyle>
          <a:p>
            <a:pPr>
              <a:defRPr/>
            </a:pPr>
            <a:fld id="{BE15B10B-60B9-46FA-A45F-635B849C7BC5}" type="slidenum">
              <a:rPr lang="en-US" altLang="zh-CN"/>
              <a:pPr>
                <a:defRPr/>
              </a:pPr>
              <a:t>‹#›</a:t>
            </a:fld>
            <a:endParaRPr lang="en-US" altLang="zh-CN"/>
          </a:p>
        </p:txBody>
      </p:sp>
      <p:sp>
        <p:nvSpPr>
          <p:cNvPr id="13" name="日期占位符 5"/>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225517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5"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6"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7"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5124"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0"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1"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5128"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066800"/>
            <a:ext cx="39243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14900" y="1066800"/>
            <a:ext cx="39243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2" name="页脚占位符 4"/>
          <p:cNvSpPr>
            <a:spLocks noGrp="1"/>
          </p:cNvSpPr>
          <p:nvPr>
            <p:ph type="ftr" sz="quarter" idx="10"/>
          </p:nvPr>
        </p:nvSpPr>
        <p:spPr/>
        <p:txBody>
          <a:bodyPr/>
          <a:lstStyle>
            <a:lvl1pPr>
              <a:defRPr/>
            </a:lvl1pPr>
          </a:lstStyle>
          <a:p>
            <a:pPr>
              <a:defRPr/>
            </a:pPr>
            <a:r>
              <a:rPr lang="en-US" altLang="zh-CN"/>
              <a:t>BIT.MLMR</a:t>
            </a:r>
          </a:p>
        </p:txBody>
      </p:sp>
      <p:sp>
        <p:nvSpPr>
          <p:cNvPr id="13" name="灯片编号占位符 5"/>
          <p:cNvSpPr>
            <a:spLocks noGrp="1"/>
          </p:cNvSpPr>
          <p:nvPr>
            <p:ph type="sldNum" sz="quarter" idx="11"/>
          </p:nvPr>
        </p:nvSpPr>
        <p:spPr/>
        <p:txBody>
          <a:bodyPr/>
          <a:lstStyle>
            <a:lvl1pPr>
              <a:defRPr/>
            </a:lvl1pPr>
          </a:lstStyle>
          <a:p>
            <a:pPr>
              <a:defRPr/>
            </a:pPr>
            <a:fld id="{82160342-F0F6-42A1-A6B9-529A46FB33AB}" type="slidenum">
              <a:rPr lang="en-US" altLang="zh-CN"/>
              <a:pPr>
                <a:defRPr/>
              </a:pPr>
              <a:t>‹#›</a:t>
            </a:fld>
            <a:endParaRPr lang="en-US" altLang="zh-CN"/>
          </a:p>
        </p:txBody>
      </p:sp>
      <p:sp>
        <p:nvSpPr>
          <p:cNvPr id="14" name="日期占位符 6"/>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328026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7"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9"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6148"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1"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2"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3"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6152"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 name="页脚占位符 6"/>
          <p:cNvSpPr>
            <a:spLocks noGrp="1"/>
          </p:cNvSpPr>
          <p:nvPr>
            <p:ph type="ftr" sz="quarter" idx="10"/>
          </p:nvPr>
        </p:nvSpPr>
        <p:spPr/>
        <p:txBody>
          <a:bodyPr/>
          <a:lstStyle>
            <a:lvl1pPr>
              <a:defRPr/>
            </a:lvl1pPr>
          </a:lstStyle>
          <a:p>
            <a:pPr>
              <a:defRPr/>
            </a:pPr>
            <a:r>
              <a:rPr lang="en-US" altLang="zh-CN"/>
              <a:t>BIT.MLMR</a:t>
            </a:r>
          </a:p>
        </p:txBody>
      </p:sp>
      <p:sp>
        <p:nvSpPr>
          <p:cNvPr id="15" name="灯片编号占位符 7"/>
          <p:cNvSpPr>
            <a:spLocks noGrp="1"/>
          </p:cNvSpPr>
          <p:nvPr>
            <p:ph type="sldNum" sz="quarter" idx="11"/>
          </p:nvPr>
        </p:nvSpPr>
        <p:spPr/>
        <p:txBody>
          <a:bodyPr/>
          <a:lstStyle>
            <a:lvl1pPr>
              <a:defRPr/>
            </a:lvl1pPr>
          </a:lstStyle>
          <a:p>
            <a:pPr>
              <a:defRPr/>
            </a:pPr>
            <a:fld id="{64BFAD7A-6A3F-4C80-B078-21ACC353998C}" type="slidenum">
              <a:rPr lang="en-US" altLang="zh-CN"/>
              <a:pPr>
                <a:defRPr/>
              </a:pPr>
              <a:t>‹#›</a:t>
            </a:fld>
            <a:endParaRPr lang="en-US" altLang="zh-CN"/>
          </a:p>
        </p:txBody>
      </p:sp>
      <p:sp>
        <p:nvSpPr>
          <p:cNvPr id="16" name="日期占位符 8"/>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172475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4"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5"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7172"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7"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8"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9"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7176"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p:txBody>
          <a:bodyPr/>
          <a:lstStyle/>
          <a:p>
            <a:r>
              <a:rPr lang="zh-CN" altLang="en-US"/>
              <a:t>单击此处编辑母版标题样式</a:t>
            </a:r>
          </a:p>
        </p:txBody>
      </p:sp>
      <p:sp>
        <p:nvSpPr>
          <p:cNvPr id="10" name="页脚占位符 2"/>
          <p:cNvSpPr>
            <a:spLocks noGrp="1"/>
          </p:cNvSpPr>
          <p:nvPr>
            <p:ph type="ftr" sz="quarter" idx="10"/>
          </p:nvPr>
        </p:nvSpPr>
        <p:spPr/>
        <p:txBody>
          <a:bodyPr/>
          <a:lstStyle>
            <a:lvl1pPr>
              <a:defRPr/>
            </a:lvl1pPr>
          </a:lstStyle>
          <a:p>
            <a:pPr>
              <a:defRPr/>
            </a:pPr>
            <a:r>
              <a:rPr lang="en-US" altLang="zh-CN"/>
              <a:t>BIT.MLMR</a:t>
            </a:r>
          </a:p>
        </p:txBody>
      </p:sp>
      <p:sp>
        <p:nvSpPr>
          <p:cNvPr id="11" name="灯片编号占位符 3"/>
          <p:cNvSpPr>
            <a:spLocks noGrp="1"/>
          </p:cNvSpPr>
          <p:nvPr>
            <p:ph type="sldNum" sz="quarter" idx="11"/>
          </p:nvPr>
        </p:nvSpPr>
        <p:spPr/>
        <p:txBody>
          <a:bodyPr/>
          <a:lstStyle>
            <a:lvl1pPr>
              <a:defRPr/>
            </a:lvl1pPr>
          </a:lstStyle>
          <a:p>
            <a:pPr>
              <a:defRPr/>
            </a:pPr>
            <a:fld id="{E2DB3D99-0F3E-4BD2-A33A-EC28E8720710}" type="slidenum">
              <a:rPr lang="en-US" altLang="zh-CN"/>
              <a:pPr>
                <a:defRPr/>
              </a:pPr>
              <a:t>‹#›</a:t>
            </a:fld>
            <a:endParaRPr lang="en-US" altLang="zh-CN"/>
          </a:p>
        </p:txBody>
      </p:sp>
      <p:sp>
        <p:nvSpPr>
          <p:cNvPr id="12" name="日期占位符 4"/>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3613123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3"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4"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8196"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6"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7"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8"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8200"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页脚占位符 1"/>
          <p:cNvSpPr>
            <a:spLocks noGrp="1"/>
          </p:cNvSpPr>
          <p:nvPr>
            <p:ph type="ftr" sz="quarter" idx="10"/>
          </p:nvPr>
        </p:nvSpPr>
        <p:spPr/>
        <p:txBody>
          <a:bodyPr/>
          <a:lstStyle>
            <a:lvl1pPr>
              <a:defRPr/>
            </a:lvl1pPr>
          </a:lstStyle>
          <a:p>
            <a:pPr>
              <a:defRPr/>
            </a:pPr>
            <a:r>
              <a:rPr lang="en-US" altLang="zh-CN"/>
              <a:t>BIT.MLMR</a:t>
            </a:r>
          </a:p>
        </p:txBody>
      </p:sp>
      <p:sp>
        <p:nvSpPr>
          <p:cNvPr id="10" name="灯片编号占位符 2"/>
          <p:cNvSpPr>
            <a:spLocks noGrp="1"/>
          </p:cNvSpPr>
          <p:nvPr>
            <p:ph type="sldNum" sz="quarter" idx="11"/>
          </p:nvPr>
        </p:nvSpPr>
        <p:spPr/>
        <p:txBody>
          <a:bodyPr/>
          <a:lstStyle>
            <a:lvl1pPr>
              <a:defRPr/>
            </a:lvl1pPr>
          </a:lstStyle>
          <a:p>
            <a:pPr>
              <a:defRPr/>
            </a:pPr>
            <a:fld id="{70F1EF87-70B9-48AC-A1DA-A7E8F5303C27}" type="slidenum">
              <a:rPr lang="en-US" altLang="zh-CN"/>
              <a:pPr>
                <a:defRPr/>
              </a:pPr>
              <a:t>‹#›</a:t>
            </a:fld>
            <a:endParaRPr lang="en-US" altLang="zh-CN"/>
          </a:p>
        </p:txBody>
      </p:sp>
      <p:sp>
        <p:nvSpPr>
          <p:cNvPr id="11" name="日期占位符 3"/>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2269703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5"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6"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7"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9220"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0"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1"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9224"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2" name="页脚占位符 4"/>
          <p:cNvSpPr>
            <a:spLocks noGrp="1"/>
          </p:cNvSpPr>
          <p:nvPr>
            <p:ph type="ftr" sz="quarter" idx="10"/>
          </p:nvPr>
        </p:nvSpPr>
        <p:spPr/>
        <p:txBody>
          <a:bodyPr/>
          <a:lstStyle>
            <a:lvl1pPr>
              <a:defRPr/>
            </a:lvl1pPr>
          </a:lstStyle>
          <a:p>
            <a:pPr>
              <a:defRPr/>
            </a:pPr>
            <a:r>
              <a:rPr lang="en-US" altLang="zh-CN"/>
              <a:t>BIT.MLMR</a:t>
            </a:r>
          </a:p>
        </p:txBody>
      </p:sp>
      <p:sp>
        <p:nvSpPr>
          <p:cNvPr id="13" name="灯片编号占位符 5"/>
          <p:cNvSpPr>
            <a:spLocks noGrp="1"/>
          </p:cNvSpPr>
          <p:nvPr>
            <p:ph type="sldNum" sz="quarter" idx="11"/>
          </p:nvPr>
        </p:nvSpPr>
        <p:spPr/>
        <p:txBody>
          <a:bodyPr/>
          <a:lstStyle>
            <a:lvl1pPr>
              <a:defRPr/>
            </a:lvl1pPr>
          </a:lstStyle>
          <a:p>
            <a:pPr>
              <a:defRPr/>
            </a:pPr>
            <a:fld id="{4862E6BA-C6D4-4D21-B987-0E4DC9D305E8}" type="slidenum">
              <a:rPr lang="en-US" altLang="zh-CN"/>
              <a:pPr>
                <a:defRPr/>
              </a:pPr>
              <a:t>‹#›</a:t>
            </a:fld>
            <a:endParaRPr lang="en-US" altLang="zh-CN"/>
          </a:p>
        </p:txBody>
      </p:sp>
      <p:sp>
        <p:nvSpPr>
          <p:cNvPr id="14" name="日期占位符 6"/>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3068200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Rectangle 106"/>
          <p:cNvSpPr>
            <a:spLocks noChangeArrowheads="1"/>
          </p:cNvSpPr>
          <p:nvPr userDrawn="1"/>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6" name="AutoShape 107"/>
          <p:cNvSpPr>
            <a:spLocks noChangeArrowheads="1"/>
          </p:cNvSpPr>
          <p:nvPr userDrawn="1"/>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7" name="Object 99"/>
          <p:cNvGraphicFramePr>
            <a:graphicFrameLocks noChangeAspect="1"/>
          </p:cNvGraphicFramePr>
          <p:nvPr userDrawn="1"/>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2" imgW="5726984" imgH="5726984" progId="">
                  <p:embed/>
                </p:oleObj>
              </mc:Choice>
              <mc:Fallback>
                <p:oleObj name="Image" r:id="rId2" imgW="5726984" imgH="5726984" progId="">
                  <p:embed/>
                  <p:pic>
                    <p:nvPicPr>
                      <p:cNvPr id="10244" name="Object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01"/>
          <p:cNvSpPr>
            <a:spLocks noChangeArrowheads="1"/>
          </p:cNvSpPr>
          <p:nvPr userDrawn="1"/>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9" name="Rectangle 102" descr="Light horizontal"/>
          <p:cNvSpPr>
            <a:spLocks noChangeArrowheads="1"/>
          </p:cNvSpPr>
          <p:nvPr userDrawn="1"/>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0" name="AutoShape 103"/>
          <p:cNvSpPr>
            <a:spLocks noChangeArrowheads="1"/>
          </p:cNvSpPr>
          <p:nvPr userDrawn="1"/>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1" name="Object 104"/>
          <p:cNvGraphicFramePr>
            <a:graphicFrameLocks noChangeAspect="1"/>
          </p:cNvGraphicFramePr>
          <p:nvPr userDrawn="1"/>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4" imgW="5523810" imgH="2009524" progId="">
                  <p:embed/>
                </p:oleObj>
              </mc:Choice>
              <mc:Fallback>
                <p:oleObj name="Image" r:id="rId4" imgW="5523810" imgH="2009524" progId="">
                  <p:embed/>
                  <p:pic>
                    <p:nvPicPr>
                      <p:cNvPr id="10248" name="Object 104"/>
                      <p:cNvPicPr>
                        <a:picLocks noChangeAspect="1" noChangeArrowheads="1"/>
                      </p:cNvPicPr>
                      <p:nvPr/>
                    </p:nvPicPr>
                    <p:blipFill>
                      <a:blip r:embed="rId5">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2" name="页脚占位符 4"/>
          <p:cNvSpPr>
            <a:spLocks noGrp="1"/>
          </p:cNvSpPr>
          <p:nvPr>
            <p:ph type="ftr" sz="quarter" idx="10"/>
          </p:nvPr>
        </p:nvSpPr>
        <p:spPr/>
        <p:txBody>
          <a:bodyPr/>
          <a:lstStyle>
            <a:lvl1pPr>
              <a:defRPr/>
            </a:lvl1pPr>
          </a:lstStyle>
          <a:p>
            <a:pPr>
              <a:defRPr/>
            </a:pPr>
            <a:r>
              <a:rPr lang="en-US" altLang="zh-CN"/>
              <a:t>BIT.MLMR</a:t>
            </a:r>
          </a:p>
        </p:txBody>
      </p:sp>
      <p:sp>
        <p:nvSpPr>
          <p:cNvPr id="13" name="灯片编号占位符 5"/>
          <p:cNvSpPr>
            <a:spLocks noGrp="1"/>
          </p:cNvSpPr>
          <p:nvPr>
            <p:ph type="sldNum" sz="quarter" idx="11"/>
          </p:nvPr>
        </p:nvSpPr>
        <p:spPr/>
        <p:txBody>
          <a:bodyPr/>
          <a:lstStyle>
            <a:lvl1pPr>
              <a:defRPr/>
            </a:lvl1pPr>
          </a:lstStyle>
          <a:p>
            <a:pPr>
              <a:defRPr/>
            </a:pPr>
            <a:fld id="{2E979E7B-EFB0-4A7F-AD6A-4D29AE476508}" type="slidenum">
              <a:rPr lang="en-US" altLang="zh-CN"/>
              <a:pPr>
                <a:defRPr/>
              </a:pPr>
              <a:t>‹#›</a:t>
            </a:fld>
            <a:endParaRPr lang="en-US" altLang="zh-CN"/>
          </a:p>
        </p:txBody>
      </p:sp>
      <p:sp>
        <p:nvSpPr>
          <p:cNvPr id="14" name="日期占位符 6"/>
          <p:cNvSpPr>
            <a:spLocks noGrp="1"/>
          </p:cNvSpPr>
          <p:nvPr>
            <p:ph type="dt" sz="half" idx="12"/>
          </p:nvPr>
        </p:nvSpPr>
        <p:spPr/>
        <p:txBody>
          <a:bodyPr/>
          <a:lstStyle>
            <a:lvl1pPr>
              <a:defRPr/>
            </a:lvl1pPr>
          </a:lstStyle>
          <a:p>
            <a:pPr>
              <a:defRPr/>
            </a:pPr>
            <a:r>
              <a:rPr lang="en-US" altLang="zh-CN"/>
              <a:t>http://isc.cs.bit.edu.cn/MLMR</a:t>
            </a:r>
          </a:p>
        </p:txBody>
      </p:sp>
    </p:spTree>
    <p:extLst>
      <p:ext uri="{BB962C8B-B14F-4D97-AF65-F5344CB8AC3E}">
        <p14:creationId xmlns:p14="http://schemas.microsoft.com/office/powerpoint/2010/main" val="375888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2.bin"/><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6"/>
          <p:cNvSpPr>
            <a:spLocks noChangeArrowheads="1"/>
          </p:cNvSpPr>
          <p:nvPr/>
        </p:nvSpPr>
        <p:spPr bwMode="gray">
          <a:xfrm>
            <a:off x="152400" y="0"/>
            <a:ext cx="8991600" cy="781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131" name="AutoShape 107"/>
          <p:cNvSpPr>
            <a:spLocks noChangeArrowheads="1"/>
          </p:cNvSpPr>
          <p:nvPr/>
        </p:nvSpPr>
        <p:spPr bwMode="gray">
          <a:xfrm rot="-10800000">
            <a:off x="7315200" y="0"/>
            <a:ext cx="1524000" cy="762000"/>
          </a:xfrm>
          <a:prstGeom prst="triangle">
            <a:avLst>
              <a:gd name="adj" fmla="val 50000"/>
            </a:avLst>
          </a:prstGeom>
          <a:gradFill rotWithShape="1">
            <a:gsLst>
              <a:gs pos="0">
                <a:schemeClr val="accent1">
                  <a:gamma/>
                  <a:shade val="86275"/>
                  <a:invGamma/>
                </a:schemeClr>
              </a:gs>
              <a:gs pos="100000">
                <a:schemeClr val="accent1"/>
              </a:gs>
            </a:gsLst>
            <a:lin ang="5400000" scaled="1"/>
          </a:gradFill>
          <a:ln w="9525">
            <a:noFill/>
            <a:miter lim="800000"/>
            <a:headEnd/>
            <a:tailEnd/>
          </a:ln>
          <a:effectLst/>
        </p:spPr>
        <p:txBody>
          <a:bodyPr wrap="none" anchor="ctr"/>
          <a:lstStyle/>
          <a:p>
            <a:pPr eaLnBrk="1" hangingPunct="1">
              <a:defRPr/>
            </a:pPr>
            <a:endParaRPr lang="zh-CN" altLang="en-US">
              <a:solidFill>
                <a:srgbClr val="000066"/>
              </a:solidFill>
              <a:latin typeface="Arial" charset="0"/>
            </a:endParaRPr>
          </a:p>
        </p:txBody>
      </p:sp>
      <p:graphicFrame>
        <p:nvGraphicFramePr>
          <p:cNvPr id="1028" name="Object 99"/>
          <p:cNvGraphicFramePr>
            <a:graphicFrameLocks noChangeAspect="1"/>
          </p:cNvGraphicFramePr>
          <p:nvPr/>
        </p:nvGraphicFramePr>
        <p:xfrm>
          <a:off x="0" y="857250"/>
          <a:ext cx="9144000" cy="5727700"/>
        </p:xfrm>
        <a:graphic>
          <a:graphicData uri="http://schemas.openxmlformats.org/presentationml/2006/ole">
            <mc:AlternateContent xmlns:mc="http://schemas.openxmlformats.org/markup-compatibility/2006">
              <mc:Choice xmlns:v="urn:schemas-microsoft-com:vml" Requires="v">
                <p:oleObj name="Image" r:id="rId15" imgW="5726984" imgH="5726984" progId="">
                  <p:embed/>
                </p:oleObj>
              </mc:Choice>
              <mc:Fallback>
                <p:oleObj name="Image" r:id="rId15" imgW="5726984" imgH="5726984" progId="">
                  <p:embed/>
                  <p:pic>
                    <p:nvPicPr>
                      <p:cNvPr id="0" name="Object 9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57250"/>
                        <a:ext cx="9144000" cy="5727700"/>
                      </a:xfrm>
                      <a:prstGeom prst="rect">
                        <a:avLst/>
                      </a:prstGeom>
                      <a:noFill/>
                      <a:ln>
                        <a:noFill/>
                      </a:ln>
                      <a:effectLst/>
                      <a:extLst>
                        <a:ext uri="{909E8E84-426E-40DD-AFC4-6F175D3DCCD1}">
                          <a14:hiddenFill xmlns:a14="http://schemas.microsoft.com/office/drawing/2010/main">
                            <a:solidFill>
                              <a:srgbClr val="1D6AB7"/>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1029" name="Rectangle 101"/>
          <p:cNvSpPr>
            <a:spLocks noChangeArrowheads="1"/>
          </p:cNvSpPr>
          <p:nvPr/>
        </p:nvSpPr>
        <p:spPr bwMode="gray">
          <a:xfrm>
            <a:off x="0" y="6562725"/>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030" name="Rectangle 102" descr="Light horizontal"/>
          <p:cNvSpPr>
            <a:spLocks noChangeArrowheads="1"/>
          </p:cNvSpPr>
          <p:nvPr/>
        </p:nvSpPr>
        <p:spPr bwMode="gray">
          <a:xfrm>
            <a:off x="838200" y="790575"/>
            <a:ext cx="8305800" cy="266700"/>
          </a:xfrm>
          <a:prstGeom prst="rect">
            <a:avLst/>
          </a:prstGeom>
          <a:pattFill prst="ltHorz">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sp>
        <p:nvSpPr>
          <p:cNvPr id="1031" name="AutoShape 103"/>
          <p:cNvSpPr>
            <a:spLocks noChangeArrowheads="1"/>
          </p:cNvSpPr>
          <p:nvPr/>
        </p:nvSpPr>
        <p:spPr bwMode="gray">
          <a:xfrm>
            <a:off x="133350" y="6380163"/>
            <a:ext cx="304800" cy="334962"/>
          </a:xfrm>
          <a:prstGeom prst="diamond">
            <a:avLst/>
          </a:prstGeom>
          <a:solidFill>
            <a:schemeClr val="accent1"/>
          </a:solidFill>
          <a:ln w="28575">
            <a:solidFill>
              <a:schemeClr val="bg1"/>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solidFill>
                <a:srgbClr val="000066"/>
              </a:solidFill>
            </a:endParaRPr>
          </a:p>
        </p:txBody>
      </p:sp>
      <p:graphicFrame>
        <p:nvGraphicFramePr>
          <p:cNvPr id="1032" name="Object 104"/>
          <p:cNvGraphicFramePr>
            <a:graphicFrameLocks noChangeAspect="1"/>
          </p:cNvGraphicFramePr>
          <p:nvPr/>
        </p:nvGraphicFramePr>
        <p:xfrm>
          <a:off x="0" y="0"/>
          <a:ext cx="838200" cy="779463"/>
        </p:xfrm>
        <a:graphic>
          <a:graphicData uri="http://schemas.openxmlformats.org/presentationml/2006/ole">
            <mc:AlternateContent xmlns:mc="http://schemas.openxmlformats.org/markup-compatibility/2006">
              <mc:Choice xmlns:v="urn:schemas-microsoft-com:vml" Requires="v">
                <p:oleObj name="Image" r:id="rId17" imgW="5523810" imgH="2009524" progId="">
                  <p:embed/>
                </p:oleObj>
              </mc:Choice>
              <mc:Fallback>
                <p:oleObj name="Image" r:id="rId17" imgW="5523810" imgH="2009524" progId="">
                  <p:embed/>
                  <p:pic>
                    <p:nvPicPr>
                      <p:cNvPr id="0" name="Object 104"/>
                      <p:cNvPicPr>
                        <a:picLocks noChangeAspect="1" noChangeArrowheads="1"/>
                      </p:cNvPicPr>
                      <p:nvPr/>
                    </p:nvPicPr>
                    <p:blipFill>
                      <a:blip r:embed="rId18">
                        <a:extLst>
                          <a:ext uri="{28A0092B-C50C-407E-A947-70E740481C1C}">
                            <a14:useLocalDpi xmlns:a14="http://schemas.microsoft.com/office/drawing/2010/main" val="0"/>
                          </a:ext>
                        </a:extLst>
                      </a:blip>
                      <a:srcRect r="66666"/>
                      <a:stretch>
                        <a:fillRect/>
                      </a:stretch>
                    </p:blipFill>
                    <p:spPr bwMode="auto">
                      <a:xfrm>
                        <a:off x="0" y="0"/>
                        <a:ext cx="838200" cy="779463"/>
                      </a:xfrm>
                      <a:prstGeom prst="rect">
                        <a:avLst/>
                      </a:prstGeom>
                      <a:noFill/>
                      <a:ln>
                        <a:noFill/>
                      </a:ln>
                      <a:effectLst/>
                      <a:extLst>
                        <a:ext uri="{909E8E84-426E-40DD-AFC4-6F175D3DCCD1}">
                          <a14:hiddenFill xmlns:a14="http://schemas.microsoft.com/office/drawing/2010/main">
                            <a:solidFill>
                              <a:srgbClr val="1D6AB7"/>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1033" name="Rectangle 3"/>
          <p:cNvSpPr>
            <a:spLocks noGrp="1" noChangeArrowheads="1"/>
          </p:cNvSpPr>
          <p:nvPr>
            <p:ph type="body" idx="1"/>
          </p:nvPr>
        </p:nvSpPr>
        <p:spPr bwMode="gray">
          <a:xfrm>
            <a:off x="838200" y="10668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 name="Rectangle 5"/>
          <p:cNvSpPr>
            <a:spLocks noGrp="1" noChangeArrowheads="1"/>
          </p:cNvSpPr>
          <p:nvPr>
            <p:ph type="ftr" sz="quarter" idx="3"/>
          </p:nvPr>
        </p:nvSpPr>
        <p:spPr bwMode="white">
          <a:xfrm>
            <a:off x="6096000" y="6553200"/>
            <a:ext cx="2743200" cy="225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FFFFFF"/>
                </a:solidFill>
                <a:latin typeface="+mn-lt"/>
                <a:ea typeface="宋体" pitchFamily="2" charset="-122"/>
              </a:defRPr>
            </a:lvl1pPr>
          </a:lstStyle>
          <a:p>
            <a:pPr>
              <a:defRPr/>
            </a:pPr>
            <a:r>
              <a:rPr lang="en-US" altLang="zh-CN"/>
              <a:t>BIT.MLMR</a:t>
            </a:r>
          </a:p>
        </p:txBody>
      </p:sp>
      <p:sp>
        <p:nvSpPr>
          <p:cNvPr id="3" name="Rectangle 6"/>
          <p:cNvSpPr>
            <a:spLocks noGrp="1" noChangeArrowheads="1"/>
          </p:cNvSpPr>
          <p:nvPr>
            <p:ph type="sldNum" sz="quarter" idx="4"/>
          </p:nvPr>
        </p:nvSpPr>
        <p:spPr bwMode="white">
          <a:xfrm>
            <a:off x="3200400" y="6553200"/>
            <a:ext cx="2438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defRPr>
            </a:lvl1pPr>
          </a:lstStyle>
          <a:p>
            <a:pPr>
              <a:defRPr/>
            </a:pPr>
            <a:fld id="{ABF1F546-0382-4B77-B038-F2F5B14EBECB}" type="slidenum">
              <a:rPr lang="en-US" altLang="zh-CN"/>
              <a:pPr>
                <a:defRPr/>
              </a:pPr>
              <a:t>‹#›</a:t>
            </a:fld>
            <a:endParaRPr lang="en-US" altLang="zh-CN"/>
          </a:p>
        </p:txBody>
      </p:sp>
      <p:sp>
        <p:nvSpPr>
          <p:cNvPr id="1036" name="Rectangle 2"/>
          <p:cNvSpPr>
            <a:spLocks noGrp="1" noChangeArrowheads="1"/>
          </p:cNvSpPr>
          <p:nvPr>
            <p:ph type="title"/>
          </p:nvPr>
        </p:nvSpPr>
        <p:spPr bwMode="gray">
          <a:xfrm>
            <a:off x="914400" y="46038"/>
            <a:ext cx="8001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 name="Rectangle 4"/>
          <p:cNvSpPr>
            <a:spLocks noGrp="1" noChangeArrowheads="1"/>
          </p:cNvSpPr>
          <p:nvPr>
            <p:ph type="dt" sz="half" idx="2"/>
          </p:nvPr>
        </p:nvSpPr>
        <p:spPr bwMode="white">
          <a:xfrm>
            <a:off x="381000" y="6553200"/>
            <a:ext cx="2362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mn-lt"/>
                <a:ea typeface="宋体" pitchFamily="2" charset="-122"/>
              </a:defRPr>
            </a:lvl1pPr>
          </a:lstStyle>
          <a:p>
            <a:pPr>
              <a:defRPr/>
            </a:pPr>
            <a:r>
              <a:rPr lang="en-US" altLang="zh-CN"/>
              <a:t>http://isc.cs.bit.edu.cn/MLMR</a:t>
            </a:r>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Lst>
  <p:hf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Arial" charset="0"/>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oleObject" Target="../embeddings/oleObject29.bin"/><Relationship Id="rId4" Type="http://schemas.openxmlformats.org/officeDocument/2006/relationships/image" Target="../media/image14.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7.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oleObject" Target="../embeddings/oleObject33.bin"/><Relationship Id="rId4" Type="http://schemas.openxmlformats.org/officeDocument/2006/relationships/image" Target="../media/image18.wmf"/></Relationships>
</file>

<file path=ppt/slides/_rels/slide51.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39.bin"/><Relationship Id="rId18" Type="http://schemas.openxmlformats.org/officeDocument/2006/relationships/image" Target="../media/image26.wmf"/><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23.wmf"/><Relationship Id="rId17" Type="http://schemas.openxmlformats.org/officeDocument/2006/relationships/oleObject" Target="../embeddings/oleObject41.bin"/><Relationship Id="rId2" Type="http://schemas.openxmlformats.org/officeDocument/2006/relationships/notesSlide" Target="../notesSlides/notesSlide49.xml"/><Relationship Id="rId16" Type="http://schemas.openxmlformats.org/officeDocument/2006/relationships/image" Target="../media/image25.wmf"/><Relationship Id="rId1" Type="http://schemas.openxmlformats.org/officeDocument/2006/relationships/slideLayout" Target="../slideLayouts/slideLayout2.xml"/><Relationship Id="rId6" Type="http://schemas.openxmlformats.org/officeDocument/2006/relationships/image" Target="../media/image20.wmf"/><Relationship Id="rId11" Type="http://schemas.openxmlformats.org/officeDocument/2006/relationships/oleObject" Target="../embeddings/oleObject38.bin"/><Relationship Id="rId5" Type="http://schemas.openxmlformats.org/officeDocument/2006/relationships/oleObject" Target="../embeddings/oleObject35.bin"/><Relationship Id="rId15" Type="http://schemas.openxmlformats.org/officeDocument/2006/relationships/oleObject" Target="../embeddings/oleObject40.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37.bin"/><Relationship Id="rId14" Type="http://schemas.openxmlformats.org/officeDocument/2006/relationships/image" Target="../media/image24.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oleObject" Target="../embeddings/oleObject43.bin"/><Relationship Id="rId4" Type="http://schemas.openxmlformats.org/officeDocument/2006/relationships/image" Target="../media/image27.wmf"/></Relationships>
</file>

<file path=ppt/slides/_rels/slide5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oleObject" Target="../embeddings/oleObject45.bin"/><Relationship Id="rId4" Type="http://schemas.openxmlformats.org/officeDocument/2006/relationships/image" Target="../media/image29.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ctrTitle"/>
          </p:nvPr>
        </p:nvSpPr>
        <p:spPr>
          <a:xfrm>
            <a:off x="2133600" y="457200"/>
            <a:ext cx="5791200" cy="2216150"/>
          </a:xfrm>
        </p:spPr>
        <p:txBody>
          <a:bodyPr/>
          <a:lstStyle/>
          <a:p>
            <a:r>
              <a:rPr lang="en-US" altLang="zh-CN" sz="4000">
                <a:ea typeface="宋体" panose="02010600030101010101" pitchFamily="2" charset="-122"/>
              </a:rPr>
              <a:t>Knowledge and Reasoning</a:t>
            </a:r>
          </a:p>
        </p:txBody>
      </p:sp>
      <p:pic>
        <p:nvPicPr>
          <p:cNvPr id="16387" name="Picture 6" descr="wisdom-pyra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14400"/>
            <a:ext cx="21336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5"/>
          <p:cNvSpPr txBox="1">
            <a:spLocks noChangeArrowheads="1"/>
          </p:cNvSpPr>
          <p:nvPr/>
        </p:nvSpPr>
        <p:spPr bwMode="auto">
          <a:xfrm>
            <a:off x="4114800" y="274320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b="0" dirty="0">
                <a:latin typeface="Arial" panose="020B0604020202020204" pitchFamily="34" charset="0"/>
              </a:rPr>
              <a:t>Lecture  5</a:t>
            </a:r>
            <a:endParaRPr lang="zh-CN" altLang="en-US" b="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r>
              <a:rPr lang="en-US" altLang="zh-CN" sz="3600">
                <a:ea typeface="宋体" panose="02010600030101010101" pitchFamily="2" charset="-122"/>
              </a:rPr>
              <a:t>Production-rule System</a:t>
            </a:r>
            <a:endParaRPr lang="zh-CN" altLang="en-US" sz="3600">
              <a:ea typeface="宋体" panose="02010600030101010101" pitchFamily="2" charset="-122"/>
            </a:endParaRPr>
          </a:p>
        </p:txBody>
      </p:sp>
      <p:sp>
        <p:nvSpPr>
          <p:cNvPr id="1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33796"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06F1A8F4-E185-4D07-8C0A-3576AAC5E78D}" type="slidenum">
              <a:rPr lang="zh-CN" altLang="en-US" sz="1000" b="0" smtClean="0">
                <a:solidFill>
                  <a:srgbClr val="FFFFFF"/>
                </a:solidFill>
                <a:latin typeface="Arial" panose="020B0604020202020204" pitchFamily="34" charset="0"/>
              </a:rPr>
              <a:pPr>
                <a:spcBef>
                  <a:spcPct val="0"/>
                </a:spcBef>
                <a:buClrTx/>
                <a:buFontTx/>
                <a:buNone/>
              </a:pPr>
              <a:t>10</a:t>
            </a:fld>
            <a:endParaRPr lang="en-US" altLang="zh-CN" sz="1000" b="0">
              <a:solidFill>
                <a:srgbClr val="FFFFFF"/>
              </a:solidFill>
              <a:latin typeface="Arial" panose="020B0604020202020204" pitchFamily="34" charset="0"/>
            </a:endParaRPr>
          </a:p>
        </p:txBody>
      </p:sp>
      <p:sp>
        <p:nvSpPr>
          <p:cNvPr id="17" name="日期占位符 3"/>
          <p:cNvSpPr>
            <a:spLocks noGrp="1"/>
          </p:cNvSpPr>
          <p:nvPr>
            <p:ph type="dt" sz="quarter" idx="12"/>
          </p:nvPr>
        </p:nvSpPr>
        <p:spPr/>
        <p:txBody>
          <a:bodyPr/>
          <a:lstStyle/>
          <a:p>
            <a:pPr>
              <a:defRPr/>
            </a:pPr>
            <a:fld id="{94813482-E8E9-4F2B-9630-617D272612DC}" type="datetime1">
              <a:rPr lang="zh-CN" altLang="en-US"/>
              <a:pPr>
                <a:defRPr/>
              </a:pPr>
              <a:t>2023/4/24</a:t>
            </a:fld>
            <a:endParaRPr lang="en-US" altLang="zh-CN"/>
          </a:p>
        </p:txBody>
      </p:sp>
      <p:sp>
        <p:nvSpPr>
          <p:cNvPr id="33798" name="Rectangle 3"/>
          <p:cNvSpPr>
            <a:spLocks noChangeArrowheads="1"/>
          </p:cNvSpPr>
          <p:nvPr/>
        </p:nvSpPr>
        <p:spPr bwMode="auto">
          <a:xfrm>
            <a:off x="2971800" y="1600200"/>
            <a:ext cx="3124200" cy="1143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2400">
                <a:latin typeface="Arial" panose="020B0604020202020204" pitchFamily="34" charset="0"/>
              </a:rPr>
              <a:t>Control System</a:t>
            </a:r>
          </a:p>
          <a:p>
            <a:pPr algn="ctr" eaLnBrk="1" hangingPunct="1">
              <a:spcBef>
                <a:spcPct val="0"/>
              </a:spcBef>
              <a:buClrTx/>
              <a:buFontTx/>
              <a:buNone/>
            </a:pPr>
            <a:r>
              <a:rPr lang="en-US" altLang="zh-CN" sz="2400">
                <a:latin typeface="Arial" panose="020B0604020202020204" pitchFamily="34" charset="0"/>
              </a:rPr>
              <a:t>(Inference Engine)</a:t>
            </a:r>
          </a:p>
          <a:p>
            <a:pPr algn="ctr" eaLnBrk="1" hangingPunct="1">
              <a:spcBef>
                <a:spcPct val="0"/>
              </a:spcBef>
              <a:buClrTx/>
              <a:buFontTx/>
              <a:buNone/>
            </a:pPr>
            <a:r>
              <a:rPr lang="en-US" altLang="zh-CN" sz="2400">
                <a:latin typeface="Arial" panose="020B0604020202020204" pitchFamily="34" charset="0"/>
              </a:rPr>
              <a:t>(Interpreter)</a:t>
            </a:r>
          </a:p>
        </p:txBody>
      </p:sp>
      <p:sp>
        <p:nvSpPr>
          <p:cNvPr id="33799" name="Rectangle 4"/>
          <p:cNvSpPr>
            <a:spLocks noChangeArrowheads="1"/>
          </p:cNvSpPr>
          <p:nvPr/>
        </p:nvSpPr>
        <p:spPr bwMode="auto">
          <a:xfrm>
            <a:off x="1600200" y="3581400"/>
            <a:ext cx="2057400" cy="6858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2400">
                <a:latin typeface="Arial" panose="020B0604020202020204" pitchFamily="34" charset="0"/>
              </a:rPr>
              <a:t>Rule base</a:t>
            </a:r>
          </a:p>
        </p:txBody>
      </p:sp>
      <p:sp>
        <p:nvSpPr>
          <p:cNvPr id="33800" name="Rectangle 5"/>
          <p:cNvSpPr>
            <a:spLocks noChangeArrowheads="1"/>
          </p:cNvSpPr>
          <p:nvPr/>
        </p:nvSpPr>
        <p:spPr bwMode="auto">
          <a:xfrm>
            <a:off x="5105400" y="3505200"/>
            <a:ext cx="3657600" cy="10668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2400">
                <a:latin typeface="Arial" panose="020B0604020202020204" pitchFamily="34" charset="0"/>
              </a:rPr>
              <a:t>Global Database (Facts)</a:t>
            </a:r>
          </a:p>
          <a:p>
            <a:pPr algn="ctr" eaLnBrk="1" hangingPunct="1">
              <a:spcBef>
                <a:spcPct val="0"/>
              </a:spcBef>
              <a:buClrTx/>
              <a:buFontTx/>
              <a:buNone/>
            </a:pPr>
            <a:r>
              <a:rPr lang="en-US" altLang="zh-CN" sz="2400">
                <a:latin typeface="Arial" panose="020B0604020202020204" pitchFamily="34" charset="0"/>
              </a:rPr>
              <a:t>(working memory)</a:t>
            </a:r>
          </a:p>
        </p:txBody>
      </p:sp>
      <p:sp>
        <p:nvSpPr>
          <p:cNvPr id="33801" name="Line 6"/>
          <p:cNvSpPr>
            <a:spLocks noChangeShapeType="1"/>
          </p:cNvSpPr>
          <p:nvPr/>
        </p:nvSpPr>
        <p:spPr bwMode="auto">
          <a:xfrm flipH="1">
            <a:off x="2438400" y="2133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02" name="Line 7"/>
          <p:cNvSpPr>
            <a:spLocks noChangeShapeType="1"/>
          </p:cNvSpPr>
          <p:nvPr/>
        </p:nvSpPr>
        <p:spPr bwMode="auto">
          <a:xfrm>
            <a:off x="2438400" y="2133600"/>
            <a:ext cx="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803" name="Line 8"/>
          <p:cNvSpPr>
            <a:spLocks noChangeShapeType="1"/>
          </p:cNvSpPr>
          <p:nvPr/>
        </p:nvSpPr>
        <p:spPr bwMode="auto">
          <a:xfrm>
            <a:off x="6096000" y="2133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04" name="Line 9"/>
          <p:cNvSpPr>
            <a:spLocks noChangeShapeType="1"/>
          </p:cNvSpPr>
          <p:nvPr/>
        </p:nvSpPr>
        <p:spPr bwMode="auto">
          <a:xfrm>
            <a:off x="6629400" y="21336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805" name="Line 10"/>
          <p:cNvSpPr>
            <a:spLocks noChangeShapeType="1"/>
          </p:cNvSpPr>
          <p:nvPr/>
        </p:nvSpPr>
        <p:spPr bwMode="auto">
          <a:xfrm>
            <a:off x="3657600" y="39624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806" name="Text Box 11"/>
          <p:cNvSpPr txBox="1">
            <a:spLocks noChangeArrowheads="1"/>
          </p:cNvSpPr>
          <p:nvPr/>
        </p:nvSpPr>
        <p:spPr bwMode="auto">
          <a:xfrm>
            <a:off x="304800" y="1447800"/>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Char char="•"/>
            </a:pPr>
            <a:r>
              <a:rPr lang="en-US" altLang="zh-CN">
                <a:solidFill>
                  <a:srgbClr val="CC0099"/>
                </a:solidFill>
                <a:latin typeface="Arial" panose="020B0604020202020204" pitchFamily="34" charset="0"/>
              </a:rPr>
              <a:t> Structure</a:t>
            </a:r>
          </a:p>
        </p:txBody>
      </p:sp>
      <p:sp>
        <p:nvSpPr>
          <p:cNvPr id="33807" name="Text Box 12"/>
          <p:cNvSpPr txBox="1">
            <a:spLocks noChangeArrowheads="1"/>
          </p:cNvSpPr>
          <p:nvPr/>
        </p:nvSpPr>
        <p:spPr bwMode="auto">
          <a:xfrm>
            <a:off x="304800" y="4495800"/>
            <a:ext cx="86106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Char char="•"/>
            </a:pPr>
            <a:r>
              <a:rPr lang="en-US" altLang="zh-CN">
                <a:latin typeface="Arial" panose="020B0604020202020204" pitchFamily="34" charset="0"/>
              </a:rPr>
              <a:t> </a:t>
            </a:r>
            <a:r>
              <a:rPr lang="en-US" altLang="zh-CN">
                <a:solidFill>
                  <a:srgbClr val="CC0099"/>
                </a:solidFill>
                <a:latin typeface="Arial" panose="020B0604020202020204" pitchFamily="34" charset="0"/>
              </a:rPr>
              <a:t>Procedure</a:t>
            </a:r>
          </a:p>
          <a:p>
            <a:pPr eaLnBrk="1" hangingPunct="1">
              <a:buClrTx/>
              <a:buFontTx/>
              <a:buNone/>
            </a:pPr>
            <a:r>
              <a:rPr lang="zh-CN" altLang="en-US">
                <a:solidFill>
                  <a:schemeClr val="accent2"/>
                </a:solidFill>
                <a:latin typeface="Arial" panose="020B0604020202020204" pitchFamily="34" charset="0"/>
              </a:rPr>
              <a:t>    </a:t>
            </a:r>
            <a:r>
              <a:rPr lang="en-US" altLang="zh-CN" sz="2400">
                <a:latin typeface="Arial" panose="020B0604020202020204" pitchFamily="34" charset="0"/>
              </a:rPr>
              <a:t>Rule Matching </a:t>
            </a:r>
            <a:r>
              <a:rPr lang="en-US" altLang="zh-CN" sz="2400">
                <a:latin typeface="Arial" panose="020B0604020202020204" pitchFamily="34" charset="0"/>
                <a:sym typeface="Wingdings" panose="05000000000000000000" pitchFamily="2" charset="2"/>
              </a:rPr>
              <a:t> Conflict Resolution  Rule E</a:t>
            </a:r>
            <a:r>
              <a:rPr lang="en-US" altLang="en-US" sz="2400">
                <a:latin typeface="Arial" panose="020B0604020202020204" pitchFamily="34" charset="0"/>
                <a:sym typeface="Wingdings" panose="05000000000000000000" pitchFamily="2" charset="2"/>
              </a:rPr>
              <a:t>xecution</a:t>
            </a:r>
            <a:endParaRPr lang="zh-CN" altLang="en-US" sz="2400">
              <a:latin typeface="Arial" panose="020B0604020202020204" pitchFamily="34" charset="0"/>
              <a:sym typeface="Wingdings" panose="05000000000000000000" pitchFamily="2" charset="2"/>
            </a:endParaRPr>
          </a:p>
        </p:txBody>
      </p:sp>
      <p:sp>
        <p:nvSpPr>
          <p:cNvPr id="33808" name="Line 13"/>
          <p:cNvSpPr>
            <a:spLocks noChangeShapeType="1"/>
          </p:cNvSpPr>
          <p:nvPr/>
        </p:nvSpPr>
        <p:spPr bwMode="auto">
          <a:xfrm>
            <a:off x="7543800" y="5562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09" name="Line 14"/>
          <p:cNvSpPr>
            <a:spLocks noChangeShapeType="1"/>
          </p:cNvSpPr>
          <p:nvPr/>
        </p:nvSpPr>
        <p:spPr bwMode="auto">
          <a:xfrm flipH="1">
            <a:off x="1905000" y="6096000"/>
            <a:ext cx="563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10" name="Line 15"/>
          <p:cNvSpPr>
            <a:spLocks noChangeShapeType="1"/>
          </p:cNvSpPr>
          <p:nvPr/>
        </p:nvSpPr>
        <p:spPr bwMode="auto">
          <a:xfrm flipV="1">
            <a:off x="1905000" y="5562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811" name="Text Box 16"/>
          <p:cNvSpPr txBox="1">
            <a:spLocks noChangeArrowheads="1"/>
          </p:cNvSpPr>
          <p:nvPr/>
        </p:nvSpPr>
        <p:spPr bwMode="auto">
          <a:xfrm>
            <a:off x="3048000" y="55626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1800">
                <a:latin typeface="Arial" panose="020B0604020202020204" pitchFamily="34" charset="0"/>
              </a:rPr>
              <a:t>        </a:t>
            </a:r>
            <a:r>
              <a:rPr lang="en-US" altLang="zh-CN" sz="2400">
                <a:latin typeface="Arial" panose="020B0604020202020204" pitchFamily="34" charset="0"/>
              </a:rPr>
              <a:t>Stop Conditions</a:t>
            </a:r>
          </a:p>
        </p:txBody>
      </p:sp>
      <p:sp>
        <p:nvSpPr>
          <p:cNvPr id="33812" name="矩形 18"/>
          <p:cNvSpPr>
            <a:spLocks noChangeArrowheads="1"/>
          </p:cNvSpPr>
          <p:nvPr/>
        </p:nvSpPr>
        <p:spPr bwMode="auto">
          <a:xfrm>
            <a:off x="6705600" y="11430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b="0">
                <a:latin typeface="Arial" panose="020B0604020202020204" pitchFamily="34" charset="0"/>
                <a:sym typeface="Wingdings" panose="05000000000000000000" pitchFamily="2" charset="2"/>
              </a:rPr>
              <a:t>Facts representation</a:t>
            </a:r>
          </a:p>
          <a:p>
            <a:pPr eaLnBrk="1" hangingPunct="1">
              <a:spcBef>
                <a:spcPct val="0"/>
              </a:spcBef>
              <a:buClrTx/>
              <a:buFontTx/>
              <a:buNone/>
            </a:pPr>
            <a:r>
              <a:rPr lang="en-US" altLang="zh-CN" sz="1800" b="0">
                <a:latin typeface="Arial" panose="020B0604020202020204" pitchFamily="34" charset="0"/>
                <a:sym typeface="Wingdings" panose="05000000000000000000" pitchFamily="2" charset="2"/>
              </a:rPr>
              <a:t>Rules representation</a:t>
            </a:r>
          </a:p>
          <a:p>
            <a:pPr eaLnBrk="1" hangingPunct="1">
              <a:spcBef>
                <a:spcPct val="0"/>
              </a:spcBef>
              <a:buClrTx/>
              <a:buFontTx/>
              <a:buNone/>
            </a:pPr>
            <a:r>
              <a:rPr lang="en-US" altLang="zh-CN" sz="1800" b="0">
                <a:latin typeface="Arial" panose="020B0604020202020204" pitchFamily="34" charset="0"/>
                <a:sym typeface="Wingdings" panose="05000000000000000000" pitchFamily="2" charset="2"/>
              </a:rPr>
              <a:t>Reasoning control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152400"/>
            <a:ext cx="8229600" cy="1093788"/>
          </a:xfrm>
        </p:spPr>
        <p:txBody>
          <a:bodyPr/>
          <a:lstStyle/>
          <a:p>
            <a:pPr marL="484632" eaLnBrk="1" fontAlgn="auto" hangingPunct="1">
              <a:spcAft>
                <a:spcPts val="0"/>
              </a:spcAft>
              <a:defRPr/>
            </a:pPr>
            <a:r>
              <a:rPr lang="en-US" altLang="zh-CN" sz="3600" dirty="0"/>
              <a:t>Facts</a:t>
            </a:r>
            <a:r>
              <a:rPr lang="en-US" altLang="zh-CN" dirty="0">
                <a:solidFill>
                  <a:schemeClr val="accent1">
                    <a:tint val="83000"/>
                    <a:satMod val="150000"/>
                  </a:schemeClr>
                </a:solidFill>
              </a:rPr>
              <a:t> </a:t>
            </a:r>
          </a:p>
        </p:txBody>
      </p:sp>
      <p:sp>
        <p:nvSpPr>
          <p:cNvPr id="35843" name="Rectangle 3"/>
          <p:cNvSpPr>
            <a:spLocks noGrp="1" noChangeArrowheads="1"/>
          </p:cNvSpPr>
          <p:nvPr>
            <p:ph type="body" idx="1"/>
          </p:nvPr>
        </p:nvSpPr>
        <p:spPr>
          <a:xfrm>
            <a:off x="304800" y="1295400"/>
            <a:ext cx="8534400" cy="4800600"/>
          </a:xfrm>
        </p:spPr>
        <p:txBody>
          <a:bodyPr/>
          <a:lstStyle/>
          <a:p>
            <a:pPr eaLnBrk="1" hangingPunct="1"/>
            <a:r>
              <a:rPr lang="en-US" altLang="zh-CN">
                <a:ea typeface="宋体" panose="02010600030101010101" pitchFamily="2" charset="-122"/>
              </a:rPr>
              <a:t>Proposition </a:t>
            </a:r>
          </a:p>
          <a:p>
            <a:pPr eaLnBrk="1" hangingPunct="1">
              <a:buFont typeface="Wingdings 2" panose="05020102010507070707" pitchFamily="18" charset="2"/>
              <a:buNone/>
            </a:pPr>
            <a:r>
              <a:rPr lang="en-US" altLang="zh-CN">
                <a:ea typeface="宋体" panose="02010600030101010101" pitchFamily="2" charset="-122"/>
              </a:rPr>
              <a:t>    E.g., Snow is white.   John likes AI.  </a:t>
            </a:r>
          </a:p>
          <a:p>
            <a:pPr eaLnBrk="1" hangingPunct="1"/>
            <a:r>
              <a:rPr lang="en-US" altLang="zh-CN">
                <a:ea typeface="宋体" panose="02010600030101010101" pitchFamily="2" charset="-122"/>
              </a:rPr>
              <a:t>Representation in computer:</a:t>
            </a:r>
          </a:p>
          <a:p>
            <a:pPr eaLnBrk="1" hangingPunct="1">
              <a:buFont typeface="Wingdings 2" panose="05020102010507070707" pitchFamily="18" charset="2"/>
              <a:buNone/>
            </a:pPr>
            <a:r>
              <a:rPr lang="en-US" altLang="zh-CN">
                <a:solidFill>
                  <a:srgbClr val="FF0000"/>
                </a:solidFill>
                <a:ea typeface="宋体" panose="02010600030101010101" pitchFamily="2" charset="-122"/>
              </a:rPr>
              <a:t>    Ternary</a:t>
            </a:r>
            <a:r>
              <a:rPr lang="en-US" altLang="zh-CN">
                <a:ea typeface="宋体" panose="02010600030101010101" pitchFamily="2" charset="-122"/>
              </a:rPr>
              <a:t>: </a:t>
            </a:r>
          </a:p>
          <a:p>
            <a:pPr eaLnBrk="1" hangingPunct="1">
              <a:buFont typeface="Wingdings 2" panose="05020102010507070707" pitchFamily="18" charset="2"/>
              <a:buNone/>
            </a:pPr>
            <a:r>
              <a:rPr lang="en-US" altLang="zh-CN">
                <a:ea typeface="宋体" panose="02010600030101010101" pitchFamily="2" charset="-122"/>
              </a:rPr>
              <a:t>    </a:t>
            </a:r>
            <a:r>
              <a:rPr lang="en-US" altLang="zh-CN" sz="2400">
                <a:ea typeface="宋体" panose="02010600030101010101" pitchFamily="2" charset="-122"/>
              </a:rPr>
              <a:t>(attribute, object, value), (relation, object1, object2)</a:t>
            </a:r>
          </a:p>
          <a:p>
            <a:pPr eaLnBrk="1" hangingPunct="1">
              <a:buFont typeface="Wingdings 2" panose="05020102010507070707" pitchFamily="18" charset="2"/>
              <a:buNone/>
            </a:pPr>
            <a:r>
              <a:rPr lang="en-US" altLang="zh-CN" sz="2400">
                <a:ea typeface="宋体" panose="02010600030101010101" pitchFamily="2" charset="-122"/>
              </a:rPr>
              <a:t>     E.g., (color, snow, white)   (like,  John, AI)</a:t>
            </a:r>
          </a:p>
          <a:p>
            <a:pPr eaLnBrk="1" hangingPunct="1">
              <a:buFont typeface="Wingdings 2" panose="05020102010507070707" pitchFamily="18" charset="2"/>
              <a:buNone/>
            </a:pPr>
            <a:r>
              <a:rPr lang="en-US" altLang="zh-CN">
                <a:solidFill>
                  <a:srgbClr val="FF0000"/>
                </a:solidFill>
                <a:ea typeface="宋体" panose="02010600030101010101" pitchFamily="2" charset="-122"/>
              </a:rPr>
              <a:t>    Quaternion</a:t>
            </a:r>
            <a:r>
              <a:rPr lang="en-US" altLang="zh-CN">
                <a:ea typeface="宋体" panose="02010600030101010101" pitchFamily="2" charset="-122"/>
              </a:rPr>
              <a:t>: </a:t>
            </a:r>
          </a:p>
          <a:p>
            <a:pPr eaLnBrk="1" hangingPunct="1">
              <a:buFont typeface="Wingdings 2" panose="05020102010507070707" pitchFamily="18" charset="2"/>
              <a:buNone/>
            </a:pPr>
            <a:r>
              <a:rPr lang="en-US" altLang="zh-CN" sz="2400">
                <a:ea typeface="宋体" panose="02010600030101010101" pitchFamily="2" charset="-122"/>
              </a:rPr>
              <a:t>     (attribute, object, value, </a:t>
            </a:r>
            <a:r>
              <a:rPr lang="en-US" altLang="zh-CN" sz="2400">
                <a:solidFill>
                  <a:srgbClr val="FF0000"/>
                </a:solidFill>
                <a:ea typeface="宋体" panose="02010600030101010101" pitchFamily="2" charset="-122"/>
              </a:rPr>
              <a:t>certification factor</a:t>
            </a:r>
            <a:r>
              <a:rPr lang="en-US" altLang="zh-CN" sz="2400">
                <a:ea typeface="宋体" panose="02010600030101010101" pitchFamily="2" charset="-122"/>
              </a:rPr>
              <a:t>), (relation, object1, object2, </a:t>
            </a:r>
            <a:r>
              <a:rPr lang="en-US" altLang="zh-CN" sz="2400">
                <a:solidFill>
                  <a:srgbClr val="FF0000"/>
                </a:solidFill>
                <a:ea typeface="宋体" panose="02010600030101010101" pitchFamily="2" charset="-122"/>
              </a:rPr>
              <a:t>certification factor</a:t>
            </a:r>
            <a:r>
              <a:rPr lang="en-US" altLang="zh-CN" sz="2400">
                <a:ea typeface="宋体" panose="02010600030101010101" pitchFamily="2" charset="-122"/>
              </a:rPr>
              <a:t>)</a:t>
            </a:r>
          </a:p>
        </p:txBody>
      </p:sp>
      <p:sp>
        <p:nvSpPr>
          <p:cNvPr id="18436" name="日期占位符 4"/>
          <p:cNvSpPr>
            <a:spLocks noGrp="1"/>
          </p:cNvSpPr>
          <p:nvPr>
            <p:ph type="dt" sz="quarter" idx="12"/>
          </p:nvPr>
        </p:nvSpPr>
        <p:spPr bwMode="auto">
          <a:xfrm>
            <a:off x="6096000" y="6553200"/>
            <a:ext cx="2743200" cy="225425"/>
          </a:xfrm>
        </p:spPr>
        <p:txBody>
          <a:bodyPr/>
          <a:lstStyle/>
          <a:p>
            <a:pPr algn="r">
              <a:defRPr/>
            </a:pPr>
            <a:fld id="{05CFE567-DE39-4FEF-9DCD-2A5BD596DA85}" type="datetime1">
              <a:rPr lang="en-US" altLang="zh-CN" sz="1200" smtClean="0"/>
              <a:pPr algn="r">
                <a:defRPr/>
              </a:pPr>
              <a:t>4/24/2023</a:t>
            </a:fld>
            <a:endParaRPr lang="en-US" altLang="zh-CN" sz="1200"/>
          </a:p>
        </p:txBody>
      </p:sp>
      <p:sp>
        <p:nvSpPr>
          <p:cNvPr id="35845" name="页脚占位符 5"/>
          <p:cNvSpPr>
            <a:spLocks noGrp="1"/>
          </p:cNvSpPr>
          <p:nvPr>
            <p:ph type="ftr" sz="quarter" idx="10"/>
          </p:nvPr>
        </p:nvSpPr>
        <p:spPr bwMode="auto">
          <a:xfrm>
            <a:off x="2979738" y="6557963"/>
            <a:ext cx="4259262" cy="300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304800"/>
            <a:ext cx="8229600" cy="1398588"/>
          </a:xfrm>
        </p:spPr>
        <p:txBody>
          <a:bodyPr/>
          <a:lstStyle/>
          <a:p>
            <a:pPr marL="484188" eaLnBrk="1" hangingPunct="1"/>
            <a:r>
              <a:rPr lang="en-US" altLang="zh-CN" sz="3600">
                <a:ea typeface="宋体" panose="02010600030101010101" pitchFamily="2" charset="-122"/>
              </a:rPr>
              <a:t>Production Rule </a:t>
            </a:r>
          </a:p>
        </p:txBody>
      </p:sp>
      <p:sp>
        <p:nvSpPr>
          <p:cNvPr id="36867" name="Rectangle 3"/>
          <p:cNvSpPr>
            <a:spLocks noGrp="1" noChangeArrowheads="1"/>
          </p:cNvSpPr>
          <p:nvPr>
            <p:ph idx="1"/>
          </p:nvPr>
        </p:nvSpPr>
        <p:spPr>
          <a:xfrm>
            <a:off x="762000" y="1524000"/>
            <a:ext cx="8077200" cy="1163638"/>
          </a:xfrm>
          <a:ln>
            <a:solidFill>
              <a:schemeClr val="tx1"/>
            </a:solidFill>
            <a:miter lim="800000"/>
            <a:headEnd/>
            <a:tailEnd/>
          </a:ln>
        </p:spPr>
        <p:txBody>
          <a:bodyPr/>
          <a:lstStyle/>
          <a:p>
            <a:pPr eaLnBrk="1" hangingPunct="1">
              <a:lnSpc>
                <a:spcPct val="90000"/>
              </a:lnSpc>
              <a:buFontTx/>
              <a:buNone/>
            </a:pPr>
            <a:r>
              <a:rPr lang="zh-CN" altLang="en-US">
                <a:ea typeface="宋体" panose="02010600030101010101" pitchFamily="2" charset="-122"/>
              </a:rPr>
              <a:t>      </a:t>
            </a:r>
            <a:r>
              <a:rPr lang="en-US" altLang="zh-CN">
                <a:solidFill>
                  <a:srgbClr val="FF0000"/>
                </a:solidFill>
                <a:ea typeface="宋体" panose="02010600030101010101" pitchFamily="2" charset="-122"/>
              </a:rPr>
              <a:t>P</a:t>
            </a:r>
            <a:r>
              <a:rPr lang="en-US" altLang="zh-CN">
                <a:ea typeface="宋体" panose="02010600030101010101" pitchFamily="2" charset="-122"/>
              </a:rPr>
              <a:t> </a:t>
            </a:r>
            <a:r>
              <a:rPr lang="en-US" altLang="zh-CN">
                <a:ea typeface="宋体" panose="02010600030101010101" pitchFamily="2" charset="-122"/>
                <a:sym typeface="Wingdings" panose="05000000000000000000" pitchFamily="2" charset="2"/>
              </a:rPr>
              <a:t> </a:t>
            </a:r>
            <a:r>
              <a:rPr lang="en-US" altLang="zh-CN">
                <a:solidFill>
                  <a:srgbClr val="FF0000"/>
                </a:solidFill>
                <a:ea typeface="宋体" panose="02010600030101010101" pitchFamily="2" charset="-122"/>
                <a:sym typeface="Wingdings" panose="05000000000000000000" pitchFamily="2" charset="2"/>
              </a:rPr>
              <a:t>Q</a:t>
            </a:r>
          </a:p>
          <a:p>
            <a:pPr eaLnBrk="1" hangingPunct="1">
              <a:lnSpc>
                <a:spcPct val="90000"/>
              </a:lnSpc>
              <a:buFontTx/>
              <a:buNone/>
            </a:pPr>
            <a:r>
              <a:rPr lang="en-US" altLang="zh-CN">
                <a:ea typeface="宋体" panose="02010600030101010101" pitchFamily="2" charset="-122"/>
              </a:rPr>
              <a:t>or   IF   </a:t>
            </a:r>
            <a:r>
              <a:rPr lang="en-US" altLang="zh-CN">
                <a:solidFill>
                  <a:srgbClr val="FF0000"/>
                </a:solidFill>
                <a:ea typeface="宋体" panose="02010600030101010101" pitchFamily="2" charset="-122"/>
              </a:rPr>
              <a:t>P</a:t>
            </a:r>
            <a:r>
              <a:rPr lang="en-US" altLang="zh-CN">
                <a:ea typeface="宋体" panose="02010600030101010101" pitchFamily="2" charset="-122"/>
              </a:rPr>
              <a:t>   THEN  </a:t>
            </a:r>
            <a:r>
              <a:rPr lang="en-US" altLang="zh-CN">
                <a:solidFill>
                  <a:srgbClr val="FF0000"/>
                </a:solidFill>
                <a:ea typeface="宋体" panose="02010600030101010101" pitchFamily="2" charset="-122"/>
              </a:rPr>
              <a:t>Q</a:t>
            </a:r>
            <a:r>
              <a:rPr lang="en-US" altLang="zh-CN">
                <a:ea typeface="宋体" panose="02010600030101010101" pitchFamily="2" charset="-122"/>
              </a:rPr>
              <a:t>   (certainty factor )</a:t>
            </a:r>
          </a:p>
        </p:txBody>
      </p:sp>
      <p:sp>
        <p:nvSpPr>
          <p:cNvPr id="36868" name="页脚占位符 3"/>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36869" name="灯片编号占位符 4"/>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DFECD6C1-CA9F-4C2A-9B09-9E9BE88DD87D}" type="slidenum">
              <a:rPr lang="zh-CN" altLang="de-DE" sz="1000" b="0" smtClean="0">
                <a:solidFill>
                  <a:srgbClr val="FFFFFF"/>
                </a:solidFill>
              </a:rPr>
              <a:pPr algn="l">
                <a:spcBef>
                  <a:spcPct val="0"/>
                </a:spcBef>
                <a:buClrTx/>
                <a:buFontTx/>
                <a:buNone/>
              </a:pPr>
              <a:t>12</a:t>
            </a:fld>
            <a:endParaRPr lang="de-DE" altLang="zh-CN" sz="1000" b="0">
              <a:solidFill>
                <a:srgbClr val="FFFFFF"/>
              </a:solidFill>
            </a:endParaRPr>
          </a:p>
        </p:txBody>
      </p:sp>
      <p:sp>
        <p:nvSpPr>
          <p:cNvPr id="36870" name="Rectangle 4"/>
          <p:cNvSpPr>
            <a:spLocks noChangeArrowheads="1"/>
          </p:cNvSpPr>
          <p:nvPr/>
        </p:nvSpPr>
        <p:spPr bwMode="auto">
          <a:xfrm>
            <a:off x="1752600" y="2903538"/>
            <a:ext cx="18113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b="0">
                <a:latin typeface="Arial" panose="020B0604020202020204" pitchFamily="34" charset="0"/>
              </a:rPr>
              <a:t>Antecedent</a:t>
            </a:r>
            <a:r>
              <a:rPr lang="en-US" altLang="zh-CN" sz="1800">
                <a:latin typeface="Arial" panose="020B0604020202020204" pitchFamily="34" charset="0"/>
              </a:rPr>
              <a:t> </a:t>
            </a:r>
          </a:p>
          <a:p>
            <a:pPr eaLnBrk="1" hangingPunct="1">
              <a:spcBef>
                <a:spcPct val="0"/>
              </a:spcBef>
              <a:buClrTx/>
              <a:buFontTx/>
              <a:buNone/>
            </a:pPr>
            <a:r>
              <a:rPr lang="en-US" altLang="zh-CN" sz="1800" b="0">
                <a:latin typeface="Arial" panose="020B0604020202020204" pitchFamily="34" charset="0"/>
              </a:rPr>
              <a:t>Condition</a:t>
            </a:r>
          </a:p>
        </p:txBody>
      </p:sp>
      <p:sp>
        <p:nvSpPr>
          <p:cNvPr id="36871" name="Line 5"/>
          <p:cNvSpPr>
            <a:spLocks noChangeShapeType="1"/>
          </p:cNvSpPr>
          <p:nvPr/>
        </p:nvSpPr>
        <p:spPr bwMode="auto">
          <a:xfrm flipV="1">
            <a:off x="2514600" y="2514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6872" name="Rectangle 6"/>
          <p:cNvSpPr>
            <a:spLocks noChangeArrowheads="1"/>
          </p:cNvSpPr>
          <p:nvPr/>
        </p:nvSpPr>
        <p:spPr bwMode="auto">
          <a:xfrm>
            <a:off x="3886200" y="2895600"/>
            <a:ext cx="426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b="0">
                <a:latin typeface="Arial" panose="020B0604020202020204" pitchFamily="34" charset="0"/>
              </a:rPr>
              <a:t>Consequent</a:t>
            </a:r>
            <a:r>
              <a:rPr lang="en-US" altLang="zh-CN" sz="1800">
                <a:latin typeface="Arial" panose="020B0604020202020204" pitchFamily="34" charset="0"/>
              </a:rPr>
              <a:t> </a:t>
            </a:r>
          </a:p>
          <a:p>
            <a:pPr eaLnBrk="1" hangingPunct="1">
              <a:spcBef>
                <a:spcPct val="0"/>
              </a:spcBef>
              <a:buClrTx/>
              <a:buFontTx/>
              <a:buNone/>
            </a:pPr>
            <a:r>
              <a:rPr lang="en-US" altLang="zh-CN" sz="1800" b="0">
                <a:latin typeface="Arial" panose="020B0604020202020204" pitchFamily="34" charset="0"/>
              </a:rPr>
              <a:t>Conclusion or Action</a:t>
            </a:r>
          </a:p>
        </p:txBody>
      </p:sp>
      <p:sp>
        <p:nvSpPr>
          <p:cNvPr id="36873" name="Line 7"/>
          <p:cNvSpPr>
            <a:spLocks noChangeShapeType="1"/>
          </p:cNvSpPr>
          <p:nvPr/>
        </p:nvSpPr>
        <p:spPr bwMode="auto">
          <a:xfrm flipV="1">
            <a:off x="4572000" y="2514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6874" name="Text Box 8"/>
          <p:cNvSpPr txBox="1">
            <a:spLocks noChangeArrowheads="1"/>
          </p:cNvSpPr>
          <p:nvPr/>
        </p:nvSpPr>
        <p:spPr bwMode="auto">
          <a:xfrm>
            <a:off x="914400" y="3681413"/>
            <a:ext cx="75438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a:latin typeface="Arial" panose="020B0604020202020204" pitchFamily="34" charset="0"/>
              </a:rPr>
              <a:t>E.g.,</a:t>
            </a:r>
            <a:r>
              <a:rPr lang="en-US" altLang="zh-CN" sz="1800">
                <a:latin typeface="Arial" panose="020B0604020202020204" pitchFamily="34" charset="0"/>
              </a:rPr>
              <a:t> </a:t>
            </a:r>
          </a:p>
          <a:p>
            <a:pPr eaLnBrk="1" hangingPunct="1">
              <a:spcBef>
                <a:spcPct val="50000"/>
              </a:spcBef>
              <a:buClrTx/>
              <a:buFontTx/>
              <a:buNone/>
            </a:pPr>
            <a:r>
              <a:rPr lang="en-US" altLang="zh-CN" sz="1800">
                <a:latin typeface="Arial" panose="020B0604020202020204" pitchFamily="34" charset="0"/>
              </a:rPr>
              <a:t>       </a:t>
            </a:r>
            <a:r>
              <a:rPr lang="en-US" altLang="zh-CN" b="0">
                <a:solidFill>
                  <a:srgbClr val="FF0000"/>
                </a:solidFill>
                <a:latin typeface="Arial" panose="020B0604020202020204" pitchFamily="34" charset="0"/>
              </a:rPr>
              <a:t>IF</a:t>
            </a:r>
            <a:r>
              <a:rPr lang="en-US" altLang="zh-CN" b="0">
                <a:latin typeface="Arial" panose="020B0604020202020204" pitchFamily="34" charset="0"/>
              </a:rPr>
              <a:t> </a:t>
            </a:r>
            <a:r>
              <a:rPr lang="en-US" altLang="zh-CN" b="0" i="1">
                <a:latin typeface="Arial" panose="020B0604020202020204" pitchFamily="34" charset="0"/>
              </a:rPr>
              <a:t>An animal has teeth, claw, and eyes  </a:t>
            </a:r>
          </a:p>
          <a:p>
            <a:pPr eaLnBrk="1" hangingPunct="1">
              <a:buClrTx/>
              <a:buFontTx/>
              <a:buNone/>
            </a:pPr>
            <a:r>
              <a:rPr lang="en-US" altLang="zh-CN" b="0" i="1">
                <a:latin typeface="Arial" panose="020B0604020202020204" pitchFamily="34" charset="0"/>
              </a:rPr>
              <a:t>        staring into the frontage</a:t>
            </a:r>
          </a:p>
          <a:p>
            <a:pPr eaLnBrk="1" hangingPunct="1">
              <a:buClrTx/>
              <a:buFontTx/>
              <a:buNone/>
            </a:pPr>
            <a:r>
              <a:rPr lang="en-US" altLang="zh-CN" b="0">
                <a:latin typeface="Arial" panose="020B0604020202020204" pitchFamily="34" charset="0"/>
              </a:rPr>
              <a:t>    </a:t>
            </a:r>
            <a:r>
              <a:rPr lang="en-US" altLang="zh-CN" b="0">
                <a:solidFill>
                  <a:srgbClr val="FF0000"/>
                </a:solidFill>
                <a:latin typeface="Arial" panose="020B0604020202020204" pitchFamily="34" charset="0"/>
              </a:rPr>
              <a:t>Then</a:t>
            </a:r>
            <a:r>
              <a:rPr lang="en-US" altLang="zh-CN" b="0">
                <a:latin typeface="Arial" panose="020B0604020202020204" pitchFamily="34" charset="0"/>
              </a:rPr>
              <a:t> </a:t>
            </a:r>
            <a:r>
              <a:rPr lang="en-US" altLang="zh-CN" b="0" i="1">
                <a:latin typeface="Arial" panose="020B0604020202020204" pitchFamily="34" charset="0"/>
              </a:rPr>
              <a:t>the animal is carnivore</a:t>
            </a:r>
            <a:r>
              <a:rPr lang="en-US" altLang="zh-CN" b="0">
                <a:latin typeface="Arial" panose="020B0604020202020204" pitchFamily="34" charset="0"/>
              </a:rPr>
              <a:t>  (0.6)</a:t>
            </a:r>
          </a:p>
        </p:txBody>
      </p:sp>
      <p:sp>
        <p:nvSpPr>
          <p:cNvPr id="19467" name="日期占位符 10"/>
          <p:cNvSpPr>
            <a:spLocks noGrp="1"/>
          </p:cNvSpPr>
          <p:nvPr>
            <p:ph type="dt" sz="quarter" idx="12"/>
          </p:nvPr>
        </p:nvSpPr>
        <p:spPr bwMode="auto">
          <a:xfrm>
            <a:off x="6096000" y="6553200"/>
            <a:ext cx="2743200" cy="225425"/>
          </a:xfrm>
        </p:spPr>
        <p:txBody>
          <a:bodyPr/>
          <a:lstStyle/>
          <a:p>
            <a:pPr algn="r">
              <a:defRPr/>
            </a:pPr>
            <a:fld id="{5AFBB368-1ED6-44BE-A5DF-251DAC39DAA6}" type="datetime1">
              <a:rPr lang="en-US" altLang="zh-CN" sz="1200" smtClean="0"/>
              <a:pPr algn="r">
                <a:defRPr/>
              </a:pPr>
              <a:t>4/24/2023</a:t>
            </a:fld>
            <a:endParaRPr lang="en-US" altLang="zh-CN"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304800"/>
            <a:ext cx="8229600" cy="1398588"/>
          </a:xfrm>
        </p:spPr>
        <p:txBody>
          <a:bodyPr/>
          <a:lstStyle/>
          <a:p>
            <a:pPr marL="484188" eaLnBrk="1" hangingPunct="1"/>
            <a:r>
              <a:rPr lang="en-US" altLang="en-US" sz="3200"/>
              <a:t>Production System Example 1</a:t>
            </a:r>
          </a:p>
        </p:txBody>
      </p:sp>
      <p:sp>
        <p:nvSpPr>
          <p:cNvPr id="38915" name="Rectangle 3"/>
          <p:cNvSpPr>
            <a:spLocks noGrp="1" noChangeArrowheads="1"/>
          </p:cNvSpPr>
          <p:nvPr>
            <p:ph idx="1"/>
          </p:nvPr>
        </p:nvSpPr>
        <p:spPr>
          <a:xfrm>
            <a:off x="457200" y="1524000"/>
            <a:ext cx="8305800" cy="3733800"/>
          </a:xfrm>
        </p:spPr>
        <p:txBody>
          <a:bodyPr/>
          <a:lstStyle/>
          <a:p>
            <a:pPr eaLnBrk="1" hangingPunct="1"/>
            <a:r>
              <a:rPr lang="en-US" altLang="en-US"/>
              <a:t>You want a program that can answer questions and make inferences about food items</a:t>
            </a:r>
          </a:p>
          <a:p>
            <a:pPr eaLnBrk="1" hangingPunct="1"/>
            <a:r>
              <a:rPr lang="en-US" altLang="en-US"/>
              <a:t>Like:</a:t>
            </a:r>
          </a:p>
          <a:p>
            <a:pPr lvl="1" eaLnBrk="1" hangingPunct="1"/>
            <a:r>
              <a:rPr lang="en-US" altLang="en-US">
                <a:latin typeface="Arial" panose="020B0604020202020204" pitchFamily="34" charset="0"/>
              </a:rPr>
              <a:t>What is purple and perishable? </a:t>
            </a:r>
          </a:p>
          <a:p>
            <a:pPr lvl="1" eaLnBrk="1" hangingPunct="1"/>
            <a:r>
              <a:rPr lang="en-US" altLang="en-US">
                <a:latin typeface="Arial" panose="020B0604020202020204" pitchFamily="34" charset="0"/>
              </a:rPr>
              <a:t>What is packed in small containers?</a:t>
            </a:r>
          </a:p>
          <a:p>
            <a:pPr lvl="1" eaLnBrk="1" hangingPunct="1"/>
            <a:r>
              <a:rPr lang="en-US" altLang="en-US">
                <a:latin typeface="Arial" panose="020B0604020202020204" pitchFamily="34" charset="0"/>
              </a:rPr>
              <a:t>What is green and weighs 5 </a:t>
            </a:r>
            <a:r>
              <a:rPr lang="en-US" altLang="zh-CN">
                <a:latin typeface="Arial" panose="020B0604020202020204" pitchFamily="34" charset="0"/>
                <a:ea typeface="宋体" panose="02010600030101010101" pitchFamily="2" charset="-122"/>
              </a:rPr>
              <a:t>kg</a:t>
            </a:r>
            <a:r>
              <a:rPr lang="en-US" altLang="en-US">
                <a:latin typeface="Arial" panose="020B0604020202020204" pitchFamily="34" charset="0"/>
              </a:rPr>
              <a:t>?</a:t>
            </a:r>
          </a:p>
        </p:txBody>
      </p:sp>
      <p:sp>
        <p:nvSpPr>
          <p:cNvPr id="38916" name="页脚占位符 3"/>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38917" name="灯片编号占位符 4"/>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6CD14E40-D139-408D-8A0D-498379860C8F}" type="slidenum">
              <a:rPr lang="zh-CN" altLang="de-DE" sz="1000" b="0" smtClean="0">
                <a:solidFill>
                  <a:srgbClr val="FFFFFF"/>
                </a:solidFill>
              </a:rPr>
              <a:pPr algn="l">
                <a:spcBef>
                  <a:spcPct val="0"/>
                </a:spcBef>
                <a:buClrTx/>
                <a:buFontTx/>
                <a:buNone/>
              </a:pPr>
              <a:t>13</a:t>
            </a:fld>
            <a:endParaRPr lang="de-DE" altLang="zh-CN" sz="1000" b="0">
              <a:solidFill>
                <a:srgbClr val="FFFFFF"/>
              </a:solidFill>
            </a:endParaRPr>
          </a:p>
        </p:txBody>
      </p:sp>
      <p:sp>
        <p:nvSpPr>
          <p:cNvPr id="20486" name="日期占位符 5"/>
          <p:cNvSpPr>
            <a:spLocks noGrp="1"/>
          </p:cNvSpPr>
          <p:nvPr>
            <p:ph type="dt" sz="quarter" idx="12"/>
          </p:nvPr>
        </p:nvSpPr>
        <p:spPr bwMode="auto">
          <a:xfrm>
            <a:off x="6096000" y="6553200"/>
            <a:ext cx="2743200" cy="225425"/>
          </a:xfrm>
        </p:spPr>
        <p:txBody>
          <a:bodyPr/>
          <a:lstStyle/>
          <a:p>
            <a:pPr algn="r">
              <a:defRPr/>
            </a:pPr>
            <a:fld id="{FF285058-E019-4ECD-A7F8-86871C51265C}" type="datetime1">
              <a:rPr lang="en-US" altLang="zh-CN" sz="1200" smtClean="0"/>
              <a:pPr algn="r">
                <a:defRPr/>
              </a:pPr>
              <a:t>4/24/2023</a:t>
            </a:fld>
            <a:endParaRPr lang="en-US" altLang="zh-CN"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304800"/>
            <a:ext cx="8229600" cy="1398588"/>
          </a:xfrm>
        </p:spPr>
        <p:txBody>
          <a:bodyPr/>
          <a:lstStyle/>
          <a:p>
            <a:pPr marL="484188" eaLnBrk="1" hangingPunct="1"/>
            <a:r>
              <a:rPr lang="en-US" altLang="en-US" sz="3200"/>
              <a:t>Example 1: System Construction</a:t>
            </a:r>
          </a:p>
        </p:txBody>
      </p:sp>
      <p:sp>
        <p:nvSpPr>
          <p:cNvPr id="204803" name="Rectangle 3"/>
          <p:cNvSpPr>
            <a:spLocks noGrp="1" noChangeArrowheads="1"/>
          </p:cNvSpPr>
          <p:nvPr>
            <p:ph idx="1"/>
          </p:nvPr>
        </p:nvSpPr>
        <p:spPr>
          <a:xfrm>
            <a:off x="304800" y="1371600"/>
            <a:ext cx="8610600" cy="4953000"/>
          </a:xfrm>
        </p:spPr>
        <p:txBody>
          <a:bodyPr>
            <a:normAutofit lnSpcReduction="10000"/>
          </a:bodyPr>
          <a:lstStyle/>
          <a:p>
            <a:pPr marL="448056" indent="-384048" eaLnBrk="1" fontAlgn="auto" hangingPunct="1">
              <a:spcAft>
                <a:spcPts val="0"/>
              </a:spcAft>
              <a:buClr>
                <a:schemeClr val="tx1"/>
              </a:buClr>
              <a:buFontTx/>
              <a:buNone/>
              <a:defRPr/>
            </a:pPr>
            <a:r>
              <a:rPr lang="en-US" altLang="en-US" sz="1800" dirty="0"/>
              <a:t>WORKING MEMORY (WM)</a:t>
            </a:r>
          </a:p>
          <a:p>
            <a:pPr marL="822960" lvl="1" eaLnBrk="1" fontAlgn="auto" hangingPunct="1">
              <a:spcAft>
                <a:spcPct val="40000"/>
              </a:spcAft>
              <a:buClr>
                <a:schemeClr val="tx1"/>
              </a:buClr>
              <a:buFontTx/>
              <a:buNone/>
              <a:defRPr/>
            </a:pPr>
            <a:r>
              <a:rPr lang="en-US" altLang="en-US" sz="1800" dirty="0"/>
              <a:t>Initially WM = (green, weighs-5-</a:t>
            </a:r>
            <a:r>
              <a:rPr lang="en-US" altLang="zh-CN" sz="1800" dirty="0">
                <a:ea typeface="宋体" pitchFamily="2" charset="-122"/>
              </a:rPr>
              <a:t>kg</a:t>
            </a:r>
            <a:r>
              <a:rPr lang="en-US" altLang="en-US" sz="1800" dirty="0"/>
              <a:t>)</a:t>
            </a:r>
            <a:endParaRPr lang="en-US" altLang="zh-CN" sz="1800" dirty="0">
              <a:ea typeface="宋体" pitchFamily="2" charset="-122"/>
            </a:endParaRPr>
          </a:p>
          <a:p>
            <a:pPr marL="822960" lvl="1" eaLnBrk="1" fontAlgn="auto" hangingPunct="1">
              <a:spcAft>
                <a:spcPts val="0"/>
              </a:spcAft>
              <a:buClr>
                <a:schemeClr val="tx1"/>
              </a:buClr>
              <a:buFontTx/>
              <a:buNone/>
              <a:defRPr/>
            </a:pPr>
            <a:endParaRPr lang="en-US" altLang="en-US" sz="800" dirty="0"/>
          </a:p>
          <a:p>
            <a:pPr marL="448056" indent="-384048" eaLnBrk="1" fontAlgn="auto" hangingPunct="1">
              <a:spcAft>
                <a:spcPts val="0"/>
              </a:spcAft>
              <a:buClr>
                <a:schemeClr val="tx1"/>
              </a:buClr>
              <a:buFontTx/>
              <a:buNone/>
              <a:defRPr/>
            </a:pPr>
            <a:r>
              <a:rPr lang="en-US" altLang="en-US" sz="1800" dirty="0"/>
              <a:t>RULE </a:t>
            </a:r>
            <a:r>
              <a:rPr lang="en-US" altLang="zh-CN" sz="1800" dirty="0">
                <a:ea typeface="宋体" pitchFamily="2" charset="-122"/>
              </a:rPr>
              <a:t>BASE</a:t>
            </a:r>
            <a:endParaRPr lang="en-US" altLang="en-US" sz="1800" dirty="0"/>
          </a:p>
          <a:p>
            <a:pPr marL="822960" lvl="1" eaLnBrk="1" fontAlgn="auto" hangingPunct="1">
              <a:spcAft>
                <a:spcPts val="0"/>
              </a:spcAft>
              <a:buClr>
                <a:schemeClr val="tx1"/>
              </a:buClr>
              <a:buFontTx/>
              <a:buNone/>
              <a:defRPr/>
            </a:pPr>
            <a:r>
              <a:rPr lang="en-US" altLang="zh-CN" sz="1800" dirty="0">
                <a:ea typeface="宋体" pitchFamily="2" charset="-122"/>
              </a:rPr>
              <a:t>R1.</a:t>
            </a:r>
            <a:r>
              <a:rPr lang="en-US" altLang="en-US" sz="1800" b="1" dirty="0"/>
              <a:t> IF</a:t>
            </a:r>
            <a:r>
              <a:rPr lang="en-US" altLang="en-US" sz="1800" dirty="0"/>
              <a:t> green</a:t>
            </a:r>
            <a:r>
              <a:rPr lang="en-US" altLang="zh-CN" sz="1800" dirty="0">
                <a:ea typeface="宋体" pitchFamily="2" charset="-122"/>
              </a:rPr>
              <a:t> </a:t>
            </a:r>
            <a:r>
              <a:rPr lang="en-US" altLang="en-US" sz="1800" b="1" dirty="0"/>
              <a:t>THEN</a:t>
            </a:r>
            <a:r>
              <a:rPr lang="en-US" altLang="en-US" sz="1800" dirty="0"/>
              <a:t> produce</a:t>
            </a:r>
            <a:r>
              <a:rPr lang="en-US" altLang="zh-CN" sz="1800" dirty="0">
                <a:ea typeface="宋体" pitchFamily="2" charset="-122"/>
              </a:rPr>
              <a:t> </a:t>
            </a:r>
          </a:p>
          <a:p>
            <a:pPr marL="822960" lvl="1" eaLnBrk="1" fontAlgn="auto" hangingPunct="1">
              <a:spcAft>
                <a:spcPts val="0"/>
              </a:spcAft>
              <a:buClr>
                <a:schemeClr val="tx1"/>
              </a:buClr>
              <a:buFontTx/>
              <a:buNone/>
              <a:defRPr/>
            </a:pPr>
            <a:r>
              <a:rPr lang="en-US" altLang="zh-CN" sz="1800" dirty="0">
                <a:ea typeface="宋体" pitchFamily="2" charset="-122"/>
              </a:rPr>
              <a:t>R2</a:t>
            </a:r>
            <a:r>
              <a:rPr lang="en-US" altLang="en-US" sz="1800" dirty="0"/>
              <a:t>. </a:t>
            </a:r>
            <a:r>
              <a:rPr lang="en-US" altLang="en-US" sz="1800" b="1" dirty="0"/>
              <a:t>IF</a:t>
            </a:r>
            <a:r>
              <a:rPr lang="en-US" altLang="en-US" sz="1800" dirty="0"/>
              <a:t> packed-in-small-container </a:t>
            </a:r>
            <a:r>
              <a:rPr lang="en-US" altLang="en-US" sz="1800" b="1" dirty="0"/>
              <a:t>THEN</a:t>
            </a:r>
            <a:r>
              <a:rPr lang="en-US" altLang="en-US" sz="1800" dirty="0"/>
              <a:t> delicacy</a:t>
            </a:r>
            <a:r>
              <a:rPr lang="en-US" altLang="zh-CN" sz="1800" dirty="0">
                <a:ea typeface="宋体" pitchFamily="2" charset="-122"/>
              </a:rPr>
              <a:t> </a:t>
            </a:r>
          </a:p>
          <a:p>
            <a:pPr marL="822960" lvl="1" eaLnBrk="1" fontAlgn="auto" hangingPunct="1">
              <a:spcAft>
                <a:spcPts val="0"/>
              </a:spcAft>
              <a:buClr>
                <a:schemeClr val="tx1"/>
              </a:buClr>
              <a:buFontTx/>
              <a:buNone/>
              <a:defRPr/>
            </a:pPr>
            <a:r>
              <a:rPr lang="en-US" altLang="zh-CN" sz="1800" dirty="0">
                <a:ea typeface="宋体" pitchFamily="2" charset="-122"/>
              </a:rPr>
              <a:t>R3</a:t>
            </a:r>
            <a:r>
              <a:rPr lang="en-US" altLang="en-US" sz="1800" dirty="0"/>
              <a:t>. </a:t>
            </a:r>
            <a:r>
              <a:rPr lang="en-US" altLang="en-US" sz="1800" b="1" dirty="0"/>
              <a:t>IF</a:t>
            </a:r>
            <a:r>
              <a:rPr lang="en-US" altLang="en-US" sz="1800" dirty="0"/>
              <a:t> [refrigerated </a:t>
            </a:r>
            <a:r>
              <a:rPr lang="en-US" altLang="en-US" sz="1800" b="1" dirty="0"/>
              <a:t>OR</a:t>
            </a:r>
            <a:r>
              <a:rPr lang="en-US" altLang="en-US" sz="1800" dirty="0"/>
              <a:t> produce ]</a:t>
            </a:r>
            <a:r>
              <a:rPr lang="en-US" altLang="zh-CN" sz="1800" dirty="0">
                <a:ea typeface="宋体" pitchFamily="2" charset="-122"/>
              </a:rPr>
              <a:t> </a:t>
            </a:r>
            <a:r>
              <a:rPr lang="en-US" altLang="en-US" sz="1800" b="1" dirty="0"/>
              <a:t>THEN</a:t>
            </a:r>
            <a:r>
              <a:rPr lang="en-US" altLang="en-US" sz="1800" dirty="0"/>
              <a:t> perishable</a:t>
            </a:r>
          </a:p>
          <a:p>
            <a:pPr marL="822960" lvl="1" eaLnBrk="1" fontAlgn="auto" hangingPunct="1">
              <a:spcAft>
                <a:spcPts val="0"/>
              </a:spcAft>
              <a:buClr>
                <a:schemeClr val="tx1"/>
              </a:buClr>
              <a:buFontTx/>
              <a:buNone/>
              <a:defRPr/>
            </a:pPr>
            <a:r>
              <a:rPr lang="en-US" altLang="zh-CN" sz="1800" dirty="0">
                <a:ea typeface="宋体" pitchFamily="2" charset="-122"/>
              </a:rPr>
              <a:t>R4</a:t>
            </a:r>
            <a:r>
              <a:rPr lang="en-US" altLang="en-US" sz="1800" dirty="0"/>
              <a:t>. </a:t>
            </a:r>
            <a:r>
              <a:rPr lang="en-US" altLang="en-US" sz="1800" b="1" dirty="0"/>
              <a:t>IF</a:t>
            </a:r>
            <a:r>
              <a:rPr lang="en-US" altLang="en-US" sz="1800" dirty="0"/>
              <a:t> [weighs-5-</a:t>
            </a:r>
            <a:r>
              <a:rPr lang="en-US" altLang="zh-CN" sz="1800" dirty="0">
                <a:ea typeface="宋体" pitchFamily="2" charset="-122"/>
              </a:rPr>
              <a:t>kg</a:t>
            </a:r>
            <a:r>
              <a:rPr lang="en-US" altLang="en-US" sz="1800" dirty="0"/>
              <a:t> </a:t>
            </a:r>
            <a:r>
              <a:rPr lang="en-US" altLang="en-US" sz="1800" b="1" dirty="0"/>
              <a:t>AND</a:t>
            </a:r>
            <a:r>
              <a:rPr lang="en-US" altLang="en-US" sz="1800" dirty="0"/>
              <a:t> inexpensive </a:t>
            </a:r>
            <a:r>
              <a:rPr lang="en-US" altLang="en-US" sz="1800" b="1" dirty="0"/>
              <a:t>AND</a:t>
            </a:r>
            <a:r>
              <a:rPr lang="en-US" altLang="en-US" sz="1800" dirty="0"/>
              <a:t> </a:t>
            </a:r>
            <a:r>
              <a:rPr lang="en-US" altLang="en-US" sz="1800" b="1" dirty="0"/>
              <a:t>NOT</a:t>
            </a:r>
            <a:r>
              <a:rPr lang="en-US" altLang="en-US" sz="1800" dirty="0"/>
              <a:t> perishable]	</a:t>
            </a:r>
            <a:r>
              <a:rPr lang="en-US" altLang="en-US" sz="1800" b="1" dirty="0"/>
              <a:t>THEN</a:t>
            </a:r>
            <a:r>
              <a:rPr lang="en-US" altLang="en-US" sz="1800" dirty="0"/>
              <a:t> staple </a:t>
            </a:r>
            <a:endParaRPr lang="en-US" altLang="zh-CN" sz="1800" dirty="0">
              <a:ea typeface="宋体" pitchFamily="2" charset="-122"/>
            </a:endParaRPr>
          </a:p>
          <a:p>
            <a:pPr marL="822960" lvl="1" eaLnBrk="1" fontAlgn="auto" hangingPunct="1">
              <a:spcAft>
                <a:spcPts val="0"/>
              </a:spcAft>
              <a:buClr>
                <a:schemeClr val="tx1"/>
              </a:buClr>
              <a:buFontTx/>
              <a:buNone/>
              <a:defRPr/>
            </a:pPr>
            <a:r>
              <a:rPr lang="en-US" altLang="zh-CN" sz="1800" dirty="0">
                <a:ea typeface="宋体" pitchFamily="2" charset="-122"/>
              </a:rPr>
              <a:t>R5</a:t>
            </a:r>
            <a:r>
              <a:rPr lang="en-US" altLang="en-US" sz="1800" dirty="0"/>
              <a:t>. </a:t>
            </a:r>
            <a:r>
              <a:rPr lang="en-US" altLang="en-US" sz="1800" b="1" dirty="0"/>
              <a:t>IF</a:t>
            </a:r>
            <a:r>
              <a:rPr lang="en-US" altLang="en-US" sz="1800" dirty="0"/>
              <a:t> [weighs-5-</a:t>
            </a:r>
            <a:r>
              <a:rPr lang="en-US" altLang="zh-CN" sz="1800" dirty="0">
                <a:ea typeface="宋体" pitchFamily="2" charset="-122"/>
              </a:rPr>
              <a:t>kg</a:t>
            </a:r>
            <a:r>
              <a:rPr lang="en-US" altLang="en-US" sz="1800" dirty="0"/>
              <a:t> </a:t>
            </a:r>
            <a:r>
              <a:rPr lang="en-US" altLang="en-US" sz="1800" b="1" dirty="0"/>
              <a:t>AND</a:t>
            </a:r>
            <a:r>
              <a:rPr lang="en-US" altLang="en-US" sz="1800" dirty="0"/>
              <a:t> produce] </a:t>
            </a:r>
            <a:r>
              <a:rPr lang="en-US" altLang="en-US" sz="1800" b="1" dirty="0"/>
              <a:t>THEN</a:t>
            </a:r>
            <a:r>
              <a:rPr lang="en-US" altLang="en-US" sz="1800" dirty="0"/>
              <a:t> watermelon </a:t>
            </a:r>
            <a:endParaRPr lang="en-US" altLang="zh-CN" sz="1800" dirty="0">
              <a:ea typeface="宋体" pitchFamily="2" charset="-122"/>
            </a:endParaRPr>
          </a:p>
          <a:p>
            <a:pPr marL="822960" lvl="1" eaLnBrk="1" fontAlgn="auto" hangingPunct="1">
              <a:spcAft>
                <a:spcPts val="0"/>
              </a:spcAft>
              <a:buClr>
                <a:schemeClr val="tx1"/>
              </a:buClr>
              <a:buFontTx/>
              <a:buNone/>
              <a:defRPr/>
            </a:pPr>
            <a:endParaRPr lang="en-US" altLang="en-US" sz="800" dirty="0"/>
          </a:p>
          <a:p>
            <a:pPr marL="448056" indent="-384048" eaLnBrk="1" fontAlgn="auto" hangingPunct="1">
              <a:spcAft>
                <a:spcPts val="0"/>
              </a:spcAft>
              <a:buClr>
                <a:schemeClr val="tx1"/>
              </a:buClr>
              <a:buFontTx/>
              <a:buNone/>
              <a:defRPr/>
            </a:pPr>
            <a:r>
              <a:rPr lang="en-US" altLang="en-US" sz="1800" dirty="0"/>
              <a:t>INTERPRETER</a:t>
            </a:r>
          </a:p>
          <a:p>
            <a:pPr marL="822960" lvl="1" eaLnBrk="1" fontAlgn="auto" hangingPunct="1">
              <a:spcAft>
                <a:spcPts val="0"/>
              </a:spcAft>
              <a:buClr>
                <a:schemeClr val="tx1"/>
              </a:buClr>
              <a:buFontTx/>
              <a:buNone/>
              <a:defRPr/>
            </a:pPr>
            <a:r>
              <a:rPr lang="en-US" altLang="en-US" sz="1800" dirty="0"/>
              <a:t>1. Find all productions whose condition parts are true</a:t>
            </a:r>
          </a:p>
          <a:p>
            <a:pPr marL="822960" lvl="1" eaLnBrk="1" fontAlgn="auto" hangingPunct="1">
              <a:spcAft>
                <a:spcPts val="0"/>
              </a:spcAft>
              <a:buClr>
                <a:schemeClr val="tx1"/>
              </a:buClr>
              <a:buFontTx/>
              <a:buNone/>
              <a:defRPr/>
            </a:pPr>
            <a:r>
              <a:rPr lang="en-US" altLang="en-US" sz="1800" dirty="0"/>
              <a:t>2. Deactivate productions that would add a duplicate symbol</a:t>
            </a:r>
          </a:p>
          <a:p>
            <a:pPr marL="822960" lvl="1" eaLnBrk="1" fontAlgn="auto" hangingPunct="1">
              <a:spcAft>
                <a:spcPts val="0"/>
              </a:spcAft>
              <a:buClr>
                <a:schemeClr val="tx1"/>
              </a:buClr>
              <a:buFontTx/>
              <a:buNone/>
              <a:defRPr/>
            </a:pPr>
            <a:r>
              <a:rPr lang="en-US" altLang="en-US" sz="1800" dirty="0"/>
              <a:t>3. Execute the lowest numbered production (or quit)</a:t>
            </a:r>
          </a:p>
          <a:p>
            <a:pPr marL="822960" lvl="1" eaLnBrk="1" fontAlgn="auto" hangingPunct="1">
              <a:spcAft>
                <a:spcPts val="0"/>
              </a:spcAft>
              <a:buClr>
                <a:schemeClr val="tx1"/>
              </a:buClr>
              <a:buFontTx/>
              <a:buNone/>
              <a:defRPr/>
            </a:pPr>
            <a:r>
              <a:rPr lang="en-US" altLang="en-US" sz="1800" dirty="0"/>
              <a:t>4. Repeat until there is no rule to execute</a:t>
            </a:r>
          </a:p>
        </p:txBody>
      </p:sp>
      <p:sp>
        <p:nvSpPr>
          <p:cNvPr id="40964" name="页脚占位符 3"/>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40965" name="灯片编号占位符 4"/>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7BEE96C5-BBED-456A-ADDE-0D9D10DFEEDD}" type="slidenum">
              <a:rPr lang="zh-CN" altLang="de-DE" sz="1000" b="0" smtClean="0">
                <a:solidFill>
                  <a:srgbClr val="FFFFFF"/>
                </a:solidFill>
              </a:rPr>
              <a:pPr algn="l">
                <a:spcBef>
                  <a:spcPct val="0"/>
                </a:spcBef>
                <a:buClrTx/>
                <a:buFontTx/>
                <a:buNone/>
              </a:pPr>
              <a:t>14</a:t>
            </a:fld>
            <a:endParaRPr lang="de-DE" altLang="zh-CN" sz="1000" b="0">
              <a:solidFill>
                <a:srgbClr val="FFFFFF"/>
              </a:solidFill>
            </a:endParaRPr>
          </a:p>
        </p:txBody>
      </p:sp>
      <p:sp>
        <p:nvSpPr>
          <p:cNvPr id="21510" name="日期占位符 5"/>
          <p:cNvSpPr>
            <a:spLocks noGrp="1"/>
          </p:cNvSpPr>
          <p:nvPr>
            <p:ph type="dt" sz="quarter" idx="12"/>
          </p:nvPr>
        </p:nvSpPr>
        <p:spPr bwMode="auto">
          <a:xfrm>
            <a:off x="6096000" y="6553200"/>
            <a:ext cx="2743200" cy="225425"/>
          </a:xfrm>
        </p:spPr>
        <p:txBody>
          <a:bodyPr/>
          <a:lstStyle/>
          <a:p>
            <a:pPr algn="r">
              <a:defRPr/>
            </a:pPr>
            <a:fld id="{E25CA239-239D-49A5-986A-CE7DFF4D386C}" type="datetime1">
              <a:rPr lang="en-US" altLang="zh-CN" sz="1200" smtClean="0"/>
              <a:pPr algn="r">
                <a:defRPr/>
              </a:pPr>
              <a:t>4/24/2023</a:t>
            </a:fld>
            <a:endParaRPr lang="en-US" altLang="zh-CN"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0"/>
            <a:ext cx="8915400" cy="788988"/>
          </a:xfrm>
        </p:spPr>
        <p:txBody>
          <a:bodyPr/>
          <a:lstStyle/>
          <a:p>
            <a:pPr marL="484188" eaLnBrk="1" hangingPunct="1"/>
            <a:r>
              <a:rPr lang="en-US" altLang="en-US" sz="3200"/>
              <a:t>Example 1: First cycle of execution</a:t>
            </a:r>
          </a:p>
        </p:txBody>
      </p:sp>
      <p:sp>
        <p:nvSpPr>
          <p:cNvPr id="43011" name="Rectangle 3"/>
          <p:cNvSpPr>
            <a:spLocks noGrp="1" noChangeArrowheads="1"/>
          </p:cNvSpPr>
          <p:nvPr>
            <p:ph idx="1"/>
          </p:nvPr>
        </p:nvSpPr>
        <p:spPr>
          <a:xfrm>
            <a:off x="231775" y="3352800"/>
            <a:ext cx="4305300" cy="2971800"/>
          </a:xfrm>
          <a:ln>
            <a:solidFill>
              <a:schemeClr val="tx1"/>
            </a:solidFill>
            <a:miter lim="800000"/>
            <a:headEnd/>
            <a:tailEnd/>
          </a:ln>
        </p:spPr>
        <p:txBody>
          <a:bodyPr/>
          <a:lstStyle/>
          <a:p>
            <a:pPr eaLnBrk="1" hangingPunct="1">
              <a:lnSpc>
                <a:spcPct val="90000"/>
              </a:lnSpc>
              <a:buClr>
                <a:schemeClr val="tx1"/>
              </a:buClr>
              <a:buFontTx/>
              <a:buNone/>
            </a:pPr>
            <a:r>
              <a:rPr lang="en-US" altLang="en-US" sz="1600"/>
              <a:t>RULE </a:t>
            </a:r>
            <a:r>
              <a:rPr lang="en-US" altLang="zh-CN" sz="1600">
                <a:ea typeface="宋体" panose="02010600030101010101" pitchFamily="2" charset="-122"/>
              </a:rPr>
              <a:t>BASE</a:t>
            </a:r>
          </a:p>
          <a:p>
            <a:pPr eaLnBrk="1" hangingPunct="1">
              <a:lnSpc>
                <a:spcPct val="90000"/>
              </a:lnSpc>
              <a:buClr>
                <a:schemeClr val="tx1"/>
              </a:buClr>
              <a:buFontTx/>
              <a:buNone/>
            </a:pPr>
            <a:r>
              <a:rPr lang="en-US" altLang="zh-CN" sz="1600">
                <a:ea typeface="宋体" panose="02010600030101010101" pitchFamily="2" charset="-122"/>
              </a:rPr>
              <a:t>R1.</a:t>
            </a:r>
            <a:r>
              <a:rPr lang="en-US" altLang="en-US" sz="1600"/>
              <a:t> IF green</a:t>
            </a:r>
            <a:r>
              <a:rPr lang="en-US" altLang="zh-CN" sz="1600">
                <a:ea typeface="宋体" panose="02010600030101010101" pitchFamily="2" charset="-122"/>
              </a:rPr>
              <a:t> </a:t>
            </a:r>
            <a:r>
              <a:rPr lang="en-US" altLang="en-US" sz="1600"/>
              <a:t>THEN produce</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R2</a:t>
            </a:r>
            <a:r>
              <a:rPr lang="en-US" altLang="en-US" sz="1600"/>
              <a:t>. IF packed-in-small-container THEN delicacy</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R3</a:t>
            </a:r>
            <a:r>
              <a:rPr lang="en-US" altLang="en-US" sz="1600"/>
              <a:t>. IF [refrigerated OR produce ]</a:t>
            </a:r>
            <a:r>
              <a:rPr lang="en-US" altLang="zh-CN" sz="1600">
                <a:ea typeface="宋体" panose="02010600030101010101" pitchFamily="2" charset="-122"/>
              </a:rPr>
              <a:t> </a:t>
            </a:r>
            <a:r>
              <a:rPr lang="en-US" altLang="en-US" sz="1600"/>
              <a:t>THEN perishable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R4</a:t>
            </a:r>
            <a:r>
              <a:rPr lang="en-US" altLang="en-US" sz="1600"/>
              <a:t>. IF [weighs-5-</a:t>
            </a:r>
            <a:r>
              <a:rPr lang="en-US" altLang="zh-CN" sz="1600">
                <a:ea typeface="宋体" panose="02010600030101010101" pitchFamily="2" charset="-122"/>
              </a:rPr>
              <a:t>kg</a:t>
            </a:r>
            <a:r>
              <a:rPr lang="en-US" altLang="en-US" sz="1600"/>
              <a:t> AND inexpensive AND NOT perishable]	THEN staple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R5</a:t>
            </a:r>
            <a:r>
              <a:rPr lang="en-US" altLang="en-US" sz="1600"/>
              <a:t>. IF [weighs-5-</a:t>
            </a:r>
            <a:r>
              <a:rPr lang="en-US" altLang="zh-CN" sz="1600">
                <a:ea typeface="宋体" panose="02010600030101010101" pitchFamily="2" charset="-122"/>
              </a:rPr>
              <a:t>kg</a:t>
            </a:r>
            <a:r>
              <a:rPr lang="en-US" altLang="en-US" sz="1600"/>
              <a:t> AND produce] THEN watermelon</a:t>
            </a:r>
            <a:endParaRPr lang="en-US" altLang="zh-CN" sz="1600">
              <a:ea typeface="宋体" panose="02010600030101010101" pitchFamily="2" charset="-122"/>
            </a:endParaRPr>
          </a:p>
        </p:txBody>
      </p:sp>
      <p:sp>
        <p:nvSpPr>
          <p:cNvPr id="43012" name="页脚占位符 3"/>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43013" name="灯片编号占位符 4"/>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A08FB0AB-056F-4562-8A3F-3191C46F5329}" type="slidenum">
              <a:rPr lang="zh-CN" altLang="de-DE" sz="1000" b="0" smtClean="0">
                <a:solidFill>
                  <a:srgbClr val="FFFFFF"/>
                </a:solidFill>
              </a:rPr>
              <a:pPr algn="l">
                <a:spcBef>
                  <a:spcPct val="0"/>
                </a:spcBef>
                <a:buClrTx/>
                <a:buFontTx/>
                <a:buNone/>
              </a:pPr>
              <a:t>15</a:t>
            </a:fld>
            <a:endParaRPr lang="de-DE" altLang="zh-CN" sz="1000" b="0">
              <a:solidFill>
                <a:srgbClr val="FFFFFF"/>
              </a:solidFill>
            </a:endParaRPr>
          </a:p>
        </p:txBody>
      </p:sp>
      <p:sp>
        <p:nvSpPr>
          <p:cNvPr id="43014" name="Rectangle 5"/>
          <p:cNvSpPr>
            <a:spLocks noChangeArrowheads="1"/>
          </p:cNvSpPr>
          <p:nvPr/>
        </p:nvSpPr>
        <p:spPr bwMode="auto">
          <a:xfrm>
            <a:off x="228600" y="1066800"/>
            <a:ext cx="8705850" cy="2216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400"/>
              <a:t>WORKING MEMORY</a:t>
            </a:r>
            <a:endParaRPr lang="en-US" altLang="en-US" sz="1400" b="0"/>
          </a:p>
          <a:p>
            <a:pPr eaLnBrk="1" hangingPunct="1">
              <a:spcAft>
                <a:spcPct val="40000"/>
              </a:spcAft>
              <a:buClr>
                <a:schemeClr val="tx1"/>
              </a:buClr>
              <a:buFontTx/>
              <a:buNone/>
            </a:pPr>
            <a:r>
              <a:rPr lang="en-US" altLang="en-US" sz="1400" b="0"/>
              <a:t>WM = (green, weighs-5-</a:t>
            </a:r>
            <a:r>
              <a:rPr lang="en-US" altLang="zh-CN" sz="1400" b="0"/>
              <a:t>kg</a:t>
            </a:r>
            <a:r>
              <a:rPr lang="en-US" altLang="en-US" sz="1400" b="0"/>
              <a:t>)</a:t>
            </a:r>
          </a:p>
          <a:p>
            <a:pPr eaLnBrk="1" hangingPunct="1">
              <a:buClr>
                <a:schemeClr val="tx1"/>
              </a:buClr>
              <a:buFontTx/>
              <a:buNone/>
            </a:pPr>
            <a:r>
              <a:rPr lang="en-US" altLang="en-US" sz="1400"/>
              <a:t>CYCLE 1</a:t>
            </a:r>
          </a:p>
          <a:p>
            <a:pPr eaLnBrk="1" hangingPunct="1">
              <a:buClr>
                <a:schemeClr val="tx1"/>
              </a:buClr>
              <a:buFontTx/>
              <a:buNone/>
            </a:pPr>
            <a:r>
              <a:rPr lang="en-US" altLang="en-US" sz="1400" b="0"/>
              <a:t>1. Productions whose condition parts are true: </a:t>
            </a:r>
            <a:r>
              <a:rPr lang="en-US" altLang="zh-CN" sz="1400" i="1">
                <a:solidFill>
                  <a:srgbClr val="FF0000"/>
                </a:solidFill>
              </a:rPr>
              <a:t>R</a:t>
            </a:r>
            <a:r>
              <a:rPr lang="en-US" altLang="en-US" sz="1400" i="1">
                <a:solidFill>
                  <a:srgbClr val="FF0000"/>
                </a:solidFill>
              </a:rPr>
              <a:t>1</a:t>
            </a:r>
            <a:endParaRPr lang="en-US" altLang="en-US" sz="1400" b="0">
              <a:solidFill>
                <a:srgbClr val="FF0000"/>
              </a:solidFill>
            </a:endParaRPr>
          </a:p>
          <a:p>
            <a:pPr eaLnBrk="1" hangingPunct="1">
              <a:buClr>
                <a:schemeClr val="tx1"/>
              </a:buClr>
              <a:buFontTx/>
              <a:buNone/>
            </a:pPr>
            <a:r>
              <a:rPr lang="en-US" altLang="en-US" sz="1400" b="0"/>
              <a:t>2. No production would add duplicate symbol</a:t>
            </a:r>
          </a:p>
          <a:p>
            <a:pPr eaLnBrk="1" hangingPunct="1">
              <a:buClr>
                <a:schemeClr val="tx1"/>
              </a:buClr>
              <a:buFontTx/>
              <a:buNone/>
            </a:pPr>
            <a:r>
              <a:rPr lang="en-US" altLang="en-US" sz="1400" b="0"/>
              <a:t>3. Execute </a:t>
            </a:r>
            <a:r>
              <a:rPr lang="en-US" altLang="zh-CN" sz="1400" i="1">
                <a:solidFill>
                  <a:srgbClr val="FF0000"/>
                </a:solidFill>
              </a:rPr>
              <a:t>R</a:t>
            </a:r>
            <a:r>
              <a:rPr lang="en-US" altLang="en-US" sz="1400" i="1">
                <a:solidFill>
                  <a:srgbClr val="FF0000"/>
                </a:solidFill>
              </a:rPr>
              <a:t>1</a:t>
            </a:r>
            <a:r>
              <a:rPr lang="en-US" altLang="en-US" sz="1400" b="0"/>
              <a:t>.</a:t>
            </a:r>
          </a:p>
          <a:p>
            <a:pPr eaLnBrk="1" hangingPunct="1">
              <a:buClr>
                <a:schemeClr val="tx1"/>
              </a:buClr>
              <a:buFontTx/>
              <a:buNone/>
            </a:pPr>
            <a:r>
              <a:rPr lang="en-US" altLang="en-US" sz="1400" b="0"/>
              <a:t>	This gives: WM = (</a:t>
            </a:r>
            <a:r>
              <a:rPr lang="en-US" altLang="en-US" sz="1400" i="1">
                <a:solidFill>
                  <a:srgbClr val="FF0000"/>
                </a:solidFill>
              </a:rPr>
              <a:t>produce,</a:t>
            </a:r>
            <a:r>
              <a:rPr lang="en-US" altLang="en-US" sz="1400" b="0">
                <a:solidFill>
                  <a:srgbClr val="FFFF00"/>
                </a:solidFill>
              </a:rPr>
              <a:t> </a:t>
            </a:r>
            <a:r>
              <a:rPr lang="en-US" altLang="en-US" sz="1400" b="0"/>
              <a:t>green, weighs-5-</a:t>
            </a:r>
            <a:r>
              <a:rPr lang="en-US" altLang="zh-CN" sz="1400" b="0"/>
              <a:t>kg</a:t>
            </a:r>
            <a:r>
              <a:rPr lang="en-US" altLang="en-US" sz="1400" b="0"/>
              <a:t>)</a:t>
            </a:r>
          </a:p>
        </p:txBody>
      </p:sp>
      <p:sp>
        <p:nvSpPr>
          <p:cNvPr id="43015" name="Rectangle 6"/>
          <p:cNvSpPr>
            <a:spLocks noChangeArrowheads="1"/>
          </p:cNvSpPr>
          <p:nvPr/>
        </p:nvSpPr>
        <p:spPr bwMode="auto">
          <a:xfrm>
            <a:off x="4595813" y="3357563"/>
            <a:ext cx="4324350" cy="25860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600"/>
              <a:t>INTERPRETER</a:t>
            </a:r>
            <a:endParaRPr lang="en-US" altLang="en-US" sz="1600" b="0"/>
          </a:p>
          <a:p>
            <a:pPr lvl="1" eaLnBrk="1" hangingPunct="1">
              <a:buClr>
                <a:schemeClr val="tx1"/>
              </a:buClr>
              <a:buFontTx/>
              <a:buNone/>
            </a:pPr>
            <a:r>
              <a:rPr lang="en-US" altLang="en-US" sz="1600">
                <a:latin typeface="Verdana" panose="020B0604030504040204" pitchFamily="34" charset="0"/>
              </a:rPr>
              <a:t>1. Find all productions whose condition parts are true</a:t>
            </a:r>
          </a:p>
          <a:p>
            <a:pPr lvl="1" eaLnBrk="1" hangingPunct="1">
              <a:buClr>
                <a:schemeClr val="tx1"/>
              </a:buClr>
              <a:buFontTx/>
              <a:buNone/>
            </a:pPr>
            <a:r>
              <a:rPr lang="en-US" altLang="en-US" sz="1600">
                <a:latin typeface="Verdana" panose="020B0604030504040204" pitchFamily="34" charset="0"/>
              </a:rPr>
              <a:t>2. Deactivate productions that would add a duplicate symbol</a:t>
            </a:r>
          </a:p>
          <a:p>
            <a:pPr lvl="1" eaLnBrk="1" hangingPunct="1">
              <a:buClr>
                <a:schemeClr val="tx1"/>
              </a:buClr>
              <a:buFontTx/>
              <a:buNone/>
            </a:pPr>
            <a:r>
              <a:rPr lang="en-US" altLang="en-US" sz="1600">
                <a:latin typeface="Verdana" panose="020B0604030504040204" pitchFamily="34" charset="0"/>
              </a:rPr>
              <a:t>3. Execute the lowest numbered production (or quit)</a:t>
            </a:r>
          </a:p>
          <a:p>
            <a:pPr lvl="1" eaLnBrk="1" hangingPunct="1">
              <a:buClr>
                <a:schemeClr val="tx1"/>
              </a:buClr>
              <a:buFontTx/>
              <a:buNone/>
            </a:pPr>
            <a:r>
              <a:rPr lang="en-US" altLang="en-US" sz="1600">
                <a:latin typeface="Verdana" panose="020B0604030504040204" pitchFamily="34" charset="0"/>
              </a:rPr>
              <a:t>4. Repeat</a:t>
            </a:r>
          </a:p>
        </p:txBody>
      </p:sp>
      <p:sp>
        <p:nvSpPr>
          <p:cNvPr id="22536" name="日期占位符 7"/>
          <p:cNvSpPr>
            <a:spLocks noGrp="1"/>
          </p:cNvSpPr>
          <p:nvPr>
            <p:ph type="dt" sz="quarter" idx="12"/>
          </p:nvPr>
        </p:nvSpPr>
        <p:spPr bwMode="auto">
          <a:xfrm>
            <a:off x="6096000" y="6553200"/>
            <a:ext cx="2743200" cy="225425"/>
          </a:xfrm>
        </p:spPr>
        <p:txBody>
          <a:bodyPr/>
          <a:lstStyle/>
          <a:p>
            <a:pPr algn="r">
              <a:defRPr/>
            </a:pPr>
            <a:fld id="{E60B2852-DFCC-490B-891B-E6D3EB73F235}" type="datetime1">
              <a:rPr lang="en-US" altLang="zh-CN" sz="1200" smtClean="0"/>
              <a:pPr algn="r">
                <a:defRPr/>
              </a:pPr>
              <a:t>4/24/2023</a:t>
            </a:fld>
            <a:endParaRPr lang="en-US" altLang="zh-CN"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0"/>
            <a:ext cx="9144000" cy="788988"/>
          </a:xfrm>
        </p:spPr>
        <p:txBody>
          <a:bodyPr/>
          <a:lstStyle/>
          <a:p>
            <a:pPr marL="484188" eaLnBrk="1" hangingPunct="1"/>
            <a:r>
              <a:rPr lang="en-US" altLang="zh-CN">
                <a:ea typeface="宋体" panose="02010600030101010101" pitchFamily="2" charset="-122"/>
              </a:rPr>
              <a:t>Example 1: Second</a:t>
            </a:r>
            <a:r>
              <a:rPr lang="en-US" altLang="en-US"/>
              <a:t> cycle of execution</a:t>
            </a:r>
          </a:p>
        </p:txBody>
      </p:sp>
      <p:sp>
        <p:nvSpPr>
          <p:cNvPr id="45059" name="Rectangle 3"/>
          <p:cNvSpPr>
            <a:spLocks noGrp="1" noChangeArrowheads="1"/>
          </p:cNvSpPr>
          <p:nvPr>
            <p:ph idx="1"/>
          </p:nvPr>
        </p:nvSpPr>
        <p:spPr>
          <a:xfrm>
            <a:off x="231775" y="3340100"/>
            <a:ext cx="4305300" cy="2971800"/>
          </a:xfrm>
          <a:ln>
            <a:solidFill>
              <a:schemeClr val="tx1"/>
            </a:solidFill>
            <a:miter lim="800000"/>
            <a:headEnd/>
            <a:tailEnd/>
          </a:ln>
        </p:spPr>
        <p:txBody>
          <a:bodyPr/>
          <a:lstStyle/>
          <a:p>
            <a:pPr eaLnBrk="1" hangingPunct="1">
              <a:lnSpc>
                <a:spcPct val="90000"/>
              </a:lnSpc>
              <a:buClr>
                <a:schemeClr val="tx1"/>
              </a:buClr>
              <a:buFontTx/>
              <a:buNone/>
            </a:pPr>
            <a:r>
              <a:rPr lang="en-US" altLang="en-US" sz="1600"/>
              <a:t>RULE </a:t>
            </a:r>
            <a:r>
              <a:rPr lang="en-US" altLang="zh-CN" sz="1600">
                <a:ea typeface="宋体" panose="02010600030101010101" pitchFamily="2" charset="-122"/>
              </a:rPr>
              <a:t>BASE</a:t>
            </a:r>
          </a:p>
          <a:p>
            <a:pPr eaLnBrk="1" hangingPunct="1">
              <a:lnSpc>
                <a:spcPct val="90000"/>
              </a:lnSpc>
              <a:buClr>
                <a:schemeClr val="tx1"/>
              </a:buClr>
              <a:buFontTx/>
              <a:buNone/>
            </a:pPr>
            <a:r>
              <a:rPr lang="en-US" altLang="zh-CN" sz="1600">
                <a:ea typeface="宋体" panose="02010600030101010101" pitchFamily="2" charset="-122"/>
              </a:rPr>
              <a:t>R1.</a:t>
            </a:r>
            <a:r>
              <a:rPr lang="en-US" altLang="en-US" sz="1600"/>
              <a:t> IF green</a:t>
            </a:r>
            <a:r>
              <a:rPr lang="en-US" altLang="zh-CN" sz="1600">
                <a:ea typeface="宋体" panose="02010600030101010101" pitchFamily="2" charset="-122"/>
              </a:rPr>
              <a:t> </a:t>
            </a:r>
            <a:r>
              <a:rPr lang="en-US" altLang="en-US" sz="1600"/>
              <a:t>THEN produce</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R2</a:t>
            </a:r>
            <a:r>
              <a:rPr lang="en-US" altLang="en-US" sz="1600"/>
              <a:t>. IF packed-in-small-container THEN delicacy</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R3</a:t>
            </a:r>
            <a:r>
              <a:rPr lang="en-US" altLang="en-US" sz="1600"/>
              <a:t>. IF [refrigerated OR produce ]</a:t>
            </a:r>
            <a:r>
              <a:rPr lang="en-US" altLang="zh-CN" sz="1600">
                <a:ea typeface="宋体" panose="02010600030101010101" pitchFamily="2" charset="-122"/>
              </a:rPr>
              <a:t> </a:t>
            </a:r>
            <a:r>
              <a:rPr lang="en-US" altLang="en-US" sz="1600"/>
              <a:t>THEN perishable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R4</a:t>
            </a:r>
            <a:r>
              <a:rPr lang="en-US" altLang="en-US" sz="1600"/>
              <a:t>. IF [weighs-5-</a:t>
            </a:r>
            <a:r>
              <a:rPr lang="en-US" altLang="zh-CN" sz="1600">
                <a:ea typeface="宋体" panose="02010600030101010101" pitchFamily="2" charset="-122"/>
              </a:rPr>
              <a:t>kg</a:t>
            </a:r>
            <a:r>
              <a:rPr lang="en-US" altLang="en-US" sz="1600"/>
              <a:t> AND inexpensive AND NOT perishable]	THEN staple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R5</a:t>
            </a:r>
            <a:r>
              <a:rPr lang="en-US" altLang="en-US" sz="1600"/>
              <a:t>. IF [weighs-5-</a:t>
            </a:r>
            <a:r>
              <a:rPr lang="en-US" altLang="zh-CN" sz="1600">
                <a:ea typeface="宋体" panose="02010600030101010101" pitchFamily="2" charset="-122"/>
              </a:rPr>
              <a:t>kg</a:t>
            </a:r>
            <a:r>
              <a:rPr lang="en-US" altLang="en-US" sz="1600"/>
              <a:t> AND produce] THEN watermelon</a:t>
            </a:r>
            <a:endParaRPr lang="en-US" altLang="zh-CN" sz="1600">
              <a:ea typeface="宋体" panose="02010600030101010101" pitchFamily="2" charset="-122"/>
            </a:endParaRPr>
          </a:p>
        </p:txBody>
      </p:sp>
      <p:sp>
        <p:nvSpPr>
          <p:cNvPr id="45060" name="页脚占位符 3"/>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45061" name="灯片编号占位符 4"/>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B08503AD-3F15-49DE-B850-6F2C4D2C5500}" type="slidenum">
              <a:rPr lang="zh-CN" altLang="de-DE" sz="1000" b="0" smtClean="0">
                <a:solidFill>
                  <a:srgbClr val="FFFFFF"/>
                </a:solidFill>
              </a:rPr>
              <a:pPr algn="l">
                <a:spcBef>
                  <a:spcPct val="0"/>
                </a:spcBef>
                <a:buClrTx/>
                <a:buFontTx/>
                <a:buNone/>
              </a:pPr>
              <a:t>16</a:t>
            </a:fld>
            <a:endParaRPr lang="de-DE" altLang="zh-CN" sz="1000" b="0">
              <a:solidFill>
                <a:srgbClr val="FFFFFF"/>
              </a:solidFill>
            </a:endParaRPr>
          </a:p>
        </p:txBody>
      </p:sp>
      <p:sp>
        <p:nvSpPr>
          <p:cNvPr id="45062" name="Rectangle 4"/>
          <p:cNvSpPr>
            <a:spLocks noChangeArrowheads="1"/>
          </p:cNvSpPr>
          <p:nvPr/>
        </p:nvSpPr>
        <p:spPr bwMode="auto">
          <a:xfrm>
            <a:off x="214313" y="1066800"/>
            <a:ext cx="8705850" cy="2216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400"/>
              <a:t>WORKING MEMORY</a:t>
            </a:r>
            <a:endParaRPr lang="en-US" altLang="en-US" sz="1400" b="0"/>
          </a:p>
          <a:p>
            <a:pPr eaLnBrk="1" hangingPunct="1">
              <a:spcAft>
                <a:spcPct val="40000"/>
              </a:spcAft>
              <a:buClr>
                <a:schemeClr val="tx1"/>
              </a:buClr>
              <a:buFontTx/>
              <a:buNone/>
            </a:pPr>
            <a:r>
              <a:rPr lang="en-US" altLang="en-US" sz="1400" b="0"/>
              <a:t>WM = (</a:t>
            </a:r>
            <a:r>
              <a:rPr lang="en-US" altLang="zh-CN" sz="1400" b="0"/>
              <a:t>produce, </a:t>
            </a:r>
            <a:r>
              <a:rPr lang="en-US" altLang="en-US" sz="1400" b="0"/>
              <a:t>green, weighs-5-</a:t>
            </a:r>
            <a:r>
              <a:rPr lang="en-US" altLang="zh-CN" sz="1400" b="0"/>
              <a:t>kg</a:t>
            </a:r>
            <a:r>
              <a:rPr lang="en-US" altLang="en-US" sz="1400" b="0"/>
              <a:t>)</a:t>
            </a:r>
          </a:p>
          <a:p>
            <a:pPr eaLnBrk="1" hangingPunct="1">
              <a:buClr>
                <a:schemeClr val="tx1"/>
              </a:buClr>
              <a:buFontTx/>
              <a:buNone/>
            </a:pPr>
            <a:r>
              <a:rPr lang="en-US" altLang="en-US" sz="1400"/>
              <a:t>CYCLE </a:t>
            </a:r>
            <a:r>
              <a:rPr lang="en-US" altLang="zh-CN" sz="1400"/>
              <a:t>2</a:t>
            </a:r>
            <a:endParaRPr lang="en-US" altLang="en-US" sz="1400"/>
          </a:p>
          <a:p>
            <a:pPr eaLnBrk="1" hangingPunct="1">
              <a:buClr>
                <a:schemeClr val="tx1"/>
              </a:buClr>
              <a:buFontTx/>
              <a:buNone/>
            </a:pPr>
            <a:r>
              <a:rPr lang="en-US" altLang="en-US" sz="1400" b="0"/>
              <a:t>1. Productions whose condition parts are true: </a:t>
            </a:r>
            <a:r>
              <a:rPr lang="en-US" altLang="zh-CN" sz="1400" i="1">
                <a:solidFill>
                  <a:srgbClr val="FF0000"/>
                </a:solidFill>
              </a:rPr>
              <a:t>R</a:t>
            </a:r>
            <a:r>
              <a:rPr lang="en-US" altLang="en-US" sz="1400" i="1">
                <a:solidFill>
                  <a:srgbClr val="FF0000"/>
                </a:solidFill>
              </a:rPr>
              <a:t>1, </a:t>
            </a:r>
            <a:r>
              <a:rPr lang="en-US" altLang="zh-CN" sz="1400" i="1">
                <a:solidFill>
                  <a:srgbClr val="FF0000"/>
                </a:solidFill>
              </a:rPr>
              <a:t>R</a:t>
            </a:r>
            <a:r>
              <a:rPr lang="en-US" altLang="en-US" sz="1400" i="1">
                <a:solidFill>
                  <a:srgbClr val="FF0000"/>
                </a:solidFill>
              </a:rPr>
              <a:t>3, </a:t>
            </a:r>
            <a:r>
              <a:rPr lang="en-US" altLang="zh-CN" sz="1400" i="1">
                <a:solidFill>
                  <a:srgbClr val="FF0000"/>
                </a:solidFill>
              </a:rPr>
              <a:t>R5</a:t>
            </a:r>
            <a:endParaRPr lang="en-US" altLang="en-US" sz="1400" b="0">
              <a:solidFill>
                <a:srgbClr val="FF0000"/>
              </a:solidFill>
            </a:endParaRPr>
          </a:p>
          <a:p>
            <a:pPr eaLnBrk="1" hangingPunct="1">
              <a:buClr>
                <a:schemeClr val="tx1"/>
              </a:buClr>
              <a:buFontTx/>
              <a:buNone/>
            </a:pPr>
            <a:r>
              <a:rPr lang="en-US" altLang="en-US" sz="1400" b="0"/>
              <a:t>2. Production </a:t>
            </a:r>
            <a:r>
              <a:rPr lang="en-US" altLang="zh-CN" sz="1400" b="0"/>
              <a:t>R</a:t>
            </a:r>
            <a:r>
              <a:rPr lang="en-US" altLang="en-US" sz="1400" b="0"/>
              <a:t>1 would add duplicate symbol, so </a:t>
            </a:r>
            <a:r>
              <a:rPr lang="en-US" altLang="en-US" sz="1400" i="1">
                <a:solidFill>
                  <a:srgbClr val="FF0000"/>
                </a:solidFill>
              </a:rPr>
              <a:t>deactivate </a:t>
            </a:r>
            <a:r>
              <a:rPr lang="en-US" altLang="zh-CN" sz="1400" i="1">
                <a:solidFill>
                  <a:srgbClr val="FF0000"/>
                </a:solidFill>
              </a:rPr>
              <a:t>R</a:t>
            </a:r>
            <a:r>
              <a:rPr lang="en-US" altLang="en-US" sz="1400" i="1">
                <a:solidFill>
                  <a:srgbClr val="FF0000"/>
                </a:solidFill>
              </a:rPr>
              <a:t>1</a:t>
            </a:r>
            <a:endParaRPr lang="en-US" altLang="en-US" sz="1400" b="0">
              <a:solidFill>
                <a:srgbClr val="FF0000"/>
              </a:solidFill>
            </a:endParaRPr>
          </a:p>
          <a:p>
            <a:pPr eaLnBrk="1" hangingPunct="1">
              <a:buClr>
                <a:schemeClr val="tx1"/>
              </a:buClr>
              <a:buFontTx/>
              <a:buNone/>
            </a:pPr>
            <a:r>
              <a:rPr lang="en-US" altLang="en-US" sz="1400" b="0"/>
              <a:t>3. Execute</a:t>
            </a:r>
            <a:r>
              <a:rPr lang="en-US" altLang="en-US" sz="1400" b="0">
                <a:solidFill>
                  <a:srgbClr val="FF0000"/>
                </a:solidFill>
              </a:rPr>
              <a:t> </a:t>
            </a:r>
            <a:r>
              <a:rPr lang="en-US" altLang="zh-CN" sz="1400" i="1">
                <a:solidFill>
                  <a:srgbClr val="FF0000"/>
                </a:solidFill>
              </a:rPr>
              <a:t>R</a:t>
            </a:r>
            <a:r>
              <a:rPr lang="en-US" altLang="en-US" sz="1400" i="1">
                <a:solidFill>
                  <a:srgbClr val="FF0000"/>
                </a:solidFill>
              </a:rPr>
              <a:t>3 </a:t>
            </a:r>
            <a:r>
              <a:rPr lang="en-US" altLang="en-US" sz="1400" b="0"/>
              <a:t>because it is the lowest numbered production.</a:t>
            </a:r>
          </a:p>
          <a:p>
            <a:pPr eaLnBrk="1" hangingPunct="1">
              <a:buClr>
                <a:schemeClr val="tx1"/>
              </a:buClr>
              <a:buFontTx/>
              <a:buNone/>
            </a:pPr>
            <a:r>
              <a:rPr lang="en-US" altLang="en-US" sz="1400" b="0"/>
              <a:t>	This gives: WM = (</a:t>
            </a:r>
            <a:r>
              <a:rPr lang="en-US" altLang="en-US" sz="1400" i="1">
                <a:solidFill>
                  <a:srgbClr val="FF0000"/>
                </a:solidFill>
              </a:rPr>
              <a:t>perishable,</a:t>
            </a:r>
            <a:r>
              <a:rPr lang="en-US" altLang="en-US" sz="1400" b="0"/>
              <a:t> produce, green, weighs-5-</a:t>
            </a:r>
            <a:r>
              <a:rPr lang="en-US" altLang="zh-CN" sz="1400" b="0"/>
              <a:t>kg</a:t>
            </a:r>
            <a:r>
              <a:rPr lang="en-US" altLang="en-US" sz="1400" b="0"/>
              <a:t>)</a:t>
            </a:r>
          </a:p>
        </p:txBody>
      </p:sp>
      <p:sp>
        <p:nvSpPr>
          <p:cNvPr id="45063" name="Rectangle 5"/>
          <p:cNvSpPr>
            <a:spLocks noChangeArrowheads="1"/>
          </p:cNvSpPr>
          <p:nvPr/>
        </p:nvSpPr>
        <p:spPr bwMode="auto">
          <a:xfrm>
            <a:off x="4595813" y="3344863"/>
            <a:ext cx="4324350" cy="25860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600"/>
              <a:t>INTERPRETER</a:t>
            </a:r>
            <a:endParaRPr lang="en-US" altLang="en-US" sz="1600" b="0"/>
          </a:p>
          <a:p>
            <a:pPr lvl="1" eaLnBrk="1" hangingPunct="1">
              <a:buClr>
                <a:schemeClr val="tx1"/>
              </a:buClr>
              <a:buFontTx/>
              <a:buNone/>
            </a:pPr>
            <a:r>
              <a:rPr lang="en-US" altLang="en-US" sz="1600">
                <a:latin typeface="Verdana" panose="020B0604030504040204" pitchFamily="34" charset="0"/>
              </a:rPr>
              <a:t>1. Find all productions whose condition parts are true</a:t>
            </a:r>
          </a:p>
          <a:p>
            <a:pPr lvl="1" eaLnBrk="1" hangingPunct="1">
              <a:buClr>
                <a:schemeClr val="tx1"/>
              </a:buClr>
              <a:buFontTx/>
              <a:buNone/>
            </a:pPr>
            <a:r>
              <a:rPr lang="en-US" altLang="en-US" sz="1600">
                <a:latin typeface="Verdana" panose="020B0604030504040204" pitchFamily="34" charset="0"/>
              </a:rPr>
              <a:t>2. Deactivate productions that would add a duplicate symbol</a:t>
            </a:r>
          </a:p>
          <a:p>
            <a:pPr lvl="1" eaLnBrk="1" hangingPunct="1">
              <a:buClr>
                <a:schemeClr val="tx1"/>
              </a:buClr>
              <a:buFontTx/>
              <a:buNone/>
            </a:pPr>
            <a:r>
              <a:rPr lang="en-US" altLang="en-US" sz="1600">
                <a:latin typeface="Verdana" panose="020B0604030504040204" pitchFamily="34" charset="0"/>
              </a:rPr>
              <a:t>3. Execute the lowest numbered production (or quit)</a:t>
            </a:r>
          </a:p>
          <a:p>
            <a:pPr lvl="1" eaLnBrk="1" hangingPunct="1">
              <a:buClr>
                <a:schemeClr val="tx1"/>
              </a:buClr>
              <a:buFontTx/>
              <a:buNone/>
            </a:pPr>
            <a:r>
              <a:rPr lang="en-US" altLang="en-US" sz="1600">
                <a:latin typeface="Verdana" panose="020B0604030504040204" pitchFamily="34" charset="0"/>
              </a:rPr>
              <a:t>4. Repeat</a:t>
            </a:r>
          </a:p>
        </p:txBody>
      </p:sp>
      <p:sp>
        <p:nvSpPr>
          <p:cNvPr id="23560" name="日期占位符 7"/>
          <p:cNvSpPr>
            <a:spLocks noGrp="1"/>
          </p:cNvSpPr>
          <p:nvPr>
            <p:ph type="dt" sz="quarter" idx="12"/>
          </p:nvPr>
        </p:nvSpPr>
        <p:spPr bwMode="auto">
          <a:xfrm>
            <a:off x="6096000" y="6553200"/>
            <a:ext cx="2743200" cy="225425"/>
          </a:xfrm>
        </p:spPr>
        <p:txBody>
          <a:bodyPr/>
          <a:lstStyle/>
          <a:p>
            <a:pPr algn="r">
              <a:defRPr/>
            </a:pPr>
            <a:fld id="{00529F18-3BC9-4B3C-AC78-0D56019C6713}" type="datetime1">
              <a:rPr lang="en-US" altLang="zh-CN" sz="1200" smtClean="0"/>
              <a:pPr algn="r">
                <a:defRPr/>
              </a:pPr>
              <a:t>4/24/2023</a:t>
            </a:fld>
            <a:endParaRPr lang="en-US" altLang="zh-CN"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9525"/>
            <a:ext cx="8686800" cy="828675"/>
          </a:xfrm>
        </p:spPr>
        <p:txBody>
          <a:bodyPr/>
          <a:lstStyle/>
          <a:p>
            <a:pPr marL="484188" eaLnBrk="1" hangingPunct="1"/>
            <a:r>
              <a:rPr lang="en-US" altLang="zh-CN">
                <a:ea typeface="宋体" panose="02010600030101010101" pitchFamily="2" charset="-122"/>
              </a:rPr>
              <a:t>Example 1: Third</a:t>
            </a:r>
            <a:r>
              <a:rPr lang="en-US" altLang="en-US"/>
              <a:t> cycle of execution</a:t>
            </a:r>
          </a:p>
        </p:txBody>
      </p:sp>
      <p:sp>
        <p:nvSpPr>
          <p:cNvPr id="47107" name="Rectangle 3"/>
          <p:cNvSpPr>
            <a:spLocks noGrp="1" noChangeArrowheads="1"/>
          </p:cNvSpPr>
          <p:nvPr>
            <p:ph idx="1"/>
          </p:nvPr>
        </p:nvSpPr>
        <p:spPr>
          <a:xfrm>
            <a:off x="231775" y="3352800"/>
            <a:ext cx="4305300" cy="2971800"/>
          </a:xfrm>
          <a:ln>
            <a:solidFill>
              <a:schemeClr val="tx1"/>
            </a:solidFill>
            <a:miter lim="800000"/>
            <a:headEnd/>
            <a:tailEnd/>
          </a:ln>
        </p:spPr>
        <p:txBody>
          <a:bodyPr/>
          <a:lstStyle/>
          <a:p>
            <a:pPr eaLnBrk="1" hangingPunct="1">
              <a:lnSpc>
                <a:spcPct val="90000"/>
              </a:lnSpc>
              <a:buClr>
                <a:schemeClr val="tx1"/>
              </a:buClr>
              <a:buFontTx/>
              <a:buNone/>
            </a:pPr>
            <a:r>
              <a:rPr lang="en-US" altLang="en-US" sz="1600"/>
              <a:t>RULE </a:t>
            </a:r>
            <a:r>
              <a:rPr lang="en-US" altLang="zh-CN" sz="1600">
                <a:ea typeface="宋体" panose="02010600030101010101" pitchFamily="2" charset="-122"/>
              </a:rPr>
              <a:t>BASE</a:t>
            </a:r>
          </a:p>
          <a:p>
            <a:pPr eaLnBrk="1" hangingPunct="1">
              <a:lnSpc>
                <a:spcPct val="90000"/>
              </a:lnSpc>
              <a:buClr>
                <a:schemeClr val="tx1"/>
              </a:buClr>
              <a:buFontTx/>
              <a:buNone/>
            </a:pPr>
            <a:r>
              <a:rPr lang="en-US" altLang="zh-CN" sz="1600">
                <a:ea typeface="宋体" panose="02010600030101010101" pitchFamily="2" charset="-122"/>
              </a:rPr>
              <a:t>R1.</a:t>
            </a:r>
            <a:r>
              <a:rPr lang="en-US" altLang="en-US" sz="1600"/>
              <a:t> IF green</a:t>
            </a:r>
            <a:r>
              <a:rPr lang="en-US" altLang="zh-CN" sz="1600">
                <a:ea typeface="宋体" panose="02010600030101010101" pitchFamily="2" charset="-122"/>
              </a:rPr>
              <a:t> </a:t>
            </a:r>
            <a:r>
              <a:rPr lang="en-US" altLang="en-US" sz="1600"/>
              <a:t>THEN produce</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R2</a:t>
            </a:r>
            <a:r>
              <a:rPr lang="en-US" altLang="en-US" sz="1600"/>
              <a:t>. IF packed-in-small-container THEN delicacy</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R3</a:t>
            </a:r>
            <a:r>
              <a:rPr lang="en-US" altLang="en-US" sz="1600"/>
              <a:t>. IF [refrigerated OR produce ]</a:t>
            </a:r>
            <a:r>
              <a:rPr lang="en-US" altLang="zh-CN" sz="1600">
                <a:ea typeface="宋体" panose="02010600030101010101" pitchFamily="2" charset="-122"/>
              </a:rPr>
              <a:t> </a:t>
            </a:r>
            <a:r>
              <a:rPr lang="en-US" altLang="en-US" sz="1600"/>
              <a:t>THEN perishable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R4</a:t>
            </a:r>
            <a:r>
              <a:rPr lang="en-US" altLang="en-US" sz="1600"/>
              <a:t>. IF [weighs-5-</a:t>
            </a:r>
            <a:r>
              <a:rPr lang="en-US" altLang="zh-CN" sz="1600">
                <a:ea typeface="宋体" panose="02010600030101010101" pitchFamily="2" charset="-122"/>
              </a:rPr>
              <a:t>kg</a:t>
            </a:r>
            <a:r>
              <a:rPr lang="en-US" altLang="en-US" sz="1600"/>
              <a:t> AND inexpensive AND NOT perishable]	THEN staple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R5</a:t>
            </a:r>
            <a:r>
              <a:rPr lang="en-US" altLang="en-US" sz="1600"/>
              <a:t>. IF [weighs-5-</a:t>
            </a:r>
            <a:r>
              <a:rPr lang="en-US" altLang="zh-CN" sz="1600">
                <a:ea typeface="宋体" panose="02010600030101010101" pitchFamily="2" charset="-122"/>
              </a:rPr>
              <a:t>kg</a:t>
            </a:r>
            <a:r>
              <a:rPr lang="en-US" altLang="en-US" sz="1600"/>
              <a:t> AND produce] THEN watermelon</a:t>
            </a:r>
            <a:endParaRPr lang="en-US" altLang="zh-CN" sz="1600">
              <a:ea typeface="宋体" panose="02010600030101010101" pitchFamily="2" charset="-122"/>
            </a:endParaRPr>
          </a:p>
        </p:txBody>
      </p:sp>
      <p:sp>
        <p:nvSpPr>
          <p:cNvPr id="47108" name="页脚占位符 3"/>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47109" name="灯片编号占位符 4"/>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1F4E4900-2D18-40D0-9CD1-17469548E2DE}" type="slidenum">
              <a:rPr lang="zh-CN" altLang="de-DE" sz="1000" b="0" smtClean="0">
                <a:solidFill>
                  <a:srgbClr val="FFFFFF"/>
                </a:solidFill>
              </a:rPr>
              <a:pPr algn="l">
                <a:spcBef>
                  <a:spcPct val="0"/>
                </a:spcBef>
                <a:buClrTx/>
                <a:buFontTx/>
                <a:buNone/>
              </a:pPr>
              <a:t>17</a:t>
            </a:fld>
            <a:endParaRPr lang="de-DE" altLang="zh-CN" sz="1000" b="0">
              <a:solidFill>
                <a:srgbClr val="FFFFFF"/>
              </a:solidFill>
            </a:endParaRPr>
          </a:p>
        </p:txBody>
      </p:sp>
      <p:sp>
        <p:nvSpPr>
          <p:cNvPr id="47110" name="Rectangle 4"/>
          <p:cNvSpPr>
            <a:spLocks noChangeArrowheads="1"/>
          </p:cNvSpPr>
          <p:nvPr/>
        </p:nvSpPr>
        <p:spPr bwMode="auto">
          <a:xfrm>
            <a:off x="214313" y="1079500"/>
            <a:ext cx="8705850" cy="2216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400"/>
              <a:t>WORKING MEMORY</a:t>
            </a:r>
            <a:endParaRPr lang="en-US" altLang="en-US" sz="1400" b="0"/>
          </a:p>
          <a:p>
            <a:pPr eaLnBrk="1" hangingPunct="1">
              <a:spcAft>
                <a:spcPct val="40000"/>
              </a:spcAft>
              <a:buClr>
                <a:schemeClr val="tx1"/>
              </a:buClr>
              <a:buFontTx/>
              <a:buNone/>
            </a:pPr>
            <a:r>
              <a:rPr lang="en-US" altLang="en-US" sz="1400" b="0"/>
              <a:t>WM = (</a:t>
            </a:r>
            <a:r>
              <a:rPr lang="en-US" altLang="zh-CN" sz="1400" b="0"/>
              <a:t>perishable, produce, </a:t>
            </a:r>
            <a:r>
              <a:rPr lang="en-US" altLang="en-US" sz="1400" b="0"/>
              <a:t>green, weighs-5-</a:t>
            </a:r>
            <a:r>
              <a:rPr lang="en-US" altLang="zh-CN" sz="1400" b="0"/>
              <a:t>kg</a:t>
            </a:r>
            <a:r>
              <a:rPr lang="en-US" altLang="en-US" sz="1400" b="0"/>
              <a:t>)</a:t>
            </a:r>
          </a:p>
          <a:p>
            <a:pPr eaLnBrk="1" hangingPunct="1">
              <a:buClr>
                <a:schemeClr val="tx1"/>
              </a:buClr>
              <a:buFontTx/>
              <a:buNone/>
            </a:pPr>
            <a:r>
              <a:rPr lang="en-US" altLang="en-US" sz="1400"/>
              <a:t>CYCLE </a:t>
            </a:r>
            <a:r>
              <a:rPr lang="en-US" altLang="zh-CN" sz="1400"/>
              <a:t>3</a:t>
            </a:r>
            <a:endParaRPr lang="en-US" altLang="en-US" sz="1400"/>
          </a:p>
          <a:p>
            <a:pPr eaLnBrk="1" hangingPunct="1">
              <a:buClr>
                <a:schemeClr val="tx1"/>
              </a:buClr>
              <a:buFontTx/>
              <a:buNone/>
            </a:pPr>
            <a:r>
              <a:rPr lang="en-US" altLang="en-US" sz="1400" b="0"/>
              <a:t>1. Productions whose condition parts are true: </a:t>
            </a:r>
            <a:r>
              <a:rPr lang="en-US" altLang="zh-CN" sz="1400" i="1">
                <a:solidFill>
                  <a:srgbClr val="FF0000"/>
                </a:solidFill>
              </a:rPr>
              <a:t>R</a:t>
            </a:r>
            <a:r>
              <a:rPr lang="en-US" altLang="en-US" sz="1400" i="1">
                <a:solidFill>
                  <a:srgbClr val="FF0000"/>
                </a:solidFill>
              </a:rPr>
              <a:t>1, </a:t>
            </a:r>
            <a:r>
              <a:rPr lang="en-US" altLang="zh-CN" sz="1400" i="1">
                <a:solidFill>
                  <a:srgbClr val="FF0000"/>
                </a:solidFill>
              </a:rPr>
              <a:t>R</a:t>
            </a:r>
            <a:r>
              <a:rPr lang="en-US" altLang="en-US" sz="1400" i="1">
                <a:solidFill>
                  <a:srgbClr val="FF0000"/>
                </a:solidFill>
              </a:rPr>
              <a:t>3, </a:t>
            </a:r>
            <a:r>
              <a:rPr lang="en-US" altLang="zh-CN" sz="1400" i="1">
                <a:solidFill>
                  <a:srgbClr val="FF0000"/>
                </a:solidFill>
              </a:rPr>
              <a:t>R</a:t>
            </a:r>
            <a:r>
              <a:rPr lang="en-US" altLang="en-US" sz="1400" i="1">
                <a:solidFill>
                  <a:srgbClr val="FF0000"/>
                </a:solidFill>
              </a:rPr>
              <a:t>5</a:t>
            </a:r>
            <a:endParaRPr lang="en-US" altLang="en-US" sz="1400" b="0">
              <a:solidFill>
                <a:srgbClr val="FF0000"/>
              </a:solidFill>
            </a:endParaRPr>
          </a:p>
          <a:p>
            <a:pPr eaLnBrk="1" hangingPunct="1">
              <a:buClr>
                <a:schemeClr val="tx1"/>
              </a:buClr>
              <a:buFontTx/>
              <a:buNone/>
            </a:pPr>
            <a:r>
              <a:rPr lang="en-US" altLang="en-US" sz="1400" b="0"/>
              <a:t>2. Productions </a:t>
            </a:r>
            <a:r>
              <a:rPr lang="en-US" altLang="zh-CN" sz="1400" i="1">
                <a:solidFill>
                  <a:srgbClr val="FF0000"/>
                </a:solidFill>
              </a:rPr>
              <a:t>R</a:t>
            </a:r>
            <a:r>
              <a:rPr lang="en-US" altLang="en-US" sz="1400" i="1">
                <a:solidFill>
                  <a:srgbClr val="FF0000"/>
                </a:solidFill>
              </a:rPr>
              <a:t>1, </a:t>
            </a:r>
            <a:r>
              <a:rPr lang="en-US" altLang="zh-CN" sz="1400" i="1">
                <a:solidFill>
                  <a:srgbClr val="FF0000"/>
                </a:solidFill>
              </a:rPr>
              <a:t>R</a:t>
            </a:r>
            <a:r>
              <a:rPr lang="en-US" altLang="en-US" sz="1400" i="1">
                <a:solidFill>
                  <a:srgbClr val="FF0000"/>
                </a:solidFill>
              </a:rPr>
              <a:t>3</a:t>
            </a:r>
            <a:r>
              <a:rPr lang="en-US" altLang="zh-CN" sz="1400" i="1">
                <a:solidFill>
                  <a:srgbClr val="FF0000"/>
                </a:solidFill>
              </a:rPr>
              <a:t> </a:t>
            </a:r>
            <a:r>
              <a:rPr lang="en-US" altLang="en-US" sz="1400" b="0"/>
              <a:t>would add duplicate symbol, so deactivate them</a:t>
            </a:r>
          </a:p>
          <a:p>
            <a:pPr eaLnBrk="1" hangingPunct="1">
              <a:buClr>
                <a:schemeClr val="tx1"/>
              </a:buClr>
              <a:buFontTx/>
              <a:buNone/>
            </a:pPr>
            <a:r>
              <a:rPr lang="en-US" altLang="en-US" sz="1400" b="0"/>
              <a:t>3. Execute </a:t>
            </a:r>
            <a:r>
              <a:rPr lang="en-US" altLang="zh-CN" sz="1400" i="1">
                <a:solidFill>
                  <a:srgbClr val="FF0000"/>
                </a:solidFill>
              </a:rPr>
              <a:t>R5</a:t>
            </a:r>
            <a:r>
              <a:rPr lang="en-US" altLang="en-US" sz="1400" b="0"/>
              <a:t>.      </a:t>
            </a:r>
            <a:endParaRPr lang="en-US" altLang="zh-CN" sz="1400" b="0"/>
          </a:p>
          <a:p>
            <a:pPr eaLnBrk="1" hangingPunct="1">
              <a:buClr>
                <a:schemeClr val="tx1"/>
              </a:buClr>
              <a:buFontTx/>
              <a:buNone/>
            </a:pPr>
            <a:r>
              <a:rPr lang="en-US" altLang="en-US" sz="1400" b="0"/>
              <a:t>This gives: WM = (</a:t>
            </a:r>
            <a:r>
              <a:rPr lang="en-US" altLang="en-US" sz="1400" i="1">
                <a:solidFill>
                  <a:srgbClr val="FF0000"/>
                </a:solidFill>
              </a:rPr>
              <a:t>watermelon</a:t>
            </a:r>
            <a:r>
              <a:rPr lang="en-US" altLang="en-US" sz="1400" b="0">
                <a:solidFill>
                  <a:srgbClr val="FF0000"/>
                </a:solidFill>
              </a:rPr>
              <a:t>,</a:t>
            </a:r>
            <a:r>
              <a:rPr lang="en-US" altLang="en-US" sz="1400" b="0">
                <a:solidFill>
                  <a:srgbClr val="FFFF00"/>
                </a:solidFill>
              </a:rPr>
              <a:t> </a:t>
            </a:r>
            <a:r>
              <a:rPr lang="en-US" altLang="en-US" sz="1400" b="0"/>
              <a:t>perishable, produce, green, weighs-</a:t>
            </a:r>
            <a:r>
              <a:rPr lang="en-US" altLang="zh-CN" sz="1400" b="0"/>
              <a:t>5</a:t>
            </a:r>
            <a:r>
              <a:rPr lang="en-US" altLang="en-US" sz="1400" b="0"/>
              <a:t>-</a:t>
            </a:r>
            <a:r>
              <a:rPr lang="en-US" altLang="zh-CN" sz="1400" b="0"/>
              <a:t>kg</a:t>
            </a:r>
            <a:r>
              <a:rPr lang="en-US" altLang="en-US" sz="1400" b="0"/>
              <a:t>)</a:t>
            </a:r>
          </a:p>
        </p:txBody>
      </p:sp>
      <p:sp>
        <p:nvSpPr>
          <p:cNvPr id="47111" name="Rectangle 5"/>
          <p:cNvSpPr>
            <a:spLocks noChangeArrowheads="1"/>
          </p:cNvSpPr>
          <p:nvPr/>
        </p:nvSpPr>
        <p:spPr bwMode="auto">
          <a:xfrm>
            <a:off x="4595813" y="3357563"/>
            <a:ext cx="4324350" cy="25860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600"/>
              <a:t>INTERPRETER</a:t>
            </a:r>
            <a:endParaRPr lang="en-US" altLang="en-US" sz="1600" b="0"/>
          </a:p>
          <a:p>
            <a:pPr lvl="1" eaLnBrk="1" hangingPunct="1">
              <a:buClr>
                <a:schemeClr val="tx1"/>
              </a:buClr>
              <a:buFontTx/>
              <a:buNone/>
            </a:pPr>
            <a:r>
              <a:rPr lang="en-US" altLang="en-US" sz="1600">
                <a:latin typeface="Verdana" panose="020B0604030504040204" pitchFamily="34" charset="0"/>
              </a:rPr>
              <a:t>1. Find all productions whose condition parts are true</a:t>
            </a:r>
          </a:p>
          <a:p>
            <a:pPr lvl="1" eaLnBrk="1" hangingPunct="1">
              <a:buClr>
                <a:schemeClr val="tx1"/>
              </a:buClr>
              <a:buFontTx/>
              <a:buNone/>
            </a:pPr>
            <a:r>
              <a:rPr lang="en-US" altLang="en-US" sz="1600">
                <a:latin typeface="Verdana" panose="020B0604030504040204" pitchFamily="34" charset="0"/>
              </a:rPr>
              <a:t>2. Deactivate productions that would add a duplicate symbol</a:t>
            </a:r>
          </a:p>
          <a:p>
            <a:pPr lvl="1" eaLnBrk="1" hangingPunct="1">
              <a:buClr>
                <a:schemeClr val="tx1"/>
              </a:buClr>
              <a:buFontTx/>
              <a:buNone/>
            </a:pPr>
            <a:r>
              <a:rPr lang="en-US" altLang="en-US" sz="1600">
                <a:latin typeface="Verdana" panose="020B0604030504040204" pitchFamily="34" charset="0"/>
              </a:rPr>
              <a:t>3. Execute the lowest numbered production (or quit)</a:t>
            </a:r>
          </a:p>
          <a:p>
            <a:pPr lvl="1" eaLnBrk="1" hangingPunct="1">
              <a:buClr>
                <a:schemeClr val="tx1"/>
              </a:buClr>
              <a:buFontTx/>
              <a:buNone/>
            </a:pPr>
            <a:r>
              <a:rPr lang="en-US" altLang="en-US" sz="1600">
                <a:latin typeface="Verdana" panose="020B0604030504040204" pitchFamily="34" charset="0"/>
              </a:rPr>
              <a:t>4. Repeat</a:t>
            </a:r>
          </a:p>
        </p:txBody>
      </p:sp>
      <p:sp>
        <p:nvSpPr>
          <p:cNvPr id="24584" name="日期占位符 7"/>
          <p:cNvSpPr>
            <a:spLocks noGrp="1"/>
          </p:cNvSpPr>
          <p:nvPr>
            <p:ph type="dt" sz="quarter" idx="12"/>
          </p:nvPr>
        </p:nvSpPr>
        <p:spPr bwMode="auto">
          <a:xfrm>
            <a:off x="6096000" y="6553200"/>
            <a:ext cx="2743200" cy="225425"/>
          </a:xfrm>
        </p:spPr>
        <p:txBody>
          <a:bodyPr/>
          <a:lstStyle/>
          <a:p>
            <a:pPr algn="r">
              <a:defRPr/>
            </a:pPr>
            <a:fld id="{6B8FC618-17F9-4ED2-88F5-878A5B947F99}" type="datetime1">
              <a:rPr lang="en-US" altLang="zh-CN" sz="1200" smtClean="0"/>
              <a:pPr algn="r">
                <a:defRPr/>
              </a:pPr>
              <a:t>4/24/2023</a:t>
            </a:fld>
            <a:endParaRPr lang="en-US" altLang="zh-CN"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81000" y="9525"/>
            <a:ext cx="8686800" cy="828675"/>
          </a:xfrm>
        </p:spPr>
        <p:txBody>
          <a:bodyPr/>
          <a:lstStyle/>
          <a:p>
            <a:pPr marL="484188" eaLnBrk="1" hangingPunct="1"/>
            <a:r>
              <a:rPr lang="en-US" altLang="zh-CN">
                <a:ea typeface="宋体" panose="02010600030101010101" pitchFamily="2" charset="-122"/>
              </a:rPr>
              <a:t>Example1: Fourth</a:t>
            </a:r>
            <a:r>
              <a:rPr lang="en-US" altLang="en-US"/>
              <a:t> cycle of execution</a:t>
            </a:r>
          </a:p>
        </p:txBody>
      </p:sp>
      <p:sp>
        <p:nvSpPr>
          <p:cNvPr id="49155" name="Rectangle 3"/>
          <p:cNvSpPr>
            <a:spLocks noGrp="1" noChangeArrowheads="1"/>
          </p:cNvSpPr>
          <p:nvPr>
            <p:ph idx="1"/>
          </p:nvPr>
        </p:nvSpPr>
        <p:spPr>
          <a:xfrm>
            <a:off x="231775" y="3352800"/>
            <a:ext cx="4305300" cy="2971800"/>
          </a:xfrm>
          <a:ln>
            <a:solidFill>
              <a:schemeClr val="tx1"/>
            </a:solidFill>
            <a:miter lim="800000"/>
            <a:headEnd/>
            <a:tailEnd/>
          </a:ln>
        </p:spPr>
        <p:txBody>
          <a:bodyPr/>
          <a:lstStyle/>
          <a:p>
            <a:pPr eaLnBrk="1" hangingPunct="1">
              <a:lnSpc>
                <a:spcPct val="90000"/>
              </a:lnSpc>
              <a:buClr>
                <a:schemeClr val="tx1"/>
              </a:buClr>
              <a:buFontTx/>
              <a:buNone/>
            </a:pPr>
            <a:r>
              <a:rPr lang="en-US" altLang="en-US" sz="1600"/>
              <a:t>RULE </a:t>
            </a:r>
            <a:r>
              <a:rPr lang="en-US" altLang="zh-CN" sz="1600">
                <a:ea typeface="宋体" panose="02010600030101010101" pitchFamily="2" charset="-122"/>
              </a:rPr>
              <a:t>BASE</a:t>
            </a:r>
          </a:p>
          <a:p>
            <a:pPr eaLnBrk="1" hangingPunct="1">
              <a:lnSpc>
                <a:spcPct val="90000"/>
              </a:lnSpc>
              <a:buClr>
                <a:schemeClr val="tx1"/>
              </a:buClr>
              <a:buFontTx/>
              <a:buNone/>
            </a:pPr>
            <a:r>
              <a:rPr lang="en-US" altLang="zh-CN" sz="1600">
                <a:ea typeface="宋体" panose="02010600030101010101" pitchFamily="2" charset="-122"/>
              </a:rPr>
              <a:t>R1.</a:t>
            </a:r>
            <a:r>
              <a:rPr lang="en-US" altLang="en-US" sz="1600"/>
              <a:t> IF green</a:t>
            </a:r>
            <a:r>
              <a:rPr lang="en-US" altLang="zh-CN" sz="1600">
                <a:ea typeface="宋体" panose="02010600030101010101" pitchFamily="2" charset="-122"/>
              </a:rPr>
              <a:t> </a:t>
            </a:r>
            <a:r>
              <a:rPr lang="en-US" altLang="en-US" sz="1600"/>
              <a:t>THEN produce</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R2</a:t>
            </a:r>
            <a:r>
              <a:rPr lang="en-US" altLang="en-US" sz="1600"/>
              <a:t>. IF packed-in-small-container THEN delicacy</a:t>
            </a:r>
            <a:r>
              <a:rPr lang="en-US" altLang="zh-CN" sz="1600">
                <a:ea typeface="宋体" panose="02010600030101010101" pitchFamily="2" charset="-122"/>
              </a:rPr>
              <a:t> </a:t>
            </a:r>
          </a:p>
          <a:p>
            <a:pPr eaLnBrk="1" hangingPunct="1">
              <a:lnSpc>
                <a:spcPct val="90000"/>
              </a:lnSpc>
              <a:buClr>
                <a:schemeClr val="tx1"/>
              </a:buClr>
              <a:buFontTx/>
              <a:buNone/>
            </a:pPr>
            <a:r>
              <a:rPr lang="en-US" altLang="zh-CN" sz="1600">
                <a:ea typeface="宋体" panose="02010600030101010101" pitchFamily="2" charset="-122"/>
              </a:rPr>
              <a:t>R3</a:t>
            </a:r>
            <a:r>
              <a:rPr lang="en-US" altLang="en-US" sz="1600"/>
              <a:t>. IF [refrigerated OR produce ]</a:t>
            </a:r>
            <a:r>
              <a:rPr lang="en-US" altLang="zh-CN" sz="1600">
                <a:ea typeface="宋体" panose="02010600030101010101" pitchFamily="2" charset="-122"/>
              </a:rPr>
              <a:t> </a:t>
            </a:r>
            <a:r>
              <a:rPr lang="en-US" altLang="en-US" sz="1600"/>
              <a:t>THEN perishable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R4</a:t>
            </a:r>
            <a:r>
              <a:rPr lang="en-US" altLang="en-US" sz="1600"/>
              <a:t>. IF [weighs-5-</a:t>
            </a:r>
            <a:r>
              <a:rPr lang="en-US" altLang="zh-CN" sz="1600">
                <a:ea typeface="宋体" panose="02010600030101010101" pitchFamily="2" charset="-122"/>
              </a:rPr>
              <a:t>kg</a:t>
            </a:r>
            <a:r>
              <a:rPr lang="en-US" altLang="en-US" sz="1600"/>
              <a:t> AND inexpensive AND NOT perishable]	THEN staple</a:t>
            </a:r>
            <a:endParaRPr lang="en-US" altLang="zh-CN" sz="1600">
              <a:ea typeface="宋体" panose="02010600030101010101" pitchFamily="2" charset="-122"/>
            </a:endParaRPr>
          </a:p>
          <a:p>
            <a:pPr eaLnBrk="1" hangingPunct="1">
              <a:lnSpc>
                <a:spcPct val="90000"/>
              </a:lnSpc>
              <a:buClr>
                <a:schemeClr val="tx1"/>
              </a:buClr>
              <a:buFontTx/>
              <a:buNone/>
            </a:pPr>
            <a:r>
              <a:rPr lang="en-US" altLang="zh-CN" sz="1600">
                <a:ea typeface="宋体" panose="02010600030101010101" pitchFamily="2" charset="-122"/>
              </a:rPr>
              <a:t>R5</a:t>
            </a:r>
            <a:r>
              <a:rPr lang="en-US" altLang="en-US" sz="1600"/>
              <a:t>. IF [weighs-5-</a:t>
            </a:r>
            <a:r>
              <a:rPr lang="en-US" altLang="zh-CN" sz="1600">
                <a:ea typeface="宋体" panose="02010600030101010101" pitchFamily="2" charset="-122"/>
              </a:rPr>
              <a:t>kg</a:t>
            </a:r>
            <a:r>
              <a:rPr lang="en-US" altLang="en-US" sz="1600"/>
              <a:t> AND produce] THEN watermelon</a:t>
            </a:r>
            <a:endParaRPr lang="en-US" altLang="zh-CN" sz="1600">
              <a:ea typeface="宋体" panose="02010600030101010101" pitchFamily="2" charset="-122"/>
            </a:endParaRPr>
          </a:p>
        </p:txBody>
      </p:sp>
      <p:sp>
        <p:nvSpPr>
          <p:cNvPr id="49156" name="页脚占位符 3"/>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49157" name="灯片编号占位符 4"/>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B30DF883-5791-42D5-B16F-12EC4941953F}" type="slidenum">
              <a:rPr lang="zh-CN" altLang="de-DE" sz="1000" b="0" smtClean="0">
                <a:solidFill>
                  <a:srgbClr val="FFFFFF"/>
                </a:solidFill>
              </a:rPr>
              <a:pPr algn="l">
                <a:spcBef>
                  <a:spcPct val="0"/>
                </a:spcBef>
                <a:buClrTx/>
                <a:buFontTx/>
                <a:buNone/>
              </a:pPr>
              <a:t>18</a:t>
            </a:fld>
            <a:endParaRPr lang="de-DE" altLang="zh-CN" sz="1000" b="0">
              <a:solidFill>
                <a:srgbClr val="FFFFFF"/>
              </a:solidFill>
            </a:endParaRPr>
          </a:p>
        </p:txBody>
      </p:sp>
      <p:sp>
        <p:nvSpPr>
          <p:cNvPr id="229380" name="Rectangle 4"/>
          <p:cNvSpPr>
            <a:spLocks noChangeArrowheads="1"/>
          </p:cNvSpPr>
          <p:nvPr/>
        </p:nvSpPr>
        <p:spPr bwMode="auto">
          <a:xfrm>
            <a:off x="214313" y="1079500"/>
            <a:ext cx="8705850" cy="2216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400"/>
              <a:t>WORKING MEMORY</a:t>
            </a:r>
            <a:endParaRPr lang="en-US" altLang="en-US" sz="1400" b="0"/>
          </a:p>
          <a:p>
            <a:pPr eaLnBrk="1" hangingPunct="1">
              <a:spcAft>
                <a:spcPct val="40000"/>
              </a:spcAft>
              <a:buClr>
                <a:schemeClr val="tx1"/>
              </a:buClr>
              <a:buFontTx/>
              <a:buNone/>
            </a:pPr>
            <a:r>
              <a:rPr lang="en-US" altLang="en-US" sz="1400" b="0"/>
              <a:t>WM = (</a:t>
            </a:r>
            <a:r>
              <a:rPr lang="en-US" altLang="zh-CN" sz="1400" b="0"/>
              <a:t>watermelon, perishable, produce, </a:t>
            </a:r>
            <a:r>
              <a:rPr lang="en-US" altLang="en-US" sz="1400" b="0"/>
              <a:t>green, weighs-5-</a:t>
            </a:r>
            <a:r>
              <a:rPr lang="en-US" altLang="zh-CN" sz="1400" b="0"/>
              <a:t>kg</a:t>
            </a:r>
            <a:r>
              <a:rPr lang="en-US" altLang="en-US" sz="1400" b="0"/>
              <a:t>)</a:t>
            </a:r>
          </a:p>
          <a:p>
            <a:pPr eaLnBrk="1" hangingPunct="1">
              <a:buClr>
                <a:schemeClr val="tx1"/>
              </a:buClr>
              <a:buFontTx/>
              <a:buNone/>
            </a:pPr>
            <a:r>
              <a:rPr lang="en-US" altLang="en-US" sz="1400"/>
              <a:t>CYCLE </a:t>
            </a:r>
            <a:r>
              <a:rPr lang="en-US" altLang="zh-CN" sz="1400"/>
              <a:t>4</a:t>
            </a:r>
            <a:endParaRPr lang="en-US" altLang="en-US" sz="1400"/>
          </a:p>
          <a:p>
            <a:pPr eaLnBrk="1" hangingPunct="1">
              <a:buClr>
                <a:schemeClr val="tx1"/>
              </a:buClr>
              <a:buFontTx/>
              <a:buNone/>
            </a:pPr>
            <a:r>
              <a:rPr lang="en-US" altLang="en-US" sz="1400" b="0"/>
              <a:t>1. Productions whose condition parts are true: </a:t>
            </a:r>
            <a:r>
              <a:rPr lang="en-US" altLang="zh-CN" sz="1400" i="1">
                <a:solidFill>
                  <a:srgbClr val="FF0000"/>
                </a:solidFill>
              </a:rPr>
              <a:t>R</a:t>
            </a:r>
            <a:r>
              <a:rPr lang="en-US" altLang="en-US" sz="1400" i="1">
                <a:solidFill>
                  <a:srgbClr val="FF0000"/>
                </a:solidFill>
              </a:rPr>
              <a:t>1, </a:t>
            </a:r>
            <a:r>
              <a:rPr lang="en-US" altLang="zh-CN" sz="1400" i="1">
                <a:solidFill>
                  <a:srgbClr val="FF0000"/>
                </a:solidFill>
              </a:rPr>
              <a:t>R</a:t>
            </a:r>
            <a:r>
              <a:rPr lang="en-US" altLang="en-US" sz="1400" i="1">
                <a:solidFill>
                  <a:srgbClr val="FF0000"/>
                </a:solidFill>
              </a:rPr>
              <a:t>3, </a:t>
            </a:r>
            <a:r>
              <a:rPr lang="en-US" altLang="zh-CN" sz="1400" i="1">
                <a:solidFill>
                  <a:srgbClr val="FF0000"/>
                </a:solidFill>
              </a:rPr>
              <a:t>R</a:t>
            </a:r>
            <a:r>
              <a:rPr lang="en-US" altLang="en-US" sz="1400" i="1">
                <a:solidFill>
                  <a:srgbClr val="FF0000"/>
                </a:solidFill>
              </a:rPr>
              <a:t>5</a:t>
            </a:r>
            <a:endParaRPr lang="en-US" altLang="en-US" sz="1400" b="0">
              <a:solidFill>
                <a:srgbClr val="FF0000"/>
              </a:solidFill>
            </a:endParaRPr>
          </a:p>
          <a:p>
            <a:pPr eaLnBrk="1" hangingPunct="1">
              <a:buClr>
                <a:schemeClr val="tx1"/>
              </a:buClr>
              <a:buFontTx/>
              <a:buNone/>
            </a:pPr>
            <a:r>
              <a:rPr lang="en-US" altLang="en-US" sz="1400" b="0"/>
              <a:t>2. Productions </a:t>
            </a:r>
            <a:r>
              <a:rPr lang="en-US" altLang="zh-CN" sz="1400" i="1">
                <a:solidFill>
                  <a:srgbClr val="FF0000"/>
                </a:solidFill>
              </a:rPr>
              <a:t>R</a:t>
            </a:r>
            <a:r>
              <a:rPr lang="en-US" altLang="en-US" sz="1400" i="1">
                <a:solidFill>
                  <a:srgbClr val="FF0000"/>
                </a:solidFill>
              </a:rPr>
              <a:t>1, </a:t>
            </a:r>
            <a:r>
              <a:rPr lang="en-US" altLang="zh-CN" sz="1400" i="1">
                <a:solidFill>
                  <a:srgbClr val="FF0000"/>
                </a:solidFill>
              </a:rPr>
              <a:t>R</a:t>
            </a:r>
            <a:r>
              <a:rPr lang="en-US" altLang="en-US" sz="1400" i="1">
                <a:solidFill>
                  <a:srgbClr val="FF0000"/>
                </a:solidFill>
              </a:rPr>
              <a:t>3, </a:t>
            </a:r>
            <a:r>
              <a:rPr lang="en-US" altLang="zh-CN" sz="1400" i="1">
                <a:solidFill>
                  <a:srgbClr val="FF0000"/>
                </a:solidFill>
              </a:rPr>
              <a:t>R</a:t>
            </a:r>
            <a:r>
              <a:rPr lang="en-US" altLang="en-US" sz="1400" i="1">
                <a:solidFill>
                  <a:srgbClr val="FF0000"/>
                </a:solidFill>
              </a:rPr>
              <a:t>5</a:t>
            </a:r>
            <a:r>
              <a:rPr lang="en-US" altLang="en-US" sz="1400" b="0">
                <a:solidFill>
                  <a:srgbClr val="FF0000"/>
                </a:solidFill>
              </a:rPr>
              <a:t> </a:t>
            </a:r>
            <a:r>
              <a:rPr lang="en-US" altLang="en-US" sz="1400" b="0"/>
              <a:t>would add duplicate symbol, so </a:t>
            </a:r>
            <a:r>
              <a:rPr lang="en-US" altLang="en-US" sz="1400" i="1">
                <a:solidFill>
                  <a:srgbClr val="FF0000"/>
                </a:solidFill>
              </a:rPr>
              <a:t>deactivate them</a:t>
            </a:r>
            <a:endParaRPr lang="en-US" altLang="en-US" sz="1400" b="0">
              <a:solidFill>
                <a:srgbClr val="FF0000"/>
              </a:solidFill>
            </a:endParaRPr>
          </a:p>
          <a:p>
            <a:pPr eaLnBrk="1" hangingPunct="1">
              <a:buClr>
                <a:schemeClr val="tx1"/>
              </a:buClr>
              <a:buFontTx/>
              <a:buNone/>
            </a:pPr>
            <a:r>
              <a:rPr lang="en-US" altLang="en-US" sz="1400" b="0"/>
              <a:t>3. </a:t>
            </a:r>
            <a:r>
              <a:rPr lang="en-US" altLang="en-US" sz="1400" i="1">
                <a:solidFill>
                  <a:srgbClr val="FF0000"/>
                </a:solidFill>
              </a:rPr>
              <a:t>Quit</a:t>
            </a:r>
            <a:r>
              <a:rPr lang="en-US" altLang="en-US" sz="1400" i="1">
                <a:solidFill>
                  <a:srgbClr val="008080"/>
                </a:solidFill>
              </a:rPr>
              <a:t>.</a:t>
            </a:r>
            <a:endParaRPr lang="en-US" altLang="zh-CN" sz="1400" i="1">
              <a:solidFill>
                <a:srgbClr val="008080"/>
              </a:solidFill>
            </a:endParaRPr>
          </a:p>
          <a:p>
            <a:pPr eaLnBrk="1" hangingPunct="1">
              <a:buClr>
                <a:schemeClr val="tx1"/>
              </a:buClr>
              <a:buFontTx/>
              <a:buNone/>
            </a:pPr>
            <a:r>
              <a:rPr lang="en-US" altLang="zh-CN" sz="1400" i="1">
                <a:solidFill>
                  <a:srgbClr val="008080"/>
                </a:solidFill>
              </a:rPr>
              <a:t>                                    </a:t>
            </a:r>
            <a:r>
              <a:rPr lang="en-US" altLang="zh-CN" sz="2000" i="1">
                <a:solidFill>
                  <a:srgbClr val="FF0000"/>
                </a:solidFill>
              </a:rPr>
              <a:t>What are the conclusions?</a:t>
            </a:r>
            <a:endParaRPr lang="en-US" altLang="en-US" sz="2000" i="1">
              <a:solidFill>
                <a:srgbClr val="FF0000"/>
              </a:solidFill>
            </a:endParaRPr>
          </a:p>
        </p:txBody>
      </p:sp>
      <p:sp>
        <p:nvSpPr>
          <p:cNvPr id="49159" name="Rectangle 5"/>
          <p:cNvSpPr>
            <a:spLocks noChangeArrowheads="1"/>
          </p:cNvSpPr>
          <p:nvPr/>
        </p:nvSpPr>
        <p:spPr bwMode="auto">
          <a:xfrm>
            <a:off x="4595813" y="3357563"/>
            <a:ext cx="4324350" cy="25860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chemeClr val="tx1"/>
              </a:buClr>
              <a:buFontTx/>
              <a:buNone/>
            </a:pPr>
            <a:r>
              <a:rPr lang="en-US" altLang="en-US" sz="1600"/>
              <a:t>INTERPRETER</a:t>
            </a:r>
            <a:endParaRPr lang="en-US" altLang="en-US" sz="1600" b="0"/>
          </a:p>
          <a:p>
            <a:pPr lvl="1" eaLnBrk="1" hangingPunct="1">
              <a:buClr>
                <a:schemeClr val="tx1"/>
              </a:buClr>
              <a:buFontTx/>
              <a:buNone/>
            </a:pPr>
            <a:r>
              <a:rPr lang="en-US" altLang="en-US" sz="1600">
                <a:latin typeface="Verdana" panose="020B0604030504040204" pitchFamily="34" charset="0"/>
              </a:rPr>
              <a:t>1. Find all productions whose condition parts are true</a:t>
            </a:r>
          </a:p>
          <a:p>
            <a:pPr lvl="1" eaLnBrk="1" hangingPunct="1">
              <a:buClr>
                <a:schemeClr val="tx1"/>
              </a:buClr>
              <a:buFontTx/>
              <a:buNone/>
            </a:pPr>
            <a:r>
              <a:rPr lang="en-US" altLang="en-US" sz="1600">
                <a:latin typeface="Verdana" panose="020B0604030504040204" pitchFamily="34" charset="0"/>
              </a:rPr>
              <a:t>2. Deactivate productions that would add a duplicate symbol</a:t>
            </a:r>
          </a:p>
          <a:p>
            <a:pPr lvl="1" eaLnBrk="1" hangingPunct="1">
              <a:buClr>
                <a:schemeClr val="tx1"/>
              </a:buClr>
              <a:buFontTx/>
              <a:buNone/>
            </a:pPr>
            <a:r>
              <a:rPr lang="en-US" altLang="en-US" sz="1600">
                <a:latin typeface="Verdana" panose="020B0604030504040204" pitchFamily="34" charset="0"/>
              </a:rPr>
              <a:t>3. Execute the lowest numbered production (or quit)</a:t>
            </a:r>
          </a:p>
          <a:p>
            <a:pPr lvl="1" eaLnBrk="1" hangingPunct="1">
              <a:buClr>
                <a:schemeClr val="tx1"/>
              </a:buClr>
              <a:buFontTx/>
              <a:buNone/>
            </a:pPr>
            <a:r>
              <a:rPr lang="en-US" altLang="en-US" sz="1600">
                <a:latin typeface="Verdana" panose="020B0604030504040204" pitchFamily="34" charset="0"/>
              </a:rPr>
              <a:t>4. Repeat</a:t>
            </a:r>
          </a:p>
        </p:txBody>
      </p:sp>
      <p:sp>
        <p:nvSpPr>
          <p:cNvPr id="49160" name="Text Box 6"/>
          <p:cNvSpPr txBox="1">
            <a:spLocks noChangeArrowheads="1"/>
          </p:cNvSpPr>
          <p:nvPr/>
        </p:nvSpPr>
        <p:spPr bwMode="auto">
          <a:xfrm>
            <a:off x="4038600" y="2819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ndParaRPr>
          </a:p>
        </p:txBody>
      </p:sp>
      <p:sp>
        <p:nvSpPr>
          <p:cNvPr id="25609" name="日期占位符 8"/>
          <p:cNvSpPr>
            <a:spLocks noGrp="1"/>
          </p:cNvSpPr>
          <p:nvPr>
            <p:ph type="dt" sz="quarter" idx="12"/>
          </p:nvPr>
        </p:nvSpPr>
        <p:spPr bwMode="auto">
          <a:xfrm>
            <a:off x="6096000" y="6553200"/>
            <a:ext cx="2743200" cy="225425"/>
          </a:xfrm>
        </p:spPr>
        <p:txBody>
          <a:bodyPr/>
          <a:lstStyle/>
          <a:p>
            <a:pPr algn="r">
              <a:defRPr/>
            </a:pPr>
            <a:fld id="{0C23EF9C-BC7D-44EF-86D9-274F8144E3C9}" type="datetime1">
              <a:rPr lang="en-US" altLang="zh-CN" sz="1200" smtClean="0"/>
              <a:pPr algn="r">
                <a:defRPr/>
              </a:pPr>
              <a:t>4/24/2023</a:t>
            </a:fld>
            <a:endParaRPr lang="en-US" altLang="zh-CN"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9380">
                                            <p:txEl>
                                              <p:pRg st="6" end="6"/>
                                            </p:txEl>
                                          </p:spTgt>
                                        </p:tgtEl>
                                        <p:attrNameLst>
                                          <p:attrName>style.visibility</p:attrName>
                                        </p:attrNameLst>
                                      </p:cBhvr>
                                      <p:to>
                                        <p:strVal val="visible"/>
                                      </p:to>
                                    </p:set>
                                    <p:animEffect transition="in" filter="blinds(horizontal)">
                                      <p:cBhvr>
                                        <p:cTn id="7" dur="500"/>
                                        <p:tgtEl>
                                          <p:spTgt spid="2293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灯片编号占位符 3"/>
          <p:cNvSpPr>
            <a:spLocks noGrp="1"/>
          </p:cNvSpPr>
          <p:nvPr>
            <p:ph type="sldNum" sz="quarter" idx="11"/>
          </p:nvPr>
        </p:nvSpPr>
        <p:spPr bwMode="auto">
          <a:xfrm>
            <a:off x="4791075" y="6480175"/>
            <a:ext cx="2133600"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CAD75B64-19FF-4E93-A15C-475F7A739BFB}" type="slidenum">
              <a:rPr lang="en-US" altLang="zh-CN" sz="1000" b="0" smtClean="0">
                <a:solidFill>
                  <a:srgbClr val="FFFFFF"/>
                </a:solidFill>
              </a:rPr>
              <a:pPr algn="l">
                <a:spcBef>
                  <a:spcPct val="0"/>
                </a:spcBef>
                <a:buClrTx/>
                <a:buFontTx/>
                <a:buNone/>
              </a:pPr>
              <a:t>19</a:t>
            </a:fld>
            <a:endParaRPr lang="en-US" altLang="zh-CN" sz="1000" b="0">
              <a:solidFill>
                <a:srgbClr val="FFFFFF"/>
              </a:solidFill>
            </a:endParaRPr>
          </a:p>
        </p:txBody>
      </p:sp>
      <p:sp>
        <p:nvSpPr>
          <p:cNvPr id="51203" name="Rectangle 2"/>
          <p:cNvSpPr>
            <a:spLocks noGrp="1" noChangeArrowheads="1"/>
          </p:cNvSpPr>
          <p:nvPr>
            <p:ph type="title"/>
          </p:nvPr>
        </p:nvSpPr>
        <p:spPr>
          <a:xfrm>
            <a:off x="381000" y="-76200"/>
            <a:ext cx="8610600" cy="1066800"/>
          </a:xfrm>
        </p:spPr>
        <p:txBody>
          <a:bodyPr/>
          <a:lstStyle/>
          <a:p>
            <a:pPr marL="484188" eaLnBrk="1" hangingPunct="1"/>
            <a:r>
              <a:rPr lang="en-US" altLang="zh-CN">
                <a:ea typeface="宋体" panose="02010600030101010101" pitchFamily="2" charset="-122"/>
              </a:rPr>
              <a:t>Production system reasoning Summary</a:t>
            </a:r>
          </a:p>
        </p:txBody>
      </p:sp>
      <p:sp>
        <p:nvSpPr>
          <p:cNvPr id="17412" name="Rectangle 3"/>
          <p:cNvSpPr>
            <a:spLocks noGrp="1" noChangeArrowheads="1"/>
          </p:cNvSpPr>
          <p:nvPr>
            <p:ph type="body" idx="1"/>
          </p:nvPr>
        </p:nvSpPr>
        <p:spPr>
          <a:xfrm>
            <a:off x="533400" y="1295400"/>
            <a:ext cx="8229600" cy="4953000"/>
          </a:xfrm>
        </p:spPr>
        <p:txBody>
          <a:bodyPr>
            <a:normAutofit lnSpcReduction="10000"/>
          </a:bodyPr>
          <a:lstStyle/>
          <a:p>
            <a:pPr marL="448056" indent="-384048" eaLnBrk="1" fontAlgn="auto" hangingPunct="1">
              <a:lnSpc>
                <a:spcPct val="110000"/>
              </a:lnSpc>
              <a:spcAft>
                <a:spcPts val="0"/>
              </a:spcAft>
              <a:buFont typeface="Wingdings 2"/>
              <a:buNone/>
              <a:defRPr/>
            </a:pPr>
            <a:r>
              <a:rPr lang="en-US" altLang="zh-CN" b="0" dirty="0"/>
              <a:t>Step1. put the facts into database</a:t>
            </a:r>
          </a:p>
          <a:p>
            <a:pPr marL="448056" indent="-384048" eaLnBrk="1" fontAlgn="auto" hangingPunct="1">
              <a:lnSpc>
                <a:spcPct val="110000"/>
              </a:lnSpc>
              <a:spcAft>
                <a:spcPts val="0"/>
              </a:spcAft>
              <a:buFont typeface="Wingdings 2"/>
              <a:buNone/>
              <a:defRPr/>
            </a:pPr>
            <a:r>
              <a:rPr lang="en-US" altLang="zh-CN" b="0" dirty="0"/>
              <a:t>Step2. if there is no rules whose condition part can map to the facts  then fail.</a:t>
            </a:r>
          </a:p>
          <a:p>
            <a:pPr marL="448056" indent="-384048" eaLnBrk="1" fontAlgn="auto" hangingPunct="1">
              <a:lnSpc>
                <a:spcPct val="110000"/>
              </a:lnSpc>
              <a:spcAft>
                <a:spcPts val="0"/>
              </a:spcAft>
              <a:buFont typeface="Wingdings 2"/>
              <a:buNone/>
              <a:defRPr/>
            </a:pPr>
            <a:r>
              <a:rPr lang="en-US" altLang="zh-CN" b="0" dirty="0"/>
              <a:t>Step3. Choose a rule whose condition part can map to facts</a:t>
            </a:r>
          </a:p>
          <a:p>
            <a:pPr marL="448056" indent="-384048" eaLnBrk="1" fontAlgn="auto" hangingPunct="1">
              <a:lnSpc>
                <a:spcPct val="110000"/>
              </a:lnSpc>
              <a:spcAft>
                <a:spcPts val="0"/>
              </a:spcAft>
              <a:buFont typeface="Wingdings 2"/>
              <a:buNone/>
              <a:defRPr/>
            </a:pPr>
            <a:r>
              <a:rPr lang="en-US" altLang="zh-CN" b="0" dirty="0"/>
              <a:t>Step4. perform the rule, and add a tag on the rule. If the result part is an median result, then add it into database</a:t>
            </a:r>
          </a:p>
          <a:p>
            <a:pPr marL="448056" indent="-384048" eaLnBrk="1" fontAlgn="auto" hangingPunct="1">
              <a:lnSpc>
                <a:spcPct val="110000"/>
              </a:lnSpc>
              <a:spcAft>
                <a:spcPts val="0"/>
              </a:spcAft>
              <a:buFont typeface="Wingdings 2"/>
              <a:buNone/>
              <a:defRPr/>
            </a:pPr>
            <a:r>
              <a:rPr lang="en-US" altLang="zh-CN" b="0" dirty="0"/>
              <a:t>Step5. If the target  is in the database then success; Else </a:t>
            </a:r>
            <a:r>
              <a:rPr lang="en-US" altLang="zh-CN" b="0" dirty="0" err="1"/>
              <a:t>goto</a:t>
            </a:r>
            <a:r>
              <a:rPr lang="en-US" altLang="zh-CN" b="0" dirty="0"/>
              <a:t> Step2. </a:t>
            </a:r>
          </a:p>
        </p:txBody>
      </p:sp>
      <p:sp>
        <p:nvSpPr>
          <p:cNvPr id="29701" name="日期占位符 4"/>
          <p:cNvSpPr>
            <a:spLocks noGrp="1"/>
          </p:cNvSpPr>
          <p:nvPr>
            <p:ph type="dt" sz="quarter" idx="12"/>
          </p:nvPr>
        </p:nvSpPr>
        <p:spPr bwMode="auto">
          <a:xfrm>
            <a:off x="6096000" y="6553200"/>
            <a:ext cx="2743200" cy="225425"/>
          </a:xfrm>
        </p:spPr>
        <p:txBody>
          <a:bodyPr/>
          <a:lstStyle/>
          <a:p>
            <a:pPr algn="r">
              <a:defRPr/>
            </a:pPr>
            <a:fld id="{B317059B-B7B2-4F82-9536-0A597DD9F5E1}" type="datetime1">
              <a:rPr lang="en-US" altLang="zh-CN" sz="1200" smtClean="0"/>
              <a:pPr algn="r">
                <a:defRPr/>
              </a:pPr>
              <a:t>4/24/2023</a:t>
            </a:fld>
            <a:endParaRPr lang="en-US" altLang="zh-CN" sz="1200"/>
          </a:p>
        </p:txBody>
      </p:sp>
      <p:sp>
        <p:nvSpPr>
          <p:cNvPr id="51206" name="页脚占位符 5"/>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51207" name="灯片编号占位符 4"/>
          <p:cNvSpPr txBox="1">
            <a:spLocks/>
          </p:cNvSpPr>
          <p:nvPr/>
        </p:nvSpPr>
        <p:spPr bwMode="auto">
          <a:xfrm>
            <a:off x="8183563" y="6477000"/>
            <a:ext cx="503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fld id="{1D39EF7C-4317-4940-AD28-8C8E4EEAF592}" type="slidenum">
              <a:rPr lang="zh-CN" altLang="de-DE" sz="1200" b="0">
                <a:latin typeface="Arial" panose="020B0604020202020204" pitchFamily="34" charset="0"/>
              </a:rPr>
              <a:pPr algn="ctr" eaLnBrk="1" hangingPunct="1">
                <a:spcBef>
                  <a:spcPct val="0"/>
                </a:spcBef>
                <a:buClrTx/>
                <a:buFontTx/>
                <a:buNone/>
              </a:pPr>
              <a:t>19</a:t>
            </a:fld>
            <a:endParaRPr lang="de-DE" altLang="zh-CN" sz="1200" b="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blinds(horizontal)">
                                      <p:cBhvr>
                                        <p:cTn id="7" dur="500"/>
                                        <p:tgtEl>
                                          <p:spTgt spid="174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Effect transition="in" filter="blinds(horizontal)">
                                      <p:cBhvr>
                                        <p:cTn id="12" dur="500"/>
                                        <p:tgtEl>
                                          <p:spTgt spid="174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412">
                                            <p:txEl>
                                              <p:pRg st="2" end="2"/>
                                            </p:txEl>
                                          </p:spTgt>
                                        </p:tgtEl>
                                        <p:attrNameLst>
                                          <p:attrName>style.visibility</p:attrName>
                                        </p:attrNameLst>
                                      </p:cBhvr>
                                      <p:to>
                                        <p:strVal val="visible"/>
                                      </p:to>
                                    </p:set>
                                    <p:animEffect transition="in" filter="blinds(horizontal)">
                                      <p:cBhvr>
                                        <p:cTn id="17" dur="500"/>
                                        <p:tgtEl>
                                          <p:spTgt spid="174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7412">
                                            <p:txEl>
                                              <p:pRg st="3" end="3"/>
                                            </p:txEl>
                                          </p:spTgt>
                                        </p:tgtEl>
                                        <p:attrNameLst>
                                          <p:attrName>style.visibility</p:attrName>
                                        </p:attrNameLst>
                                      </p:cBhvr>
                                      <p:to>
                                        <p:strVal val="visible"/>
                                      </p:to>
                                    </p:set>
                                    <p:animEffect transition="in" filter="blinds(horizontal)">
                                      <p:cBhvr>
                                        <p:cTn id="22" dur="500"/>
                                        <p:tgtEl>
                                          <p:spTgt spid="1741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7412">
                                            <p:txEl>
                                              <p:pRg st="4" end="4"/>
                                            </p:txEl>
                                          </p:spTgt>
                                        </p:tgtEl>
                                        <p:attrNameLst>
                                          <p:attrName>style.visibility</p:attrName>
                                        </p:attrNameLst>
                                      </p:cBhvr>
                                      <p:to>
                                        <p:strVal val="visible"/>
                                      </p:to>
                                    </p:set>
                                    <p:animEffect transition="in" filter="blinds(horizontal)">
                                      <p:cBhvr>
                                        <p:cTn id="27" dur="500"/>
                                        <p:tgtEl>
                                          <p:spTgt spid="174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843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FBB190E-59DA-4995-8590-9FA82E19B927}" type="slidenum">
              <a:rPr lang="zh-CN" altLang="en-US" sz="1000" b="0" smtClean="0">
                <a:solidFill>
                  <a:srgbClr val="FFFFFF"/>
                </a:solidFill>
                <a:latin typeface="Arial" panose="020B0604020202020204" pitchFamily="34" charset="0"/>
              </a:rPr>
              <a:pPr>
                <a:spcBef>
                  <a:spcPct val="0"/>
                </a:spcBef>
                <a:buClrTx/>
                <a:buFontTx/>
                <a:buNone/>
              </a:pPr>
              <a:t>2</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pic>
        <p:nvPicPr>
          <p:cNvPr id="18437" name="Picture 4" descr="ES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8991600" cy="4953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8438" name="Rectangle 5"/>
          <p:cNvSpPr>
            <a:spLocks noChangeArrowheads="1"/>
          </p:cNvSpPr>
          <p:nvPr/>
        </p:nvSpPr>
        <p:spPr bwMode="auto">
          <a:xfrm>
            <a:off x="2819400" y="61722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b="0">
                <a:latin typeface="Arial" panose="020B0604020202020204" pitchFamily="34" charset="0"/>
              </a:rPr>
              <a:t>From: www.emeraldinsight.com</a:t>
            </a:r>
            <a:endParaRPr lang="zh-CN" altLang="en-US" sz="1800" b="0">
              <a:latin typeface="Arial" panose="020B0604020202020204" pitchFamily="34" charset="0"/>
            </a:endParaRPr>
          </a:p>
        </p:txBody>
      </p:sp>
      <p:sp>
        <p:nvSpPr>
          <p:cNvPr id="18439" name="Rectangle 2"/>
          <p:cNvSpPr>
            <a:spLocks noGrp="1" noRot="1" noChangeArrowheads="1"/>
          </p:cNvSpPr>
          <p:nvPr>
            <p:ph type="title"/>
          </p:nvPr>
        </p:nvSpPr>
        <p:spPr/>
        <p:txBody>
          <a:bodyPr/>
          <a:lstStyle/>
          <a:p>
            <a:r>
              <a:rPr lang="en-US" altLang="zh-CN" sz="3600">
                <a:ea typeface="宋体" panose="02010600030101010101" pitchFamily="2" charset="-122"/>
              </a:rPr>
              <a:t>Structure of Expert 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57200" y="2667000"/>
            <a:ext cx="8458200" cy="1143000"/>
          </a:xfrm>
        </p:spPr>
        <p:txBody>
          <a:bodyPr/>
          <a:lstStyle/>
          <a:p>
            <a:pPr algn="ctr"/>
            <a:r>
              <a:rPr lang="en-US" altLang="zh-CN" sz="3200">
                <a:solidFill>
                  <a:schemeClr val="tx2"/>
                </a:solidFill>
                <a:ea typeface="宋体" panose="02010600030101010101" pitchFamily="2" charset="-122"/>
              </a:rPr>
              <a:t>Part Ⅱ : Inference in First-order logic</a:t>
            </a:r>
          </a:p>
        </p:txBody>
      </p:sp>
      <p:sp>
        <p:nvSpPr>
          <p:cNvPr id="4"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53252"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4DD5BE39-EDE6-48C3-9319-D77CBEA02522}" type="slidenum">
              <a:rPr lang="zh-CN" altLang="en-US" sz="1000" b="0" smtClean="0">
                <a:solidFill>
                  <a:srgbClr val="FFFFFF"/>
                </a:solidFill>
                <a:latin typeface="Arial" panose="020B0604020202020204" pitchFamily="34" charset="0"/>
              </a:rPr>
              <a:pPr>
                <a:spcBef>
                  <a:spcPct val="0"/>
                </a:spcBef>
                <a:buClrTx/>
                <a:buFontTx/>
                <a:buNone/>
              </a:pPr>
              <a:t>20</a:t>
            </a:fld>
            <a:endParaRPr lang="en-US" altLang="zh-CN" sz="1000" b="0">
              <a:solidFill>
                <a:srgbClr val="FFFFFF"/>
              </a:solidFill>
              <a:latin typeface="Arial" panose="020B0604020202020204" pitchFamily="34" charset="0"/>
            </a:endParaRPr>
          </a:p>
        </p:txBody>
      </p:sp>
      <p:sp>
        <p:nvSpPr>
          <p:cNvPr id="3" name="日期占位符 3"/>
          <p:cNvSpPr>
            <a:spLocks noGrp="1"/>
          </p:cNvSpPr>
          <p:nvPr>
            <p:ph type="dt" sz="quarter" idx="12"/>
          </p:nvPr>
        </p:nvSpPr>
        <p:spPr/>
        <p:txBody>
          <a:bodyPr/>
          <a:lstStyle/>
          <a:p>
            <a:pPr>
              <a:defRPr/>
            </a:pPr>
            <a:fld id="{1D7D9546-A9BB-49B7-AA9B-79A2744656A5}" type="datetime1">
              <a:rPr lang="zh-CN" altLang="en-US"/>
              <a:pPr>
                <a:defRPr/>
              </a:pPr>
              <a:t>2023/4/24</a:t>
            </a:fld>
            <a:endParaRPr lang="en-US" alt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838200" y="0"/>
            <a:ext cx="8305800" cy="762000"/>
          </a:xfrm>
        </p:spPr>
        <p:txBody>
          <a:bodyPr/>
          <a:lstStyle/>
          <a:p>
            <a:r>
              <a:rPr lang="en-US" altLang="zh-CN" sz="3600">
                <a:ea typeface="宋体" panose="02010600030101010101" pitchFamily="2" charset="-122"/>
              </a:rPr>
              <a:t>2.1 Logic in general</a:t>
            </a:r>
          </a:p>
        </p:txBody>
      </p:sp>
      <p:sp>
        <p:nvSpPr>
          <p:cNvPr id="55299" name="Rectangle 3"/>
          <p:cNvSpPr>
            <a:spLocks noGrp="1" noRot="1" noChangeArrowheads="1"/>
          </p:cNvSpPr>
          <p:nvPr>
            <p:ph idx="1"/>
          </p:nvPr>
        </p:nvSpPr>
        <p:spPr>
          <a:xfrm>
            <a:off x="457200" y="1371600"/>
            <a:ext cx="8458200" cy="4800600"/>
          </a:xfrm>
        </p:spPr>
        <p:txBody>
          <a:bodyPr/>
          <a:lstStyle/>
          <a:p>
            <a:r>
              <a:rPr lang="en-US" altLang="zh-CN">
                <a:solidFill>
                  <a:srgbClr val="CC0099"/>
                </a:solidFill>
                <a:ea typeface="宋体" panose="02010600030101010101" pitchFamily="2" charset="-122"/>
              </a:rPr>
              <a:t>Logics</a:t>
            </a:r>
            <a:r>
              <a:rPr lang="en-US" altLang="zh-CN">
                <a:ea typeface="宋体" panose="02010600030101010101" pitchFamily="2" charset="-122"/>
              </a:rPr>
              <a:t> are formal languages for representing information such that conclusions can be drawn, can be used as a tool for knowledge representation and reasoning</a:t>
            </a:r>
          </a:p>
          <a:p>
            <a:pPr>
              <a:buFont typeface="Wingdings 2" panose="05020102010507070707" pitchFamily="18" charset="2"/>
              <a:buNone/>
            </a:pPr>
            <a:r>
              <a:rPr lang="en-US" altLang="zh-CN">
                <a:solidFill>
                  <a:schemeClr val="accent2"/>
                </a:solidFill>
                <a:ea typeface="宋体" panose="02010600030101010101" pitchFamily="2" charset="-122"/>
              </a:rPr>
              <a:t>   </a:t>
            </a:r>
            <a:r>
              <a:rPr lang="en-US" altLang="zh-CN">
                <a:solidFill>
                  <a:srgbClr val="CC0099"/>
                </a:solidFill>
                <a:ea typeface="宋体" panose="02010600030101010101" pitchFamily="2" charset="-122"/>
              </a:rPr>
              <a:t>- Syntax</a:t>
            </a:r>
            <a:r>
              <a:rPr lang="en-US" altLang="zh-CN">
                <a:ea typeface="宋体" panose="02010600030101010101" pitchFamily="2" charset="-122"/>
              </a:rPr>
              <a:t> defines the sentences in the language
 </a:t>
            </a:r>
            <a:r>
              <a:rPr lang="zh-CN" altLang="en-US">
                <a:ea typeface="宋体" panose="02010600030101010101" pitchFamily="2" charset="-122"/>
              </a:rPr>
              <a:t>  </a:t>
            </a:r>
            <a:r>
              <a:rPr lang="en-US" altLang="zh-CN">
                <a:solidFill>
                  <a:srgbClr val="CC0099"/>
                </a:solidFill>
                <a:ea typeface="宋体" panose="02010600030101010101" pitchFamily="2" charset="-122"/>
              </a:rPr>
              <a:t>- Semantics</a:t>
            </a:r>
            <a:r>
              <a:rPr lang="en-US" altLang="zh-CN">
                <a:ea typeface="宋体" panose="02010600030101010101" pitchFamily="2" charset="-122"/>
              </a:rPr>
              <a:t> define the "meaning" of sentences;</a:t>
            </a:r>
          </a:p>
          <a:p>
            <a:pPr lvl="1">
              <a:buFont typeface="Wingdings" panose="05000000000000000000" pitchFamily="2" charset="2"/>
              <a:buNone/>
            </a:pPr>
            <a:r>
              <a:rPr lang="en-US" altLang="zh-CN" sz="2400">
                <a:latin typeface="Arial" panose="020B0604020202020204" pitchFamily="34" charset="0"/>
                <a:ea typeface="宋体" panose="02010600030101010101" pitchFamily="2" charset="-122"/>
              </a:rPr>
              <a:t>  i.e., define </a:t>
            </a:r>
            <a:r>
              <a:rPr lang="en-US" altLang="zh-CN" sz="2400">
                <a:solidFill>
                  <a:srgbClr val="CC0099"/>
                </a:solidFill>
                <a:latin typeface="Arial" panose="020B0604020202020204" pitchFamily="34" charset="0"/>
                <a:ea typeface="宋体" panose="02010600030101010101" pitchFamily="2" charset="-122"/>
              </a:rPr>
              <a:t>truth </a:t>
            </a:r>
            <a:r>
              <a:rPr lang="en-US" altLang="zh-CN" sz="2400">
                <a:latin typeface="Arial" panose="020B0604020202020204" pitchFamily="34" charset="0"/>
                <a:ea typeface="宋体" panose="02010600030101010101" pitchFamily="2" charset="-122"/>
              </a:rPr>
              <a:t>of a sentence in a world</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5530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B8A4D29B-529F-4B18-B9DF-560207A4A023}" type="slidenum">
              <a:rPr lang="zh-CN" altLang="en-US" sz="1000" b="0" smtClean="0">
                <a:solidFill>
                  <a:srgbClr val="FFFFFF"/>
                </a:solidFill>
                <a:latin typeface="Arial" panose="020B0604020202020204" pitchFamily="34" charset="0"/>
              </a:rPr>
              <a:pPr>
                <a:spcBef>
                  <a:spcPct val="0"/>
                </a:spcBef>
                <a:buClrTx/>
                <a:buFontTx/>
                <a:buNone/>
              </a:pPr>
              <a:t>21</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32929355-93F5-49B5-ACF2-B512F5869874}" type="datetime1">
              <a:rPr lang="zh-CN" altLang="en-US"/>
              <a:pPr>
                <a:defRPr/>
              </a:pPr>
              <a:t>2023/4/24</a:t>
            </a:fld>
            <a:endParaRPr lang="en-US" altLang="zh-C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r>
              <a:rPr lang="en-US" altLang="zh-CN" sz="3600">
                <a:ea typeface="宋体" panose="02010600030101010101" pitchFamily="2" charset="-122"/>
              </a:rPr>
              <a:t>(1) Propositional logic</a:t>
            </a:r>
          </a:p>
        </p:txBody>
      </p:sp>
      <p:sp>
        <p:nvSpPr>
          <p:cNvPr id="57347" name="Rectangle 3"/>
          <p:cNvSpPr>
            <a:spLocks noGrp="1" noRot="1" noChangeArrowheads="1"/>
          </p:cNvSpPr>
          <p:nvPr>
            <p:ph idx="1"/>
          </p:nvPr>
        </p:nvSpPr>
        <p:spPr>
          <a:xfrm>
            <a:off x="381000" y="1447800"/>
            <a:ext cx="8305800" cy="4038600"/>
          </a:xfrm>
        </p:spPr>
        <p:txBody>
          <a:bodyPr/>
          <a:lstStyle/>
          <a:p>
            <a:r>
              <a:rPr lang="en-US" altLang="zh-CN">
                <a:ea typeface="宋体" panose="02010600030101010101" pitchFamily="2" charset="-122"/>
              </a:rPr>
              <a:t>Propositional logic is the simplest logic–illustrates basic ideas</a:t>
            </a:r>
          </a:p>
          <a:p>
            <a:endParaRPr lang="en-US" altLang="zh-CN" sz="1600">
              <a:ea typeface="宋体" panose="02010600030101010101" pitchFamily="2" charset="-122"/>
            </a:endParaRPr>
          </a:p>
          <a:p>
            <a:r>
              <a:rPr lang="en-US" altLang="zh-CN">
                <a:ea typeface="宋体" panose="02010600030101010101" pitchFamily="2" charset="-122"/>
              </a:rPr>
              <a:t>A proposition symbol represents an atomic sentence, Each proposition symbol can be specified </a:t>
            </a:r>
            <a:r>
              <a:rPr lang="en-US" altLang="zh-CN">
                <a:solidFill>
                  <a:srgbClr val="FF0000"/>
                </a:solidFill>
                <a:ea typeface="宋体" panose="02010600030101010101" pitchFamily="2" charset="-122"/>
              </a:rPr>
              <a:t>true/false</a:t>
            </a:r>
            <a:r>
              <a:rPr lang="en-US" altLang="zh-CN">
                <a:ea typeface="宋体" panose="02010600030101010101" pitchFamily="2" charset="-122"/>
              </a:rPr>
              <a:t> </a:t>
            </a:r>
          </a:p>
          <a:p>
            <a:pPr>
              <a:buFont typeface="Wingdings 2" panose="05020102010507070707" pitchFamily="18" charset="2"/>
              <a:buNone/>
            </a:pPr>
            <a:r>
              <a:rPr lang="en-US" altLang="zh-CN">
                <a:ea typeface="宋体" panose="02010600030101010101" pitchFamily="2" charset="-122"/>
              </a:rPr>
              <a:t>    E. g.   P</a:t>
            </a:r>
            <a:r>
              <a:rPr lang="en-US" altLang="zh-CN" baseline="-25000">
                <a:ea typeface="宋体" panose="02010600030101010101" pitchFamily="2" charset="-122"/>
              </a:rPr>
              <a:t>1 : </a:t>
            </a:r>
            <a:r>
              <a:rPr lang="en-US" altLang="zh-CN">
                <a:ea typeface="宋体" panose="02010600030101010101" pitchFamily="2" charset="-122"/>
              </a:rPr>
              <a:t>“3&gt;5”          false</a:t>
            </a:r>
          </a:p>
          <a:p>
            <a:pPr>
              <a:buFont typeface="Wingdings 2" panose="05020102010507070707" pitchFamily="18" charset="2"/>
              <a:buNone/>
            </a:pPr>
            <a:r>
              <a:rPr lang="en-US" altLang="zh-CN">
                <a:ea typeface="宋体" panose="02010600030101010101" pitchFamily="2" charset="-122"/>
              </a:rPr>
              <a:t>              P2</a:t>
            </a:r>
            <a:r>
              <a:rPr lang="en-US" altLang="zh-CN" baseline="-25000">
                <a:ea typeface="宋体" panose="02010600030101010101" pitchFamily="2" charset="-122"/>
              </a:rPr>
              <a:t> : </a:t>
            </a:r>
            <a:r>
              <a:rPr lang="en-US" altLang="zh-CN">
                <a:ea typeface="宋体" panose="02010600030101010101" pitchFamily="2" charset="-122"/>
              </a:rPr>
              <a:t>“1+1=2”     true</a:t>
            </a:r>
          </a:p>
          <a:p>
            <a:pPr lvl="1">
              <a:buFont typeface="Wingdings" panose="05000000000000000000" pitchFamily="2" charset="2"/>
              <a:buNone/>
            </a:pPr>
            <a:r>
              <a:rPr lang="en-US" altLang="zh-CN">
                <a:latin typeface="Arial" panose="020B0604020202020204" pitchFamily="34" charset="0"/>
                <a:ea typeface="宋体" panose="02010600030101010101" pitchFamily="2" charset="-122"/>
              </a:rPr>
              <a:t>	</a:t>
            </a:r>
          </a:p>
          <a:p>
            <a:pPr lvl="1">
              <a:buFont typeface="Wingdings" panose="05000000000000000000" pitchFamily="2" charset="2"/>
              <a:buNone/>
            </a:pPr>
            <a:endParaRPr lang="en-US" altLang="zh-CN">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5734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811248B-A45A-46C6-8A9D-2C6E3F25FD24}" type="slidenum">
              <a:rPr lang="zh-CN" altLang="en-US" sz="1000" b="0" smtClean="0">
                <a:solidFill>
                  <a:srgbClr val="FFFFFF"/>
                </a:solidFill>
                <a:latin typeface="Arial" panose="020B0604020202020204" pitchFamily="34" charset="0"/>
              </a:rPr>
              <a:pPr>
                <a:spcBef>
                  <a:spcPct val="0"/>
                </a:spcBef>
                <a:buClrTx/>
                <a:buFontTx/>
                <a:buNone/>
              </a:pPr>
              <a:t>22</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965BA19D-E123-48D8-85B0-41041799719F}" type="datetime1">
              <a:rPr lang="zh-CN" altLang="en-US"/>
              <a:pPr>
                <a:defRPr/>
              </a:pPr>
              <a:t>2023/4/24</a:t>
            </a:fld>
            <a:endParaRPr lang="en-US" altLang="zh-C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r>
              <a:rPr lang="en-US" altLang="zh-CN" sz="3600">
                <a:ea typeface="宋体" panose="02010600030101010101" pitchFamily="2" charset="-122"/>
              </a:rPr>
              <a:t>An example: Lybrinth</a:t>
            </a:r>
          </a:p>
        </p:txBody>
      </p:sp>
      <p:sp>
        <p:nvSpPr>
          <p:cNvPr id="9"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59396"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8F3684C-3A66-48C2-AE78-6133B8173222}" type="slidenum">
              <a:rPr lang="zh-CN" altLang="en-US" sz="1000" b="0" smtClean="0">
                <a:solidFill>
                  <a:srgbClr val="FFFFFF"/>
                </a:solidFill>
                <a:latin typeface="Arial" panose="020B0604020202020204" pitchFamily="34" charset="0"/>
              </a:rPr>
              <a:pPr>
                <a:spcBef>
                  <a:spcPct val="0"/>
                </a:spcBef>
                <a:buClrTx/>
                <a:buFontTx/>
                <a:buNone/>
              </a:pPr>
              <a:t>23</a:t>
            </a:fld>
            <a:endParaRPr lang="en-US" altLang="zh-CN" sz="1000" b="0">
              <a:solidFill>
                <a:srgbClr val="FFFFFF"/>
              </a:solidFill>
              <a:latin typeface="Arial" panose="020B0604020202020204" pitchFamily="34" charset="0"/>
            </a:endParaRPr>
          </a:p>
        </p:txBody>
      </p:sp>
      <p:sp>
        <p:nvSpPr>
          <p:cNvPr id="8" name="日期占位符 3"/>
          <p:cNvSpPr>
            <a:spLocks noGrp="1"/>
          </p:cNvSpPr>
          <p:nvPr>
            <p:ph type="dt" sz="quarter" idx="12"/>
          </p:nvPr>
        </p:nvSpPr>
        <p:spPr/>
        <p:txBody>
          <a:bodyPr/>
          <a:lstStyle/>
          <a:p>
            <a:pPr>
              <a:defRPr/>
            </a:pPr>
            <a:fld id="{95D7829A-FF7B-4C6A-B1EB-1A84BAC875B4}" type="datetime1">
              <a:rPr lang="zh-CN" altLang="en-US"/>
              <a:pPr>
                <a:defRPr/>
              </a:pPr>
              <a:t>2023/4/24</a:t>
            </a:fld>
            <a:endParaRPr lang="en-US" altLang="zh-CN"/>
          </a:p>
        </p:txBody>
      </p:sp>
      <p:pic>
        <p:nvPicPr>
          <p:cNvPr id="593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27638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47800"/>
            <a:ext cx="31242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Line 6"/>
          <p:cNvSpPr>
            <a:spLocks noChangeShapeType="1"/>
          </p:cNvSpPr>
          <p:nvPr/>
        </p:nvSpPr>
        <p:spPr bwMode="auto">
          <a:xfrm>
            <a:off x="3581400" y="2895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9401" name="Text Box 7"/>
          <p:cNvSpPr txBox="1">
            <a:spLocks noChangeArrowheads="1"/>
          </p:cNvSpPr>
          <p:nvPr/>
        </p:nvSpPr>
        <p:spPr bwMode="auto">
          <a:xfrm>
            <a:off x="685800" y="4495800"/>
            <a:ext cx="62484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2000">
                <a:solidFill>
                  <a:srgbClr val="6600CC"/>
                </a:solidFill>
                <a:latin typeface="Arial" panose="020B0604020202020204" pitchFamily="34" charset="0"/>
              </a:rPr>
              <a:t>Fact: R45</a:t>
            </a:r>
          </a:p>
          <a:p>
            <a:pPr eaLnBrk="1" hangingPunct="1">
              <a:spcBef>
                <a:spcPct val="50000"/>
              </a:spcBef>
              <a:buClrTx/>
              <a:buFontTx/>
              <a:buNone/>
            </a:pPr>
            <a:r>
              <a:rPr lang="en-US" altLang="zh-CN" sz="2000">
                <a:solidFill>
                  <a:srgbClr val="6600CC"/>
                </a:solidFill>
                <a:latin typeface="Arial" panose="020B0604020202020204" pitchFamily="34" charset="0"/>
              </a:rPr>
              <a:t>Rules: R45-&gt;R43</a:t>
            </a:r>
          </a:p>
          <a:p>
            <a:pPr eaLnBrk="1" hangingPunct="1">
              <a:spcBef>
                <a:spcPct val="50000"/>
              </a:spcBef>
              <a:buClrTx/>
              <a:buFontTx/>
              <a:buNone/>
            </a:pPr>
            <a:r>
              <a:rPr lang="en-US" altLang="zh-CN" sz="2000">
                <a:solidFill>
                  <a:srgbClr val="6600CC"/>
                </a:solidFill>
                <a:latin typeface="Arial" panose="020B0604020202020204" pitchFamily="34" charset="0"/>
              </a:rPr>
              <a:t>           R43-&gt;R36&amp;R42</a:t>
            </a:r>
          </a:p>
          <a:p>
            <a:pPr eaLnBrk="1" hangingPunct="1">
              <a:spcBef>
                <a:spcPct val="50000"/>
              </a:spcBef>
              <a:buClrTx/>
              <a:buFontTx/>
              <a:buNone/>
            </a:pPr>
            <a:r>
              <a:rPr lang="en-US" altLang="zh-CN" sz="2000">
                <a:solidFill>
                  <a:srgbClr val="6600CC"/>
                </a:solidFill>
                <a:latin typeface="Arial" panose="020B0604020202020204" pitchFamily="34" charset="0"/>
              </a:rPr>
              <a:t>           ……….</a:t>
            </a:r>
          </a:p>
        </p:txBody>
      </p:sp>
      <p:sp>
        <p:nvSpPr>
          <p:cNvPr id="59402" name="Text Box 9"/>
          <p:cNvSpPr txBox="1">
            <a:spLocks noChangeArrowheads="1"/>
          </p:cNvSpPr>
          <p:nvPr/>
        </p:nvSpPr>
        <p:spPr bwMode="auto">
          <a:xfrm>
            <a:off x="4953000" y="50292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2400" b="0">
                <a:solidFill>
                  <a:srgbClr val="FF0000"/>
                </a:solidFill>
                <a:latin typeface="Arial" panose="020B0604020202020204" pitchFamily="34" charset="0"/>
              </a:rPr>
              <a:t>How to solve it through reasoning?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p:txBody>
          <a:bodyPr/>
          <a:lstStyle/>
          <a:p>
            <a:r>
              <a:rPr lang="en-US" altLang="zh-CN" sz="3600">
                <a:ea typeface="宋体" panose="02010600030101010101" pitchFamily="2" charset="-122"/>
              </a:rPr>
              <a:t>(2) First-order logic</a:t>
            </a:r>
          </a:p>
        </p:txBody>
      </p:sp>
      <p:sp>
        <p:nvSpPr>
          <p:cNvPr id="61443" name="Rectangle 3"/>
          <p:cNvSpPr>
            <a:spLocks noGrp="1" noRot="1" noChangeArrowheads="1"/>
          </p:cNvSpPr>
          <p:nvPr>
            <p:ph idx="1"/>
          </p:nvPr>
        </p:nvSpPr>
        <p:spPr>
          <a:xfrm>
            <a:off x="304800" y="1295400"/>
            <a:ext cx="8686800" cy="4800600"/>
          </a:xfrm>
        </p:spPr>
        <p:txBody>
          <a:bodyPr/>
          <a:lstStyle/>
          <a:p>
            <a:r>
              <a:rPr lang="en-US" altLang="zh-CN">
                <a:ea typeface="宋体" panose="02010600030101010101" pitchFamily="2" charset="-122"/>
              </a:rPr>
              <a:t>Whereas propositional logic assumes the world contains </a:t>
            </a:r>
            <a:r>
              <a:rPr lang="en-US" altLang="zh-CN">
                <a:solidFill>
                  <a:srgbClr val="FF0000"/>
                </a:solidFill>
                <a:ea typeface="宋体" panose="02010600030101010101" pitchFamily="2" charset="-122"/>
              </a:rPr>
              <a:t>facts</a:t>
            </a:r>
          </a:p>
          <a:p>
            <a:pPr>
              <a:buFont typeface="Wingdings 2" panose="05020102010507070707" pitchFamily="18" charset="2"/>
              <a:buNone/>
            </a:pPr>
            <a:endParaRPr lang="en-US" altLang="zh-CN" sz="1200">
              <a:ea typeface="宋体" panose="02010600030101010101" pitchFamily="2" charset="-122"/>
            </a:endParaRPr>
          </a:p>
          <a:p>
            <a:r>
              <a:rPr lang="en-US" altLang="zh-CN">
                <a:ea typeface="宋体" panose="02010600030101010101" pitchFamily="2" charset="-122"/>
              </a:rPr>
              <a:t>first-order logic (like natural language) assumes the world contains</a:t>
            </a:r>
          </a:p>
          <a:p>
            <a:pPr lvl="1"/>
            <a:r>
              <a:rPr lang="en-US" altLang="zh-CN">
                <a:solidFill>
                  <a:srgbClr val="CC0099"/>
                </a:solidFill>
                <a:latin typeface="Arial" panose="020B0604020202020204" pitchFamily="34" charset="0"/>
                <a:ea typeface="宋体" panose="02010600030101010101" pitchFamily="2" charset="-122"/>
              </a:rPr>
              <a:t>Objects</a:t>
            </a:r>
            <a:r>
              <a:rPr lang="en-US" altLang="zh-CN">
                <a:latin typeface="Arial" panose="020B0604020202020204" pitchFamily="34" charset="0"/>
                <a:ea typeface="宋体" panose="02010600030101010101" pitchFamily="2" charset="-122"/>
              </a:rPr>
              <a:t>: people, houses, numbers, colors, baseball games, wars, …</a:t>
            </a:r>
          </a:p>
          <a:p>
            <a:pPr lvl="1"/>
            <a:r>
              <a:rPr lang="en-US" altLang="zh-CN">
                <a:solidFill>
                  <a:srgbClr val="CC0099"/>
                </a:solidFill>
                <a:latin typeface="Arial" panose="020B0604020202020204" pitchFamily="34" charset="0"/>
                <a:ea typeface="宋体" panose="02010600030101010101" pitchFamily="2" charset="-122"/>
              </a:rPr>
              <a:t>Relations</a:t>
            </a:r>
            <a:r>
              <a:rPr lang="en-US" altLang="zh-CN">
                <a:latin typeface="Arial" panose="020B0604020202020204" pitchFamily="34" charset="0"/>
                <a:ea typeface="宋体" panose="02010600030101010101" pitchFamily="2" charset="-122"/>
              </a:rPr>
              <a:t>: red, round, prime, brother of, bigger than, part of, comes between, …</a:t>
            </a:r>
          </a:p>
          <a:p>
            <a:pPr lvl="1"/>
            <a:r>
              <a:rPr lang="en-US" altLang="zh-CN">
                <a:solidFill>
                  <a:srgbClr val="CC0099"/>
                </a:solidFill>
                <a:latin typeface="Arial" panose="020B0604020202020204" pitchFamily="34" charset="0"/>
                <a:ea typeface="宋体" panose="02010600030101010101" pitchFamily="2" charset="-122"/>
              </a:rPr>
              <a:t>Functions</a:t>
            </a:r>
            <a:r>
              <a:rPr lang="en-US" altLang="zh-CN">
                <a:latin typeface="Arial" panose="020B0604020202020204" pitchFamily="34" charset="0"/>
                <a:ea typeface="宋体" panose="02010600030101010101" pitchFamily="2" charset="-122"/>
              </a:rPr>
              <a:t>: father of, best friend, one more than, plus, …</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6144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A4AD258B-09ED-45D7-BC5C-CF81482286B4}" type="slidenum">
              <a:rPr lang="zh-CN" altLang="en-US" sz="1000" b="0" smtClean="0">
                <a:solidFill>
                  <a:srgbClr val="FFFFFF"/>
                </a:solidFill>
                <a:latin typeface="Arial" panose="020B0604020202020204" pitchFamily="34" charset="0"/>
              </a:rPr>
              <a:pPr>
                <a:spcBef>
                  <a:spcPct val="0"/>
                </a:spcBef>
                <a:buClrTx/>
                <a:buFontTx/>
                <a:buNone/>
              </a:pPr>
              <a:t>24</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0509B58A-43B8-461F-B5EB-D1125F4A10CE}" type="datetime1">
              <a:rPr lang="zh-CN" altLang="en-US"/>
              <a:pPr>
                <a:defRPr/>
              </a:pPr>
              <a:t>2023/4/24</a:t>
            </a:fld>
            <a:endParaRPr lang="en-US" altLang="zh-C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838200" y="0"/>
            <a:ext cx="8305800" cy="762000"/>
          </a:xfrm>
        </p:spPr>
        <p:txBody>
          <a:bodyPr/>
          <a:lstStyle/>
          <a:p>
            <a:r>
              <a:rPr lang="en-US" altLang="zh-CN" sz="3200">
                <a:ea typeface="宋体" panose="02010600030101010101" pitchFamily="2" charset="-122"/>
              </a:rPr>
              <a:t>Syntax of FOL: Basic elements</a:t>
            </a:r>
          </a:p>
        </p:txBody>
      </p:sp>
      <p:sp>
        <p:nvSpPr>
          <p:cNvPr id="63491" name="Rectangle 3"/>
          <p:cNvSpPr>
            <a:spLocks noGrp="1" noRot="1" noChangeArrowheads="1"/>
          </p:cNvSpPr>
          <p:nvPr>
            <p:ph idx="1"/>
          </p:nvPr>
        </p:nvSpPr>
        <p:spPr>
          <a:xfrm>
            <a:off x="457200" y="1447800"/>
            <a:ext cx="8385175" cy="4495800"/>
          </a:xfrm>
        </p:spPr>
        <p:txBody>
          <a:bodyPr/>
          <a:lstStyle/>
          <a:p>
            <a:r>
              <a:rPr lang="en-US" altLang="zh-CN">
                <a:solidFill>
                  <a:srgbClr val="CC0099"/>
                </a:solidFill>
                <a:ea typeface="宋体" panose="02010600030101010101" pitchFamily="2" charset="-122"/>
              </a:rPr>
              <a:t>Constants</a:t>
            </a:r>
            <a:r>
              <a:rPr lang="en-US" altLang="zh-CN">
                <a:ea typeface="宋体" panose="02010600030101010101" pitchFamily="2" charset="-122"/>
              </a:rPr>
              <a:t>	E.g., John, 2, Sun,... </a:t>
            </a:r>
          </a:p>
          <a:p>
            <a:r>
              <a:rPr lang="en-US" altLang="zh-CN">
                <a:solidFill>
                  <a:srgbClr val="CC0099"/>
                </a:solidFill>
                <a:ea typeface="宋体" panose="02010600030101010101" pitchFamily="2" charset="-122"/>
              </a:rPr>
              <a:t>Functions</a:t>
            </a:r>
            <a:r>
              <a:rPr lang="en-US" altLang="zh-CN">
                <a:ea typeface="宋体" panose="02010600030101010101" pitchFamily="2" charset="-122"/>
              </a:rPr>
              <a:t>	E.g., Sqrt, FatherOf,...</a:t>
            </a:r>
          </a:p>
          <a:p>
            <a:r>
              <a:rPr lang="en-US" altLang="zh-CN">
                <a:solidFill>
                  <a:srgbClr val="CC0099"/>
                </a:solidFill>
                <a:ea typeface="宋体" panose="02010600030101010101" pitchFamily="2" charset="-122"/>
              </a:rPr>
              <a:t>Variables</a:t>
            </a:r>
            <a:r>
              <a:rPr lang="en-US" altLang="zh-CN">
                <a:ea typeface="宋体" panose="02010600030101010101" pitchFamily="2" charset="-122"/>
              </a:rPr>
              <a:t>	E.g., x, y, a, b,...</a:t>
            </a:r>
          </a:p>
          <a:p>
            <a:r>
              <a:rPr lang="en-US" altLang="zh-CN">
                <a:solidFill>
                  <a:srgbClr val="FF0000"/>
                </a:solidFill>
                <a:ea typeface="宋体" panose="02010600030101010101" pitchFamily="2" charset="-122"/>
              </a:rPr>
              <a:t>Predicates</a:t>
            </a:r>
            <a:r>
              <a:rPr lang="en-US" altLang="zh-CN">
                <a:ea typeface="宋体" panose="02010600030101010101" pitchFamily="2" charset="-122"/>
              </a:rPr>
              <a:t>	E.g., Brother, &gt;,...</a:t>
            </a:r>
            <a:r>
              <a:rPr lang="en-US" altLang="zh-CN">
                <a:solidFill>
                  <a:srgbClr val="FF0000"/>
                </a:solidFill>
                <a:ea typeface="宋体" panose="02010600030101010101" pitchFamily="2" charset="-122"/>
              </a:rPr>
              <a:t> </a:t>
            </a:r>
          </a:p>
          <a:p>
            <a:r>
              <a:rPr lang="en-US" altLang="zh-CN">
                <a:solidFill>
                  <a:srgbClr val="FF0000"/>
                </a:solidFill>
                <a:ea typeface="宋体" panose="02010600030101010101" pitchFamily="2" charset="-122"/>
              </a:rPr>
              <a:t>Connectives</a:t>
            </a:r>
            <a:r>
              <a:rPr lang="en-US" altLang="zh-CN">
                <a:ea typeface="宋体" panose="02010600030101010101" pitchFamily="2" charset="-122"/>
              </a:rPr>
              <a:t>	</a:t>
            </a:r>
            <a:r>
              <a:rPr lang="en-US" altLang="zh-CN">
                <a:ea typeface="宋体" panose="02010600030101010101" pitchFamily="2" charset="-122"/>
                <a:sym typeface="Symbol" panose="05050102010706020507" pitchFamily="18" charset="2"/>
              </a:rPr>
              <a:t>, </a:t>
            </a:r>
            <a:r>
              <a:rPr lang="en-US" altLang="zh-CN">
                <a:ea typeface="宋体" panose="02010600030101010101" pitchFamily="2" charset="-122"/>
                <a:cs typeface="Arial" panose="020B0604020202020204" pitchFamily="34" charset="0"/>
                <a:sym typeface="Symbol" panose="05050102010706020507" pitchFamily="18" charset="2"/>
              </a:rPr>
              <a:t>→</a:t>
            </a:r>
            <a:r>
              <a:rPr lang="en-US" altLang="zh-CN">
                <a:ea typeface="宋体" panose="02010600030101010101" pitchFamily="2" charset="-122"/>
                <a:sym typeface="Symbol" panose="05050102010706020507" pitchFamily="18" charset="2"/>
              </a:rPr>
              <a:t>, , , ↔</a:t>
            </a:r>
          </a:p>
          <a:p>
            <a:r>
              <a:rPr lang="en-US" altLang="zh-CN">
                <a:solidFill>
                  <a:srgbClr val="FF0000"/>
                </a:solidFill>
                <a:ea typeface="宋体" panose="02010600030101010101" pitchFamily="2" charset="-122"/>
              </a:rPr>
              <a:t>Quantifiers</a:t>
            </a:r>
            <a:r>
              <a:rPr lang="en-US" altLang="zh-CN">
                <a:ea typeface="宋体" panose="02010600030101010101" pitchFamily="2" charset="-122"/>
              </a:rPr>
              <a:t>  	</a:t>
            </a:r>
            <a:r>
              <a:rPr lang="en-US" altLang="zh-CN">
                <a:ea typeface="宋体" panose="02010600030101010101" pitchFamily="2" charset="-122"/>
                <a:sym typeface="Symbol" panose="05050102010706020507" pitchFamily="18" charset="2"/>
              </a:rPr>
              <a:t>, </a:t>
            </a:r>
          </a:p>
        </p:txBody>
      </p:sp>
      <p:sp>
        <p:nvSpPr>
          <p:cNvPr id="7"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6349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EA446F35-920C-41F5-AA29-92EAA23FDF6D}" type="slidenum">
              <a:rPr lang="zh-CN" altLang="en-US" sz="1000" b="0" smtClean="0">
                <a:solidFill>
                  <a:srgbClr val="FFFFFF"/>
                </a:solidFill>
                <a:latin typeface="Arial" panose="020B0604020202020204" pitchFamily="34" charset="0"/>
              </a:rPr>
              <a:pPr>
                <a:spcBef>
                  <a:spcPct val="0"/>
                </a:spcBef>
                <a:buClrTx/>
                <a:buFontTx/>
                <a:buNone/>
              </a:pPr>
              <a:t>25</a:t>
            </a:fld>
            <a:endParaRPr lang="en-US" altLang="zh-CN" sz="1000" b="0">
              <a:solidFill>
                <a:srgbClr val="FFFFFF"/>
              </a:solidFill>
              <a:latin typeface="Arial" panose="020B0604020202020204" pitchFamily="34" charset="0"/>
            </a:endParaRPr>
          </a:p>
        </p:txBody>
      </p:sp>
      <p:sp>
        <p:nvSpPr>
          <p:cNvPr id="6" name="日期占位符 3"/>
          <p:cNvSpPr>
            <a:spLocks noGrp="1"/>
          </p:cNvSpPr>
          <p:nvPr>
            <p:ph type="dt" sz="quarter" idx="12"/>
          </p:nvPr>
        </p:nvSpPr>
        <p:spPr/>
        <p:txBody>
          <a:bodyPr/>
          <a:lstStyle/>
          <a:p>
            <a:pPr>
              <a:defRPr/>
            </a:pPr>
            <a:fld id="{8455CE00-41A1-476B-A503-9C36329EDA5E}" type="datetime1">
              <a:rPr lang="zh-CN" altLang="en-US"/>
              <a:pPr>
                <a:defRPr/>
              </a:pPr>
              <a:t>2023/4/24</a:t>
            </a:fld>
            <a:endParaRPr lang="en-US" altLang="zh-CN"/>
          </a:p>
        </p:txBody>
      </p:sp>
      <p:sp>
        <p:nvSpPr>
          <p:cNvPr id="63495" name="AutoShape 4"/>
          <p:cNvSpPr>
            <a:spLocks/>
          </p:cNvSpPr>
          <p:nvPr/>
        </p:nvSpPr>
        <p:spPr bwMode="auto">
          <a:xfrm>
            <a:off x="7620000" y="1524000"/>
            <a:ext cx="152400" cy="1447800"/>
          </a:xfrm>
          <a:prstGeom prst="rightBrace">
            <a:avLst>
              <a:gd name="adj1" fmla="val 6667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sp>
        <p:nvSpPr>
          <p:cNvPr id="63496" name="Text Box 5"/>
          <p:cNvSpPr txBox="1">
            <a:spLocks noChangeArrowheads="1"/>
          </p:cNvSpPr>
          <p:nvPr/>
        </p:nvSpPr>
        <p:spPr bwMode="auto">
          <a:xfrm>
            <a:off x="7848600" y="2057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2400">
                <a:latin typeface="Arial" panose="020B0604020202020204" pitchFamily="34" charset="0"/>
              </a:rPr>
              <a:t>Term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r>
              <a:rPr lang="en-US" altLang="zh-CN" sz="3600">
                <a:ea typeface="宋体" panose="02010600030101010101" pitchFamily="2" charset="-122"/>
              </a:rPr>
              <a:t>Atomic sentences</a:t>
            </a:r>
          </a:p>
        </p:txBody>
      </p:sp>
      <p:sp>
        <p:nvSpPr>
          <p:cNvPr id="65539" name="Rectangle 3"/>
          <p:cNvSpPr>
            <a:spLocks noGrp="1" noRot="1" noChangeArrowheads="1"/>
          </p:cNvSpPr>
          <p:nvPr>
            <p:ph idx="1"/>
          </p:nvPr>
        </p:nvSpPr>
        <p:spPr>
          <a:xfrm>
            <a:off x="457200" y="1600200"/>
            <a:ext cx="8305800" cy="4525963"/>
          </a:xfrm>
        </p:spPr>
        <p:txBody>
          <a:bodyPr/>
          <a:lstStyle/>
          <a:p>
            <a:pPr>
              <a:buClr>
                <a:schemeClr val="tx1"/>
              </a:buClr>
            </a:pPr>
            <a:r>
              <a:rPr lang="en-US" altLang="zh-CN">
                <a:ea typeface="宋体" panose="02010600030101010101" pitchFamily="2" charset="-122"/>
              </a:rPr>
              <a:t>Atomic sentence =  </a:t>
            </a:r>
            <a:r>
              <a:rPr lang="en-US" altLang="zh-CN" i="1">
                <a:ea typeface="宋体" panose="02010600030101010101" pitchFamily="2" charset="-122"/>
              </a:rPr>
              <a:t>predicate </a:t>
            </a:r>
            <a:r>
              <a:rPr lang="en-US" altLang="zh-CN">
                <a:ea typeface="宋体" panose="02010600030101010101" pitchFamily="2" charset="-122"/>
              </a:rPr>
              <a:t>(</a:t>
            </a:r>
            <a:r>
              <a:rPr lang="en-US" altLang="zh-CN" i="1">
                <a:ea typeface="宋体" panose="02010600030101010101" pitchFamily="2" charset="-122"/>
              </a:rPr>
              <a:t>term</a:t>
            </a:r>
            <a:r>
              <a:rPr lang="en-US" altLang="zh-CN" i="1" baseline="-25000">
                <a:ea typeface="宋体" panose="02010600030101010101" pitchFamily="2" charset="-122"/>
              </a:rPr>
              <a:t>1</a:t>
            </a:r>
            <a:r>
              <a:rPr lang="en-US" altLang="zh-CN">
                <a:ea typeface="宋体" panose="02010600030101010101" pitchFamily="2" charset="-122"/>
              </a:rPr>
              <a:t>,...,</a:t>
            </a:r>
            <a:r>
              <a:rPr lang="en-US" altLang="zh-CN" i="1">
                <a:ea typeface="宋体" panose="02010600030101010101" pitchFamily="2" charset="-122"/>
              </a:rPr>
              <a:t>term</a:t>
            </a:r>
            <a:r>
              <a:rPr lang="en-US" altLang="zh-CN" i="1" baseline="-25000">
                <a:ea typeface="宋体" panose="02010600030101010101" pitchFamily="2" charset="-122"/>
              </a:rPr>
              <a:t>n</a:t>
            </a:r>
            <a:r>
              <a:rPr lang="en-US" altLang="zh-CN">
                <a:ea typeface="宋体" panose="02010600030101010101" pitchFamily="2" charset="-122"/>
              </a:rPr>
              <a:t>) 					</a:t>
            </a:r>
            <a:endParaRPr lang="en-US" altLang="zh-CN" sz="1800">
              <a:ea typeface="宋体" panose="02010600030101010101" pitchFamily="2" charset="-122"/>
            </a:endParaRPr>
          </a:p>
          <a:p>
            <a:r>
              <a:rPr lang="en-US" altLang="zh-CN" i="1">
                <a:ea typeface="宋体" panose="02010600030101010101" pitchFamily="2" charset="-122"/>
              </a:rPr>
              <a:t>E.g. </a:t>
            </a:r>
          </a:p>
          <a:p>
            <a:pPr>
              <a:buFont typeface="Wingdings 2" panose="05020102010507070707" pitchFamily="18" charset="2"/>
              <a:buNone/>
            </a:pPr>
            <a:r>
              <a:rPr lang="en-US" altLang="zh-CN" i="1">
                <a:ea typeface="宋体" panose="02010600030101010101" pitchFamily="2" charset="-122"/>
              </a:rPr>
              <a:t>   </a:t>
            </a:r>
            <a:r>
              <a:rPr lang="en-US" altLang="zh-CN">
                <a:latin typeface="Times New Roman" panose="02020603050405020304" pitchFamily="18" charset="0"/>
                <a:ea typeface="宋体" panose="02010600030101010101" pitchFamily="2" charset="-122"/>
              </a:rPr>
              <a:t>1</a:t>
            </a:r>
            <a:r>
              <a:rPr lang="en-US" altLang="zh-CN" i="1">
                <a:latin typeface="Times New Roman" panose="02020603050405020304" pitchFamily="18" charset="0"/>
                <a:ea typeface="宋体" panose="02010600030101010101" pitchFamily="2" charset="-122"/>
              </a:rPr>
              <a:t>. “Lingjian is a student”: Student(lingjian)</a:t>
            </a:r>
          </a:p>
          <a:p>
            <a:pPr>
              <a:buFont typeface="Wingdings 2" panose="05020102010507070707" pitchFamily="18" charset="2"/>
              <a:buNone/>
            </a:pPr>
            <a:r>
              <a:rPr lang="en-US" altLang="zh-CN" i="1">
                <a:latin typeface="Times New Roman" panose="02020603050405020304" pitchFamily="18" charset="0"/>
                <a:ea typeface="宋体" panose="02010600030101010101" pitchFamily="2" charset="-122"/>
              </a:rPr>
              <a:t>   </a:t>
            </a:r>
            <a:r>
              <a:rPr lang="en-US" altLang="zh-CN">
                <a:latin typeface="Times New Roman" panose="02020603050405020304" pitchFamily="18" charset="0"/>
                <a:ea typeface="宋体" panose="02010600030101010101" pitchFamily="2" charset="-122"/>
              </a:rPr>
              <a:t>2</a:t>
            </a:r>
            <a:r>
              <a:rPr lang="en-US" altLang="zh-CN" i="1">
                <a:latin typeface="Times New Roman" panose="02020603050405020304" pitchFamily="18" charset="0"/>
                <a:ea typeface="宋体" panose="02010600030101010101" pitchFamily="2" charset="-122"/>
              </a:rPr>
              <a:t>. </a:t>
            </a:r>
            <a:r>
              <a:rPr lang="en-US" altLang="zh-CN" sz="2400" i="1">
                <a:latin typeface="Times New Roman" panose="02020603050405020304" pitchFamily="18" charset="0"/>
                <a:ea typeface="宋体" panose="02010600030101010101" pitchFamily="2" charset="-122"/>
              </a:rPr>
              <a:t>“Richard is the brother of John”: Brother(Richard, John)</a:t>
            </a:r>
          </a:p>
          <a:p>
            <a:pPr>
              <a:buFont typeface="Wingdings 2" panose="05020102010507070707" pitchFamily="18" charset="2"/>
              <a:buNone/>
            </a:pPr>
            <a:r>
              <a:rPr lang="en-US" altLang="zh-CN" i="1">
                <a:latin typeface="Times New Roman" panose="02020603050405020304" pitchFamily="18" charset="0"/>
                <a:ea typeface="宋体" panose="02010600030101010101" pitchFamily="2" charset="-122"/>
              </a:rPr>
              <a:t>   </a:t>
            </a:r>
            <a:r>
              <a:rPr lang="en-US" altLang="zh-CN">
                <a:latin typeface="Times New Roman" panose="02020603050405020304" pitchFamily="18" charset="0"/>
                <a:ea typeface="宋体" panose="02010600030101010101" pitchFamily="2" charset="-122"/>
              </a:rPr>
              <a:t>3</a:t>
            </a:r>
            <a:r>
              <a:rPr lang="en-US" altLang="zh-CN" i="1">
                <a:latin typeface="Times New Roman" panose="02020603050405020304" pitchFamily="18" charset="0"/>
                <a:ea typeface="宋体" panose="02010600030101010101" pitchFamily="2" charset="-122"/>
              </a:rPr>
              <a:t>. “x&gt;6”: Greater(x, 6)</a:t>
            </a:r>
          </a:p>
          <a:p>
            <a:pPr>
              <a:buFont typeface="Wingdings 2" panose="05020102010507070707" pitchFamily="18" charset="2"/>
              <a:buNone/>
            </a:pPr>
            <a:r>
              <a:rPr lang="en-US" altLang="zh-CN" i="1">
                <a:latin typeface="Times New Roman" panose="02020603050405020304" pitchFamily="18" charset="0"/>
                <a:ea typeface="宋体" panose="02010600030101010101" pitchFamily="2" charset="-122"/>
              </a:rPr>
              <a:t>   </a:t>
            </a:r>
            <a:r>
              <a:rPr lang="en-US" altLang="zh-CN">
                <a:latin typeface="Times New Roman" panose="02020603050405020304" pitchFamily="18" charset="0"/>
                <a:ea typeface="宋体" panose="02010600030101010101" pitchFamily="2" charset="-122"/>
              </a:rPr>
              <a:t>4</a:t>
            </a:r>
            <a:r>
              <a:rPr lang="en-US" altLang="zh-CN" i="1">
                <a:latin typeface="Times New Roman" panose="02020603050405020304" pitchFamily="18" charset="0"/>
                <a:ea typeface="宋体" panose="02010600030101010101" pitchFamily="2" charset="-122"/>
              </a:rPr>
              <a:t>. </a:t>
            </a:r>
            <a:r>
              <a:rPr lang="en-US" altLang="zh-CN" sz="2000" i="1">
                <a:latin typeface="Times New Roman" panose="02020603050405020304" pitchFamily="18" charset="0"/>
                <a:ea typeface="宋体" panose="02010600030101010101" pitchFamily="2" charset="-122"/>
              </a:rPr>
              <a:t>“The father of Wanghong is a teacher”: Teacher(father(Wanghong))</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6554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A491D136-E28E-4DAA-A427-FCF26288F593}" type="slidenum">
              <a:rPr lang="zh-CN" altLang="en-US" sz="1000" b="0" smtClean="0">
                <a:solidFill>
                  <a:srgbClr val="FFFFFF"/>
                </a:solidFill>
                <a:latin typeface="Arial" panose="020B0604020202020204" pitchFamily="34" charset="0"/>
              </a:rPr>
              <a:pPr>
                <a:spcBef>
                  <a:spcPct val="0"/>
                </a:spcBef>
                <a:buClrTx/>
                <a:buFontTx/>
                <a:buNone/>
              </a:pPr>
              <a:t>26</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F91AF0EA-EA0A-4A66-85DC-2F52D138E6BA}" type="datetime1">
              <a:rPr lang="zh-CN" altLang="en-US"/>
              <a:pPr>
                <a:defRPr/>
              </a:pPr>
              <a:t>2023/4/24</a:t>
            </a:fld>
            <a:endParaRPr lang="en-US" alt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p:txBody>
          <a:bodyPr/>
          <a:lstStyle/>
          <a:p>
            <a:r>
              <a:rPr lang="en-US" altLang="zh-CN" sz="3600">
                <a:ea typeface="宋体" panose="02010600030101010101" pitchFamily="2" charset="-122"/>
              </a:rPr>
              <a:t>Logic connectives</a:t>
            </a:r>
          </a:p>
        </p:txBody>
      </p:sp>
      <p:sp>
        <p:nvSpPr>
          <p:cNvPr id="67587" name="Rectangle 3"/>
          <p:cNvSpPr>
            <a:spLocks noGrp="1" noRot="1" noChangeArrowheads="1"/>
          </p:cNvSpPr>
          <p:nvPr>
            <p:ph idx="1"/>
          </p:nvPr>
        </p:nvSpPr>
        <p:spPr>
          <a:xfrm>
            <a:off x="457200" y="1219200"/>
            <a:ext cx="8229600" cy="5257800"/>
          </a:xfrm>
        </p:spPr>
        <p:txBody>
          <a:bodyPr/>
          <a:lstStyle/>
          <a:p>
            <a:pPr>
              <a:buClr>
                <a:schemeClr val="tx1"/>
              </a:buClr>
            </a:pPr>
            <a:r>
              <a:rPr lang="en-US" altLang="zh-CN">
                <a:ea typeface="宋体" panose="02010600030101010101" pitchFamily="2" charset="-122"/>
              </a:rPr>
              <a:t>Complex sentences are constructed from atomic sentences using logic connectives</a:t>
            </a:r>
          </a:p>
          <a:p>
            <a:pPr lvl="1"/>
            <a:r>
              <a:rPr lang="en-US" altLang="zh-CN" sz="2400">
                <a:latin typeface="Arial" panose="020B0604020202020204" pitchFamily="34" charset="0"/>
                <a:ea typeface="宋体" panose="02010600030101010101" pitchFamily="2" charset="-122"/>
              </a:rPr>
              <a:t>If S is a sentence,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S is a sentence (</a:t>
            </a:r>
            <a:r>
              <a:rPr lang="en-US" altLang="zh-CN" sz="2400">
                <a:solidFill>
                  <a:srgbClr val="CC0099"/>
                </a:solidFill>
                <a:latin typeface="Arial" panose="020B0604020202020204" pitchFamily="34" charset="0"/>
                <a:ea typeface="宋体" panose="02010600030101010101" pitchFamily="2" charset="-122"/>
              </a:rPr>
              <a:t>negation</a:t>
            </a:r>
            <a:r>
              <a:rPr lang="en-US" altLang="zh-CN" sz="2400">
                <a:latin typeface="Arial" panose="020B0604020202020204" pitchFamily="34" charset="0"/>
                <a:ea typeface="宋体" panose="02010600030101010101" pitchFamily="2" charset="-122"/>
              </a:rPr>
              <a:t>)</a:t>
            </a:r>
          </a:p>
          <a:p>
            <a:pPr lvl="1"/>
            <a:r>
              <a:rPr lang="en-US" altLang="zh-CN" sz="2400">
                <a:latin typeface="Arial" panose="020B0604020202020204" pitchFamily="34" charset="0"/>
                <a:ea typeface="宋体" panose="02010600030101010101" pitchFamily="2" charset="-122"/>
              </a:rPr>
              <a:t>If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and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are sentences,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is a sentence (</a:t>
            </a:r>
            <a:r>
              <a:rPr lang="en-US" altLang="zh-CN" sz="2400">
                <a:solidFill>
                  <a:srgbClr val="CC0099"/>
                </a:solidFill>
                <a:latin typeface="Arial" panose="020B0604020202020204" pitchFamily="34" charset="0"/>
                <a:ea typeface="宋体" panose="02010600030101010101" pitchFamily="2" charset="-122"/>
              </a:rPr>
              <a:t>conjunction</a:t>
            </a:r>
            <a:r>
              <a:rPr lang="en-US" altLang="zh-CN" sz="2400">
                <a:latin typeface="Arial" panose="020B0604020202020204" pitchFamily="34" charset="0"/>
                <a:ea typeface="宋体" panose="02010600030101010101" pitchFamily="2" charset="-122"/>
              </a:rPr>
              <a:t>)</a:t>
            </a:r>
          </a:p>
          <a:p>
            <a:pPr lvl="1"/>
            <a:r>
              <a:rPr lang="en-US" altLang="zh-CN" sz="2400">
                <a:latin typeface="Arial" panose="020B0604020202020204" pitchFamily="34" charset="0"/>
                <a:ea typeface="宋体" panose="02010600030101010101" pitchFamily="2" charset="-122"/>
              </a:rPr>
              <a:t>If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and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are sentences,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is a sentence (</a:t>
            </a:r>
            <a:r>
              <a:rPr lang="en-US" altLang="zh-CN" sz="2400">
                <a:solidFill>
                  <a:srgbClr val="CC0099"/>
                </a:solidFill>
                <a:latin typeface="Arial" panose="020B0604020202020204" pitchFamily="34" charset="0"/>
                <a:ea typeface="宋体" panose="02010600030101010101" pitchFamily="2" charset="-122"/>
              </a:rPr>
              <a:t>disjunction</a:t>
            </a:r>
            <a:r>
              <a:rPr lang="en-US" altLang="zh-CN" sz="2400">
                <a:latin typeface="Arial" panose="020B0604020202020204" pitchFamily="34" charset="0"/>
                <a:ea typeface="宋体" panose="02010600030101010101" pitchFamily="2" charset="-122"/>
              </a:rPr>
              <a:t>)</a:t>
            </a:r>
          </a:p>
          <a:p>
            <a:pPr lvl="1"/>
            <a:r>
              <a:rPr lang="en-US" altLang="zh-CN" sz="2400">
                <a:latin typeface="Arial" panose="020B0604020202020204" pitchFamily="34" charset="0"/>
                <a:ea typeface="宋体" panose="02010600030101010101" pitchFamily="2" charset="-122"/>
              </a:rPr>
              <a:t>If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and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are sentences,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cs typeface="Arial" panose="020B0604020202020204" pitchFamily="34" charset="0"/>
              </a:rPr>
              <a:t>→</a:t>
            </a:r>
            <a:r>
              <a:rPr lang="en-US" altLang="zh-CN" sz="2400">
                <a:latin typeface="Arial" panose="020B0604020202020204" pitchFamily="34" charset="0"/>
                <a:ea typeface="宋体" panose="02010600030101010101" pitchFamily="2" charset="-122"/>
              </a:rPr>
              <a:t>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is a sentence (</a:t>
            </a:r>
            <a:r>
              <a:rPr lang="en-US" altLang="zh-CN" sz="2400">
                <a:solidFill>
                  <a:srgbClr val="CC0099"/>
                </a:solidFill>
                <a:latin typeface="Arial" panose="020B0604020202020204" pitchFamily="34" charset="0"/>
                <a:ea typeface="宋体" panose="02010600030101010101" pitchFamily="2" charset="-122"/>
              </a:rPr>
              <a:t>implication</a:t>
            </a:r>
            <a:r>
              <a:rPr lang="en-US" altLang="zh-CN" sz="2400">
                <a:latin typeface="Arial" panose="020B0604020202020204" pitchFamily="34" charset="0"/>
                <a:ea typeface="宋体" panose="02010600030101010101" pitchFamily="2" charset="-122"/>
              </a:rPr>
              <a:t>)</a:t>
            </a:r>
          </a:p>
          <a:p>
            <a:pPr lvl="1"/>
            <a:r>
              <a:rPr lang="en-US" altLang="zh-CN" sz="2400">
                <a:latin typeface="Arial" panose="020B0604020202020204" pitchFamily="34" charset="0"/>
                <a:ea typeface="宋体" panose="02010600030101010101" pitchFamily="2" charset="-122"/>
              </a:rPr>
              <a:t>If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and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are sentences, S</a:t>
            </a:r>
            <a:r>
              <a:rPr lang="en-US" altLang="zh-CN" sz="2400" baseline="-25000">
                <a:latin typeface="Arial" panose="020B0604020202020204" pitchFamily="34" charset="0"/>
                <a:ea typeface="宋体" panose="02010600030101010101" pitchFamily="2" charset="-122"/>
              </a:rPr>
              <a:t>1</a:t>
            </a:r>
            <a:r>
              <a:rPr lang="en-US" altLang="zh-CN" sz="2400">
                <a:latin typeface="Arial" panose="020B0604020202020204" pitchFamily="34" charset="0"/>
                <a:ea typeface="宋体" panose="02010600030101010101" pitchFamily="2" charset="-122"/>
              </a:rPr>
              <a:t> ↔ S</a:t>
            </a:r>
            <a:r>
              <a:rPr lang="en-US" altLang="zh-CN" sz="2400" baseline="-25000">
                <a:latin typeface="Arial" panose="020B0604020202020204" pitchFamily="34" charset="0"/>
                <a:ea typeface="宋体" panose="02010600030101010101" pitchFamily="2" charset="-122"/>
              </a:rPr>
              <a:t>2</a:t>
            </a:r>
            <a:r>
              <a:rPr lang="en-US" altLang="zh-CN" sz="2400">
                <a:latin typeface="Arial" panose="020B0604020202020204" pitchFamily="34" charset="0"/>
                <a:ea typeface="宋体" panose="02010600030101010101" pitchFamily="2" charset="-122"/>
              </a:rPr>
              <a:t> is a sentence (</a:t>
            </a:r>
            <a:r>
              <a:rPr lang="en-US" altLang="zh-CN" sz="2400">
                <a:solidFill>
                  <a:srgbClr val="CC0099"/>
                </a:solidFill>
                <a:latin typeface="Arial" panose="020B0604020202020204" pitchFamily="34" charset="0"/>
                <a:ea typeface="宋体" panose="02010600030101010101" pitchFamily="2" charset="-122"/>
              </a:rPr>
              <a:t>biconditional</a:t>
            </a:r>
            <a:r>
              <a:rPr lang="en-US" altLang="zh-CN" sz="2400">
                <a:latin typeface="Arial" panose="020B0604020202020204" pitchFamily="34" charset="0"/>
                <a:ea typeface="宋体" panose="02010600030101010101" pitchFamily="2" charset="-122"/>
              </a:rPr>
              <a:t>)</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6758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047C8373-A3A1-4548-97C4-E368B90E7637}" type="slidenum">
              <a:rPr lang="zh-CN" altLang="en-US" sz="1000" b="0" smtClean="0">
                <a:solidFill>
                  <a:srgbClr val="FFFFFF"/>
                </a:solidFill>
                <a:latin typeface="Arial" panose="020B0604020202020204" pitchFamily="34" charset="0"/>
              </a:rPr>
              <a:pPr>
                <a:spcBef>
                  <a:spcPct val="0"/>
                </a:spcBef>
                <a:buClrTx/>
                <a:buFontTx/>
                <a:buNone/>
              </a:pPr>
              <a:t>27</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784D8F78-779D-4AB1-9A60-38609D93B7D9}" type="datetime1">
              <a:rPr lang="zh-CN" altLang="en-US"/>
              <a:pPr>
                <a:defRPr/>
              </a:pPr>
              <a:t>2023/4/24</a:t>
            </a:fld>
            <a:endParaRPr lang="en-US" altLang="zh-C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838200" y="0"/>
            <a:ext cx="8305800" cy="762000"/>
          </a:xfrm>
        </p:spPr>
        <p:txBody>
          <a:bodyPr/>
          <a:lstStyle/>
          <a:p>
            <a:r>
              <a:rPr lang="en-US" altLang="zh-CN" sz="3600">
                <a:ea typeface="宋体" panose="02010600030101010101" pitchFamily="2" charset="-122"/>
              </a:rPr>
              <a:t>Truth tables for connectives</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69636"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28B35FB0-C66E-4397-803C-71EBA61A4214}" type="slidenum">
              <a:rPr lang="zh-CN" altLang="en-US" sz="1000" b="0" smtClean="0">
                <a:solidFill>
                  <a:srgbClr val="FFFFFF"/>
                </a:solidFill>
                <a:latin typeface="Arial" panose="020B0604020202020204" pitchFamily="34" charset="0"/>
              </a:rPr>
              <a:pPr>
                <a:spcBef>
                  <a:spcPct val="0"/>
                </a:spcBef>
                <a:buClrTx/>
                <a:buFontTx/>
                <a:buNone/>
              </a:pPr>
              <a:t>28</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A3151217-35D2-49AD-8FC9-579B8E1282EB}" type="datetime1">
              <a:rPr lang="zh-CN" altLang="en-US"/>
              <a:pPr>
                <a:defRPr/>
              </a:pPr>
              <a:t>2023/4/24</a:t>
            </a:fld>
            <a:endParaRPr lang="en-US" altLang="zh-CN"/>
          </a:p>
        </p:txBody>
      </p:sp>
      <p:pic>
        <p:nvPicPr>
          <p:cNvPr id="69638" name="Picture 5"/>
          <p:cNvPicPr>
            <a:picLocks noChangeAspect="1" noChangeArrowheads="1"/>
          </p:cNvPicPr>
          <p:nvPr/>
        </p:nvPicPr>
        <p:blipFill>
          <a:blip r:embed="rId3">
            <a:extLst>
              <a:ext uri="{28A0092B-C50C-407E-A947-70E740481C1C}">
                <a14:useLocalDpi xmlns:a14="http://schemas.microsoft.com/office/drawing/2010/main" val="0"/>
              </a:ext>
            </a:extLst>
          </a:blip>
          <a:srcRect l="37500" t="30208" r="7813" b="50000"/>
          <a:stretch>
            <a:fillRect/>
          </a:stretch>
        </p:blipFill>
        <p:spPr bwMode="auto">
          <a:xfrm>
            <a:off x="685800" y="2209800"/>
            <a:ext cx="76962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r>
              <a:rPr lang="en-US" altLang="zh-CN" sz="3600">
                <a:ea typeface="宋体" panose="02010600030101010101" pitchFamily="2" charset="-122"/>
              </a:rPr>
              <a:t>Universal quantification</a:t>
            </a:r>
          </a:p>
        </p:txBody>
      </p:sp>
      <p:sp>
        <p:nvSpPr>
          <p:cNvPr id="71683" name="Rectangle 3"/>
          <p:cNvSpPr>
            <a:spLocks noGrp="1" noRot="1" noChangeArrowheads="1"/>
          </p:cNvSpPr>
          <p:nvPr>
            <p:ph idx="1"/>
          </p:nvPr>
        </p:nvSpPr>
        <p:spPr>
          <a:xfrm>
            <a:off x="533400" y="1219200"/>
            <a:ext cx="8305800" cy="5181600"/>
          </a:xfrm>
        </p:spPr>
        <p:txBody>
          <a:bodyPr/>
          <a:lstStyle/>
          <a:p>
            <a:r>
              <a:rPr lang="zh-CN" altLang="en-US" sz="2400">
                <a:ea typeface="宋体" panose="02010600030101010101" pitchFamily="2" charset="-122"/>
                <a:sym typeface="Symbol" panose="05050102010706020507" pitchFamily="18" charset="2"/>
              </a:rPr>
              <a:t></a:t>
            </a:r>
            <a:r>
              <a:rPr lang="en-US" altLang="zh-CN" sz="2400">
                <a:ea typeface="宋体" panose="02010600030101010101" pitchFamily="2" charset="-122"/>
              </a:rPr>
              <a:t>&lt;</a:t>
            </a:r>
            <a:r>
              <a:rPr lang="en-US" altLang="zh-CN" sz="2400" i="1">
                <a:ea typeface="宋体" panose="02010600030101010101" pitchFamily="2" charset="-122"/>
              </a:rPr>
              <a:t>variables</a:t>
            </a:r>
            <a:r>
              <a:rPr lang="en-US" altLang="zh-CN" sz="2400">
                <a:ea typeface="宋体" panose="02010600030101010101" pitchFamily="2" charset="-122"/>
              </a:rPr>
              <a:t>&gt; &lt;</a:t>
            </a:r>
            <a:r>
              <a:rPr lang="en-US" altLang="zh-CN" sz="2400" i="1">
                <a:ea typeface="宋体" panose="02010600030101010101" pitchFamily="2" charset="-122"/>
              </a:rPr>
              <a:t>sentence</a:t>
            </a:r>
            <a:r>
              <a:rPr lang="en-US" altLang="zh-CN" sz="2400">
                <a:ea typeface="宋体" panose="02010600030101010101" pitchFamily="2" charset="-122"/>
              </a:rPr>
              <a:t>&gt;</a:t>
            </a:r>
          </a:p>
          <a:p>
            <a:pPr lvl="4"/>
            <a:endParaRPr lang="en-US" altLang="zh-CN" sz="1600">
              <a:latin typeface="Arial" panose="020B0604020202020204" pitchFamily="34" charset="0"/>
              <a:ea typeface="宋体" panose="02010600030101010101" pitchFamily="2" charset="-122"/>
            </a:endParaRPr>
          </a:p>
          <a:p>
            <a:pPr>
              <a:buFont typeface="Wingdings 2" panose="05020102010507070707" pitchFamily="18" charset="2"/>
              <a:buNone/>
            </a:pPr>
            <a:r>
              <a:rPr lang="en-US" altLang="zh-CN" sz="2400">
                <a:ea typeface="宋体" panose="02010600030101010101" pitchFamily="2" charset="-122"/>
              </a:rPr>
              <a:t>    E.g. “Everyone at BIT is smart”:</a:t>
            </a:r>
          </a:p>
          <a:p>
            <a:pPr>
              <a:buFont typeface="Wingdings 2" panose="05020102010507070707" pitchFamily="18" charset="2"/>
              <a:buNone/>
            </a:pPr>
            <a:r>
              <a:rPr lang="en-US" altLang="zh-CN" sz="2400">
                <a:ea typeface="宋体" panose="02010600030101010101" pitchFamily="2" charset="-122"/>
                <a:sym typeface="Symbol" panose="05050102010706020507" pitchFamily="18" charset="2"/>
              </a:rPr>
              <a:t>            </a:t>
            </a:r>
            <a:r>
              <a:rPr lang="en-US" altLang="zh-CN" sz="2400">
                <a:ea typeface="宋体" panose="02010600030101010101" pitchFamily="2" charset="-122"/>
              </a:rPr>
              <a:t>x At(x,BIT) </a:t>
            </a:r>
            <a:r>
              <a:rPr lang="en-US" altLang="zh-CN" sz="2400">
                <a:ea typeface="宋体" panose="02010600030101010101" pitchFamily="2" charset="-122"/>
                <a:sym typeface="Symbol" panose="05050102010706020507" pitchFamily="18" charset="2"/>
              </a:rPr>
              <a:t> </a:t>
            </a:r>
            <a:r>
              <a:rPr lang="en-US" altLang="zh-CN" sz="2400">
                <a:ea typeface="宋体" panose="02010600030101010101" pitchFamily="2" charset="-122"/>
              </a:rPr>
              <a:t>Smart(x)</a:t>
            </a:r>
          </a:p>
          <a:p>
            <a:pPr lvl="4"/>
            <a:endParaRPr lang="en-US" altLang="zh-CN" sz="1600">
              <a:latin typeface="Arial" panose="020B0604020202020204" pitchFamily="34" charset="0"/>
              <a:ea typeface="宋体" panose="02010600030101010101" pitchFamily="2" charset="-122"/>
              <a:sym typeface="Symbol" panose="05050102010706020507" pitchFamily="18" charset="2"/>
            </a:endParaRPr>
          </a:p>
          <a:p>
            <a:r>
              <a:rPr lang="en-US" altLang="zh-CN" sz="2400">
                <a:ea typeface="宋体" panose="02010600030101010101" pitchFamily="2" charset="-122"/>
                <a:sym typeface="Symbol" panose="05050102010706020507" pitchFamily="18" charset="2"/>
              </a:rPr>
              <a:t></a:t>
            </a:r>
            <a:r>
              <a:rPr lang="en-US" altLang="zh-CN" sz="2400">
                <a:ea typeface="宋体" panose="02010600030101010101" pitchFamily="2" charset="-122"/>
              </a:rPr>
              <a:t>x </a:t>
            </a:r>
            <a:r>
              <a:rPr lang="en-US" altLang="zh-CN" sz="2400" i="1">
                <a:ea typeface="宋体" panose="02010600030101010101" pitchFamily="2" charset="-122"/>
              </a:rPr>
              <a:t>P</a:t>
            </a:r>
            <a:r>
              <a:rPr lang="en-US" altLang="zh-CN" sz="2400">
                <a:ea typeface="宋体" panose="02010600030101010101" pitchFamily="2" charset="-122"/>
              </a:rPr>
              <a:t> is true in a model </a:t>
            </a:r>
            <a:r>
              <a:rPr lang="en-US" altLang="zh-CN" sz="2400" i="1">
                <a:ea typeface="宋体" panose="02010600030101010101" pitchFamily="2" charset="-122"/>
              </a:rPr>
              <a:t>m</a:t>
            </a:r>
            <a:r>
              <a:rPr lang="en-US" altLang="zh-CN" sz="2400">
                <a:ea typeface="宋体" panose="02010600030101010101" pitchFamily="2" charset="-122"/>
              </a:rPr>
              <a:t> iff </a:t>
            </a:r>
            <a:r>
              <a:rPr lang="en-US" altLang="zh-CN" sz="2400" i="1">
                <a:ea typeface="宋体" panose="02010600030101010101" pitchFamily="2" charset="-122"/>
              </a:rPr>
              <a:t>P</a:t>
            </a:r>
            <a:r>
              <a:rPr lang="en-US" altLang="zh-CN" sz="2400">
                <a:ea typeface="宋体" panose="02010600030101010101" pitchFamily="2" charset="-122"/>
              </a:rPr>
              <a:t> is true with </a:t>
            </a:r>
            <a:r>
              <a:rPr lang="en-US" altLang="zh-CN" sz="2400" i="1">
                <a:ea typeface="宋体" panose="02010600030101010101" pitchFamily="2" charset="-122"/>
              </a:rPr>
              <a:t>x</a:t>
            </a:r>
            <a:r>
              <a:rPr lang="en-US" altLang="zh-CN" sz="2400">
                <a:ea typeface="宋体" panose="02010600030101010101" pitchFamily="2" charset="-122"/>
              </a:rPr>
              <a:t> being each possible object in the model</a:t>
            </a:r>
          </a:p>
          <a:p>
            <a:pPr lvl="4"/>
            <a:endParaRPr lang="en-US" altLang="zh-CN" sz="1600">
              <a:latin typeface="Arial" panose="020B0604020202020204" pitchFamily="34" charset="0"/>
              <a:ea typeface="宋体" panose="02010600030101010101" pitchFamily="2" charset="-122"/>
            </a:endParaRPr>
          </a:p>
          <a:p>
            <a:r>
              <a:rPr lang="en-US" altLang="zh-CN" sz="2400">
                <a:ea typeface="宋体" panose="02010600030101010101" pitchFamily="2" charset="-122"/>
              </a:rPr>
              <a:t>Roughly speaking, equivalent to the </a:t>
            </a:r>
            <a:r>
              <a:rPr lang="en-US" altLang="zh-CN" sz="2400">
                <a:solidFill>
                  <a:srgbClr val="CC0099"/>
                </a:solidFill>
                <a:ea typeface="宋体" panose="02010600030101010101" pitchFamily="2" charset="-122"/>
              </a:rPr>
              <a:t>conjunction</a:t>
            </a:r>
            <a:r>
              <a:rPr lang="en-US" altLang="zh-CN" sz="2400">
                <a:ea typeface="宋体" panose="02010600030101010101" pitchFamily="2" charset="-122"/>
              </a:rPr>
              <a:t> of </a:t>
            </a:r>
            <a:r>
              <a:rPr lang="en-US" altLang="zh-CN" sz="2400">
                <a:solidFill>
                  <a:srgbClr val="CC0099"/>
                </a:solidFill>
                <a:ea typeface="宋体" panose="02010600030101010101" pitchFamily="2" charset="-122"/>
              </a:rPr>
              <a:t>instantiations </a:t>
            </a:r>
            <a:r>
              <a:rPr lang="en-US" altLang="zh-CN" sz="2400">
                <a:ea typeface="宋体" panose="02010600030101010101" pitchFamily="2" charset="-122"/>
              </a:rPr>
              <a:t>of </a:t>
            </a:r>
            <a:r>
              <a:rPr lang="en-US" altLang="zh-CN" sz="2400" i="1">
                <a:ea typeface="宋体" panose="02010600030101010101" pitchFamily="2" charset="-122"/>
              </a:rPr>
              <a:t>P</a:t>
            </a:r>
            <a:endParaRPr lang="en-US" altLang="zh-CN" sz="2400">
              <a:ea typeface="宋体" panose="02010600030101010101" pitchFamily="2" charset="-122"/>
            </a:endParaRPr>
          </a:p>
          <a:p>
            <a:pPr lvl="2">
              <a:buFont typeface="Wingdings 2" panose="05020102010507070707" pitchFamily="18" charset="2"/>
              <a:buNone/>
            </a:pPr>
            <a:r>
              <a:rPr lang="en-US" altLang="zh-CN" sz="1800">
                <a:latin typeface="Arial" panose="020B0604020202020204" pitchFamily="34" charset="0"/>
                <a:ea typeface="宋体" panose="02010600030101010101" pitchFamily="2" charset="-122"/>
              </a:rPr>
              <a:t>		At(John, BIT) </a:t>
            </a:r>
            <a:r>
              <a:rPr lang="en-US" altLang="zh-CN" sz="1800">
                <a:latin typeface="Arial" panose="020B0604020202020204" pitchFamily="34" charset="0"/>
                <a:ea typeface="宋体" panose="02010600030101010101" pitchFamily="2" charset="-122"/>
                <a:sym typeface="Symbol" panose="05050102010706020507" pitchFamily="18" charset="2"/>
              </a:rPr>
              <a:t> </a:t>
            </a:r>
            <a:r>
              <a:rPr lang="en-US" altLang="zh-CN" sz="1800">
                <a:latin typeface="Arial" panose="020B0604020202020204" pitchFamily="34" charset="0"/>
                <a:ea typeface="宋体" panose="02010600030101010101" pitchFamily="2" charset="-122"/>
              </a:rPr>
              <a:t>Smart(John) </a:t>
            </a:r>
          </a:p>
          <a:p>
            <a:pPr lvl="2">
              <a:buFont typeface="Wingdings 2" panose="05020102010507070707" pitchFamily="18" charset="2"/>
              <a:buNone/>
            </a:pPr>
            <a:r>
              <a:rPr lang="en-US" altLang="zh-CN" sz="1800">
                <a:latin typeface="Arial" panose="020B0604020202020204" pitchFamily="34" charset="0"/>
                <a:ea typeface="宋体" panose="02010600030101010101" pitchFamily="2" charset="-122"/>
                <a:sym typeface="Symbol" panose="05050102010706020507" pitchFamily="18" charset="2"/>
              </a:rPr>
              <a:t>	</a:t>
            </a:r>
            <a:r>
              <a:rPr lang="en-US" altLang="zh-CN" sz="1800" b="1">
                <a:latin typeface="Arial" panose="020B0604020202020204" pitchFamily="34" charset="0"/>
                <a:ea typeface="宋体" panose="02010600030101010101" pitchFamily="2" charset="-122"/>
                <a:sym typeface="Symbol" panose="05050102010706020507" pitchFamily="18" charset="2"/>
              </a:rPr>
              <a:t></a:t>
            </a:r>
            <a:r>
              <a:rPr lang="en-US" altLang="zh-CN" sz="1800">
                <a:latin typeface="Arial" panose="020B0604020202020204" pitchFamily="34" charset="0"/>
                <a:ea typeface="宋体" panose="02010600030101010101" pitchFamily="2" charset="-122"/>
              </a:rPr>
              <a:t>	At(Richard, BIT) </a:t>
            </a:r>
            <a:r>
              <a:rPr lang="en-US" altLang="zh-CN" sz="1800">
                <a:latin typeface="Arial" panose="020B0604020202020204" pitchFamily="34" charset="0"/>
                <a:ea typeface="宋体" panose="02010600030101010101" pitchFamily="2" charset="-122"/>
                <a:sym typeface="Symbol" panose="05050102010706020507" pitchFamily="18" charset="2"/>
              </a:rPr>
              <a:t></a:t>
            </a:r>
            <a:r>
              <a:rPr lang="en-US" altLang="zh-CN" sz="1800">
                <a:latin typeface="Arial" panose="020B0604020202020204" pitchFamily="34" charset="0"/>
                <a:ea typeface="宋体" panose="02010600030101010101" pitchFamily="2" charset="-122"/>
              </a:rPr>
              <a:t>  Smart(Richard) </a:t>
            </a:r>
          </a:p>
          <a:p>
            <a:pPr lvl="2">
              <a:buFont typeface="Wingdings 2" panose="05020102010507070707" pitchFamily="18" charset="2"/>
              <a:buNone/>
            </a:pPr>
            <a:r>
              <a:rPr lang="en-US" altLang="zh-CN" sz="1800">
                <a:latin typeface="Arial" panose="020B0604020202020204" pitchFamily="34" charset="0"/>
                <a:ea typeface="宋体" panose="02010600030101010101" pitchFamily="2" charset="-122"/>
                <a:sym typeface="Symbol" panose="05050102010706020507" pitchFamily="18" charset="2"/>
              </a:rPr>
              <a:t>	</a:t>
            </a:r>
            <a:r>
              <a:rPr lang="en-US" altLang="zh-CN" sz="1800" b="1">
                <a:latin typeface="Arial" panose="020B0604020202020204" pitchFamily="34" charset="0"/>
                <a:ea typeface="宋体" panose="02010600030101010101" pitchFamily="2" charset="-122"/>
                <a:sym typeface="Symbol" panose="05050102010706020507" pitchFamily="18" charset="2"/>
              </a:rPr>
              <a:t></a:t>
            </a:r>
            <a:r>
              <a:rPr lang="en-US" altLang="zh-CN" sz="1800">
                <a:latin typeface="Arial" panose="020B0604020202020204" pitchFamily="34" charset="0"/>
                <a:ea typeface="宋体" panose="02010600030101010101" pitchFamily="2" charset="-122"/>
                <a:sym typeface="Symbol" panose="05050102010706020507" pitchFamily="18" charset="2"/>
              </a:rPr>
              <a:t>	</a:t>
            </a:r>
            <a:r>
              <a:rPr lang="en-US" altLang="zh-CN" sz="1800">
                <a:latin typeface="Arial" panose="020B0604020202020204" pitchFamily="34" charset="0"/>
                <a:ea typeface="宋体" panose="02010600030101010101" pitchFamily="2" charset="-122"/>
              </a:rPr>
              <a:t>At(Alice, BIT) </a:t>
            </a:r>
            <a:r>
              <a:rPr lang="en-US" altLang="zh-CN" sz="1800">
                <a:latin typeface="Arial" panose="020B0604020202020204" pitchFamily="34" charset="0"/>
                <a:ea typeface="宋体" panose="02010600030101010101" pitchFamily="2" charset="-122"/>
                <a:sym typeface="Symbol" panose="05050102010706020507" pitchFamily="18" charset="2"/>
              </a:rPr>
              <a:t></a:t>
            </a:r>
            <a:r>
              <a:rPr lang="en-US" altLang="zh-CN" sz="1800">
                <a:latin typeface="Arial" panose="020B0604020202020204" pitchFamily="34" charset="0"/>
                <a:ea typeface="宋体" panose="02010600030101010101" pitchFamily="2" charset="-122"/>
              </a:rPr>
              <a:t> Smart(Alice) </a:t>
            </a:r>
          </a:p>
          <a:p>
            <a:pPr lvl="2">
              <a:buFont typeface="Wingdings 2" panose="05020102010507070707" pitchFamily="18" charset="2"/>
              <a:buNone/>
            </a:pPr>
            <a:r>
              <a:rPr lang="en-US" altLang="zh-CN" sz="1800">
                <a:latin typeface="Arial" panose="020B0604020202020204" pitchFamily="34" charset="0"/>
                <a:ea typeface="宋体" panose="02010600030101010101" pitchFamily="2" charset="-122"/>
                <a:sym typeface="Symbol" panose="05050102010706020507" pitchFamily="18" charset="2"/>
              </a:rPr>
              <a:t>	</a:t>
            </a:r>
            <a:r>
              <a:rPr lang="en-US" altLang="zh-CN" sz="1800" b="1">
                <a:latin typeface="Arial" panose="020B0604020202020204" pitchFamily="34" charset="0"/>
                <a:ea typeface="宋体" panose="02010600030101010101" pitchFamily="2" charset="-122"/>
                <a:sym typeface="Symbol" panose="05050102010706020507" pitchFamily="18" charset="2"/>
              </a:rPr>
              <a:t></a:t>
            </a:r>
            <a:r>
              <a:rPr lang="en-US" altLang="zh-CN" sz="1800">
                <a:latin typeface="Arial" panose="020B0604020202020204" pitchFamily="34" charset="0"/>
                <a:ea typeface="宋体" panose="02010600030101010101" pitchFamily="2" charset="-122"/>
              </a:rPr>
              <a:t> ...
</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7168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BCA21C55-D268-462F-B6F3-FF1DED161B46}" type="slidenum">
              <a:rPr lang="zh-CN" altLang="en-US" sz="1000" b="0" smtClean="0">
                <a:solidFill>
                  <a:srgbClr val="FFFFFF"/>
                </a:solidFill>
                <a:latin typeface="Arial" panose="020B0604020202020204" pitchFamily="34" charset="0"/>
              </a:rPr>
              <a:pPr>
                <a:spcBef>
                  <a:spcPct val="0"/>
                </a:spcBef>
                <a:buClrTx/>
                <a:buFontTx/>
                <a:buNone/>
              </a:pPr>
              <a:t>29</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A15EE01C-7D66-497B-AA78-EADC2013F659}" type="datetime1">
              <a:rPr lang="zh-CN" altLang="en-US"/>
              <a:pPr>
                <a:defRPr/>
              </a:pPr>
              <a:t>2023/4/24</a:t>
            </a:fld>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r>
              <a:rPr lang="en-US" altLang="zh-CN" sz="3600">
                <a:ea typeface="宋体" panose="02010600030101010101" pitchFamily="2" charset="-122"/>
              </a:rPr>
              <a:t>An important rule based ES</a:t>
            </a:r>
          </a:p>
        </p:txBody>
      </p:sp>
      <p:sp>
        <p:nvSpPr>
          <p:cNvPr id="19459" name="Rectangle 3"/>
          <p:cNvSpPr>
            <a:spLocks noGrp="1" noRot="1" noChangeArrowheads="1"/>
          </p:cNvSpPr>
          <p:nvPr>
            <p:ph idx="1"/>
          </p:nvPr>
        </p:nvSpPr>
        <p:spPr>
          <a:xfrm>
            <a:off x="457200" y="4267200"/>
            <a:ext cx="8229600" cy="2133600"/>
          </a:xfrm>
        </p:spPr>
        <p:txBody>
          <a:bodyPr/>
          <a:lstStyle/>
          <a:p>
            <a:pPr>
              <a:lnSpc>
                <a:spcPct val="80000"/>
              </a:lnSpc>
              <a:buFont typeface="Wingdings 2" panose="05020102010507070707" pitchFamily="18" charset="2"/>
              <a:buNone/>
            </a:pPr>
            <a:r>
              <a:rPr lang="en-US" altLang="zh-CN" sz="1600">
                <a:solidFill>
                  <a:srgbClr val="FF0000"/>
                </a:solidFill>
                <a:ea typeface="宋体" panose="02010600030101010101" pitchFamily="2" charset="-122"/>
              </a:rPr>
              <a:t>A typical MYCIN rule: </a:t>
            </a:r>
          </a:p>
          <a:p>
            <a:pPr>
              <a:lnSpc>
                <a:spcPct val="80000"/>
              </a:lnSpc>
              <a:buFont typeface="Wingdings 2" panose="05020102010507070707" pitchFamily="18" charset="2"/>
              <a:buNone/>
            </a:pPr>
            <a:r>
              <a:rPr lang="en-US" altLang="zh-CN" sz="1600">
                <a:solidFill>
                  <a:srgbClr val="FF0000"/>
                </a:solidFill>
                <a:ea typeface="宋体" panose="02010600030101010101" pitchFamily="2" charset="-122"/>
              </a:rPr>
              <a:t>IF </a:t>
            </a:r>
          </a:p>
          <a:p>
            <a:pPr>
              <a:lnSpc>
                <a:spcPct val="80000"/>
              </a:lnSpc>
              <a:buFont typeface="Wingdings 2" panose="05020102010507070707" pitchFamily="18" charset="2"/>
              <a:buNone/>
            </a:pPr>
            <a:r>
              <a:rPr lang="en-US" altLang="zh-CN" sz="1600">
                <a:solidFill>
                  <a:srgbClr val="FF0000"/>
                </a:solidFill>
                <a:ea typeface="宋体" panose="02010600030101010101" pitchFamily="2" charset="-122"/>
              </a:rPr>
              <a:t>    the type of x is primary bacteremia</a:t>
            </a:r>
          </a:p>
          <a:p>
            <a:pPr>
              <a:lnSpc>
                <a:spcPct val="80000"/>
              </a:lnSpc>
              <a:buFont typeface="Wingdings 2" panose="05020102010507070707" pitchFamily="18" charset="2"/>
              <a:buNone/>
            </a:pPr>
            <a:r>
              <a:rPr lang="en-US" altLang="zh-CN" sz="1600">
                <a:solidFill>
                  <a:srgbClr val="FF0000"/>
                </a:solidFill>
                <a:ea typeface="宋体" panose="02010600030101010101" pitchFamily="2" charset="-122"/>
              </a:rPr>
              <a:t>    the suspected entry point of x is the gastrointestinal tract</a:t>
            </a:r>
          </a:p>
          <a:p>
            <a:pPr>
              <a:lnSpc>
                <a:spcPct val="80000"/>
              </a:lnSpc>
              <a:buFont typeface="Wingdings 2" panose="05020102010507070707" pitchFamily="18" charset="2"/>
              <a:buNone/>
            </a:pPr>
            <a:r>
              <a:rPr lang="en-US" altLang="zh-CN" sz="1600">
                <a:solidFill>
                  <a:srgbClr val="FF0000"/>
                </a:solidFill>
                <a:ea typeface="宋体" panose="02010600030101010101" pitchFamily="2" charset="-122"/>
              </a:rPr>
              <a:t>    the site of the culture of x is one of the sterile sites</a:t>
            </a:r>
          </a:p>
          <a:p>
            <a:pPr>
              <a:lnSpc>
                <a:spcPct val="80000"/>
              </a:lnSpc>
              <a:buFont typeface="Wingdings 2" panose="05020102010507070707" pitchFamily="18" charset="2"/>
              <a:buNone/>
            </a:pPr>
            <a:r>
              <a:rPr lang="en-US" altLang="zh-CN" sz="1600">
                <a:solidFill>
                  <a:srgbClr val="FF0000"/>
                </a:solidFill>
                <a:ea typeface="宋体" panose="02010600030101010101" pitchFamily="2" charset="-122"/>
              </a:rPr>
              <a:t>Then</a:t>
            </a:r>
          </a:p>
          <a:p>
            <a:pPr>
              <a:lnSpc>
                <a:spcPct val="80000"/>
              </a:lnSpc>
              <a:buFont typeface="Wingdings 2" panose="05020102010507070707" pitchFamily="18" charset="2"/>
              <a:buNone/>
            </a:pPr>
            <a:r>
              <a:rPr lang="en-US" altLang="zh-CN" sz="1600">
                <a:solidFill>
                  <a:srgbClr val="FF0000"/>
                </a:solidFill>
                <a:ea typeface="宋体" panose="02010600030101010101" pitchFamily="2" charset="-122"/>
              </a:rPr>
              <a:t>    there is evidence (0.8) that x is bacteroides</a:t>
            </a:r>
          </a:p>
          <a:p>
            <a:pPr>
              <a:lnSpc>
                <a:spcPct val="80000"/>
              </a:lnSpc>
              <a:buFont typeface="Wingdings 2" panose="05020102010507070707" pitchFamily="18" charset="2"/>
              <a:buNone/>
            </a:pPr>
            <a:r>
              <a:rPr lang="en-US" altLang="zh-CN" sz="1600">
                <a:ea typeface="宋体" panose="02010600030101010101" pitchFamily="2" charset="-122"/>
              </a:rPr>
              <a:t>   </a:t>
            </a:r>
          </a:p>
        </p:txBody>
      </p:sp>
      <p:sp>
        <p:nvSpPr>
          <p:cNvPr id="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946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3431AA3-650D-4238-A8E7-1B4CA0D1B6F7}" type="slidenum">
              <a:rPr lang="zh-CN" altLang="en-US" sz="1000" b="0" smtClean="0">
                <a:solidFill>
                  <a:srgbClr val="FFFFFF"/>
                </a:solidFill>
                <a:latin typeface="Arial" panose="020B0604020202020204" pitchFamily="34" charset="0"/>
              </a:rPr>
              <a:pPr>
                <a:spcBef>
                  <a:spcPct val="0"/>
                </a:spcBef>
                <a:buClrTx/>
                <a:buFontTx/>
                <a:buNone/>
              </a:pPr>
              <a:t>3</a:t>
            </a:fld>
            <a:endParaRPr lang="en-US" altLang="zh-CN" sz="1000" b="0">
              <a:solidFill>
                <a:srgbClr val="FFFFFF"/>
              </a:solidFill>
              <a:latin typeface="Arial" panose="020B0604020202020204" pitchFamily="34" charset="0"/>
            </a:endParaRPr>
          </a:p>
        </p:txBody>
      </p:sp>
      <p:sp>
        <p:nvSpPr>
          <p:cNvPr id="7" name="日期占位符 3"/>
          <p:cNvSpPr>
            <a:spLocks noGrp="1"/>
          </p:cNvSpPr>
          <p:nvPr>
            <p:ph type="dt" sz="quarter" idx="12"/>
          </p:nvPr>
        </p:nvSpPr>
        <p:spPr/>
        <p:txBody>
          <a:bodyPr/>
          <a:lstStyle/>
          <a:p>
            <a:pPr>
              <a:defRPr/>
            </a:pPr>
            <a:fld id="{2ACA9E90-3690-48D3-9E15-B08F3AB1E94B}" type="datetime1">
              <a:rPr lang="zh-CN" altLang="en-US"/>
              <a:pPr>
                <a:defRPr/>
              </a:pPr>
              <a:t>2023/4/24</a:t>
            </a:fld>
            <a:endParaRPr lang="en-US" altLang="zh-CN"/>
          </a:p>
        </p:txBody>
      </p:sp>
      <p:pic>
        <p:nvPicPr>
          <p:cNvPr id="19463" name="Picture 4" descr="myc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2590800" cy="29051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5"/>
          <p:cNvSpPr>
            <a:spLocks noChangeArrowheads="1"/>
          </p:cNvSpPr>
          <p:nvPr/>
        </p:nvSpPr>
        <p:spPr bwMode="auto">
          <a:xfrm>
            <a:off x="2743200" y="1066800"/>
            <a:ext cx="61722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075"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200" b="0">
                <a:solidFill>
                  <a:srgbClr val="6600CC"/>
                </a:solidFill>
                <a:latin typeface="Arial" panose="020B0604020202020204" pitchFamily="34" charset="0"/>
              </a:rPr>
              <a:t>MYCIN: HAS THE PATIENT RECENTLY HAD SYMPTOMS OF PERSISTENT HEADACHE OR OTHER ABNORMAL NEUROLOGIC SYMPTOMS (DIZZINESS, LETHARGY, ETC.)?</a:t>
            </a:r>
            <a:br>
              <a:rPr lang="en-US" altLang="zh-CN" sz="1200" b="0">
                <a:solidFill>
                  <a:srgbClr val="6600CC"/>
                </a:solidFill>
                <a:latin typeface="Arial" panose="020B0604020202020204" pitchFamily="34" charset="0"/>
              </a:rPr>
            </a:br>
            <a:r>
              <a:rPr lang="en-US" altLang="zh-CN" sz="1200" b="0">
                <a:solidFill>
                  <a:srgbClr val="6600CC"/>
                </a:solidFill>
                <a:latin typeface="Arial" panose="020B0604020202020204" pitchFamily="34" charset="0"/>
              </a:rPr>
              <a:t>HUMAN: YES.</a:t>
            </a:r>
            <a:br>
              <a:rPr lang="en-US" altLang="zh-CN" sz="1200" b="0">
                <a:solidFill>
                  <a:srgbClr val="6600CC"/>
                </a:solidFill>
                <a:latin typeface="Arial" panose="020B0604020202020204" pitchFamily="34" charset="0"/>
              </a:rPr>
            </a:br>
            <a:r>
              <a:rPr lang="en-US" altLang="zh-CN" sz="1200" b="0">
                <a:solidFill>
                  <a:srgbClr val="6600CC"/>
                </a:solidFill>
                <a:latin typeface="Arial" panose="020B0604020202020204" pitchFamily="34" charset="0"/>
              </a:rPr>
              <a:t>MYCIN: HAS THE PATIENT RECENTLY HAD OBJECTIVE EVIDENCE ABNORMAL NEUROLOGIC SIGNS (MUSCLE RIGIDITY, COMA, SEIZURES, ETC.) DOCUMENTED BY PHYSICIAN OBSERVATION OR EXAMINATION?</a:t>
            </a:r>
            <a:br>
              <a:rPr lang="en-US" altLang="zh-CN" sz="1200" b="0">
                <a:solidFill>
                  <a:srgbClr val="6600CC"/>
                </a:solidFill>
                <a:latin typeface="Arial" panose="020B0604020202020204" pitchFamily="34" charset="0"/>
              </a:rPr>
            </a:br>
            <a:r>
              <a:rPr lang="en-US" altLang="zh-CN" sz="1200" b="0">
                <a:solidFill>
                  <a:srgbClr val="6600CC"/>
                </a:solidFill>
                <a:latin typeface="Arial" panose="020B0604020202020204" pitchFamily="34" charset="0"/>
              </a:rPr>
              <a:t>MYCIN: THE CSF CULTURES WILL BE CONSIDERED TO BE ASSOCIATED WITH MENINGITIS. PLEASE GIVE THE DATE ON WHICH CLINICAL EVIDENCE (SYMPTOMS, SIGNS OR LABORATORY TESTS) OF MENINGITIS FIRST APPEARED. PLEASE ENTER CSF FINDING. IS MENINGITIS A HOSPITAL-ACQUIRED INFECTION?</a:t>
            </a:r>
            <a:br>
              <a:rPr lang="en-US" altLang="zh-CN" sz="1200" b="0">
                <a:solidFill>
                  <a:srgbClr val="6600CC"/>
                </a:solidFill>
                <a:latin typeface="Arial" panose="020B0604020202020204" pitchFamily="34" charset="0"/>
              </a:rPr>
            </a:br>
            <a:r>
              <a:rPr lang="en-US" altLang="zh-CN" sz="1200" b="0">
                <a:solidFill>
                  <a:srgbClr val="6600CC"/>
                </a:solidFill>
                <a:latin typeface="Arial" panose="020B0604020202020204" pitchFamily="34" charset="0"/>
              </a:rPr>
              <a:t>HUMAN: WHY?</a:t>
            </a:r>
            <a:br>
              <a:rPr lang="en-US" altLang="zh-CN" sz="1200" b="0">
                <a:solidFill>
                  <a:srgbClr val="6600CC"/>
                </a:solidFill>
                <a:latin typeface="Arial" panose="020B0604020202020204" pitchFamily="34" charset="0"/>
              </a:rPr>
            </a:br>
            <a:r>
              <a:rPr lang="en-US" altLang="zh-CN" sz="1200" b="0">
                <a:solidFill>
                  <a:srgbClr val="6600CC"/>
                </a:solidFill>
                <a:latin typeface="Arial" panose="020B0604020202020204" pitchFamily="34" charset="0"/>
              </a:rPr>
              <a:t>MYCIN: THIS WILL AID IN DETERMINING THE ORGANISMS (OTHER THAN THOSE SEEN ON CULTURES OR SMEARS) WHICH MIGHT BE CAUSING THE INFECTION. IT HAS ALREADY BEEN ESTABLISHED THAT</a:t>
            </a:r>
            <a:br>
              <a:rPr lang="en-US" altLang="zh-CN" sz="1200" b="0">
                <a:solidFill>
                  <a:srgbClr val="6600CC"/>
                </a:solidFill>
                <a:latin typeface="Arial" panose="020B0604020202020204" pitchFamily="34" charset="0"/>
              </a:rPr>
            </a:br>
            <a:r>
              <a:rPr lang="en-US" altLang="zh-CN" sz="1400" b="0">
                <a:solidFill>
                  <a:srgbClr val="6600CC"/>
                </a:solidFill>
                <a:latin typeface="Arial" panose="020B0604020202020204" pitchFamily="34" charset="0"/>
              </a:rPr>
              <a:t>………….</a:t>
            </a:r>
            <a:br>
              <a:rPr lang="en-US" altLang="zh-CN" sz="1400" b="0">
                <a:solidFill>
                  <a:srgbClr val="6600CC"/>
                </a:solidFill>
                <a:latin typeface="Arial" panose="020B0604020202020204" pitchFamily="34" charset="0"/>
              </a:rPr>
            </a:br>
            <a:endParaRPr lang="en-US" altLang="zh-CN" sz="1400" b="0">
              <a:solidFill>
                <a:srgbClr val="6600CC"/>
              </a:solidFill>
              <a:latin typeface="Arial" panose="020B0604020202020204" pitchFamily="34" charset="0"/>
            </a:endParaRPr>
          </a:p>
        </p:txBody>
      </p:sp>
      <p:sp>
        <p:nvSpPr>
          <p:cNvPr id="19465" name="Rectangle 6"/>
          <p:cNvSpPr>
            <a:spLocks noChangeArrowheads="1"/>
          </p:cNvSpPr>
          <p:nvPr/>
        </p:nvSpPr>
        <p:spPr bwMode="auto">
          <a:xfrm>
            <a:off x="6248400" y="5638800"/>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b="0">
                <a:latin typeface="Arial" panose="020B0604020202020204" pitchFamily="34" charset="0"/>
              </a:rPr>
              <a:t>From: http://www.atariarchives.org/deli/expert_systems.php</a:t>
            </a:r>
            <a:endParaRPr lang="zh-CN" altLang="en-US" sz="1800" b="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r>
              <a:rPr lang="en-US" altLang="zh-CN" sz="3600">
                <a:ea typeface="宋体" panose="02010600030101010101" pitchFamily="2" charset="-122"/>
              </a:rPr>
              <a:t>Existential quantification</a:t>
            </a:r>
          </a:p>
        </p:txBody>
      </p:sp>
      <p:sp>
        <p:nvSpPr>
          <p:cNvPr id="73731" name="Rectangle 3"/>
          <p:cNvSpPr>
            <a:spLocks noGrp="1" noRot="1" noChangeArrowheads="1"/>
          </p:cNvSpPr>
          <p:nvPr>
            <p:ph idx="1"/>
          </p:nvPr>
        </p:nvSpPr>
        <p:spPr>
          <a:xfrm>
            <a:off x="533400" y="1295400"/>
            <a:ext cx="8305800" cy="5029200"/>
          </a:xfrm>
        </p:spPr>
        <p:txBody>
          <a:bodyPr/>
          <a:lstStyle/>
          <a:p>
            <a:pPr>
              <a:lnSpc>
                <a:spcPct val="80000"/>
              </a:lnSpc>
            </a:pPr>
            <a:r>
              <a:rPr lang="zh-CN" altLang="en-US" sz="2400">
                <a:ea typeface="宋体" panose="02010600030101010101" pitchFamily="2" charset="-122"/>
                <a:sym typeface="Symbol" panose="05050102010706020507" pitchFamily="18" charset="2"/>
              </a:rPr>
              <a:t></a:t>
            </a:r>
            <a:r>
              <a:rPr lang="en-US" altLang="zh-CN" sz="2400">
                <a:ea typeface="宋体" panose="02010600030101010101" pitchFamily="2" charset="-122"/>
              </a:rPr>
              <a:t>&lt;</a:t>
            </a:r>
            <a:r>
              <a:rPr lang="en-US" altLang="zh-CN" sz="2400" i="1">
                <a:ea typeface="宋体" panose="02010600030101010101" pitchFamily="2" charset="-122"/>
              </a:rPr>
              <a:t>variables</a:t>
            </a:r>
            <a:r>
              <a:rPr lang="en-US" altLang="zh-CN" sz="2400">
                <a:ea typeface="宋体" panose="02010600030101010101" pitchFamily="2" charset="-122"/>
              </a:rPr>
              <a:t>&gt; &lt;</a:t>
            </a:r>
            <a:r>
              <a:rPr lang="en-US" altLang="zh-CN" sz="2400" i="1">
                <a:ea typeface="宋体" panose="02010600030101010101" pitchFamily="2" charset="-122"/>
              </a:rPr>
              <a:t>sentence</a:t>
            </a:r>
            <a:r>
              <a:rPr lang="en-US" altLang="zh-CN" sz="2400">
                <a:ea typeface="宋体" panose="02010600030101010101" pitchFamily="2" charset="-122"/>
              </a:rPr>
              <a:t>&gt;</a:t>
            </a:r>
          </a:p>
          <a:p>
            <a:pPr lvl="4">
              <a:lnSpc>
                <a:spcPct val="80000"/>
              </a:lnSpc>
            </a:pPr>
            <a:endParaRPr lang="en-US" altLang="zh-CN" sz="1600">
              <a:latin typeface="Arial" panose="020B0604020202020204" pitchFamily="34" charset="0"/>
              <a:ea typeface="宋体" panose="02010600030101010101" pitchFamily="2" charset="-122"/>
            </a:endParaRPr>
          </a:p>
          <a:p>
            <a:pPr>
              <a:lnSpc>
                <a:spcPct val="80000"/>
              </a:lnSpc>
              <a:buFont typeface="Wingdings 2" panose="05020102010507070707" pitchFamily="18" charset="2"/>
              <a:buNone/>
            </a:pPr>
            <a:r>
              <a:rPr lang="en-US" altLang="zh-CN" sz="2400">
                <a:ea typeface="宋体" panose="02010600030101010101" pitchFamily="2" charset="-122"/>
              </a:rPr>
              <a:t>    E.g. “Someone at BIT is smart”:</a:t>
            </a:r>
          </a:p>
          <a:p>
            <a:pPr>
              <a:lnSpc>
                <a:spcPct val="80000"/>
              </a:lnSpc>
              <a:buFont typeface="Wingdings 2" panose="05020102010507070707" pitchFamily="18" charset="2"/>
              <a:buNone/>
            </a:pPr>
            <a:r>
              <a:rPr lang="en-US" altLang="zh-CN" sz="2400">
                <a:ea typeface="宋体" panose="02010600030101010101" pitchFamily="2" charset="-122"/>
                <a:sym typeface="Symbol" panose="05050102010706020507" pitchFamily="18" charset="2"/>
              </a:rPr>
              <a:t>             </a:t>
            </a:r>
            <a:r>
              <a:rPr lang="en-US" altLang="zh-CN" sz="2400" i="1">
                <a:ea typeface="宋体" panose="02010600030101010101" pitchFamily="2" charset="-122"/>
              </a:rPr>
              <a:t>x</a:t>
            </a:r>
            <a:r>
              <a:rPr lang="en-US" altLang="zh-CN" sz="2400">
                <a:ea typeface="宋体" panose="02010600030101010101" pitchFamily="2" charset="-122"/>
              </a:rPr>
              <a:t> At(x,BIT) </a:t>
            </a:r>
            <a:r>
              <a:rPr lang="en-US" altLang="zh-CN" sz="2400">
                <a:ea typeface="宋体" panose="02010600030101010101" pitchFamily="2" charset="-122"/>
                <a:sym typeface="Symbol" panose="05050102010706020507" pitchFamily="18" charset="2"/>
              </a:rPr>
              <a:t></a:t>
            </a:r>
            <a:r>
              <a:rPr lang="en-US" altLang="zh-CN" sz="2400">
                <a:ea typeface="宋体" panose="02010600030101010101" pitchFamily="2" charset="-122"/>
              </a:rPr>
              <a:t> Smart(x)
</a:t>
            </a:r>
          </a:p>
          <a:p>
            <a:pPr lvl="4">
              <a:lnSpc>
                <a:spcPct val="80000"/>
              </a:lnSpc>
            </a:pPr>
            <a:endParaRPr lang="en-US" altLang="zh-CN" sz="1600">
              <a:latin typeface="Arial" panose="020B0604020202020204" pitchFamily="34" charset="0"/>
              <a:ea typeface="宋体" panose="02010600030101010101" pitchFamily="2" charset="-122"/>
              <a:sym typeface="Symbol" panose="05050102010706020507" pitchFamily="18" charset="2"/>
            </a:endParaRPr>
          </a:p>
          <a:p>
            <a:pPr>
              <a:lnSpc>
                <a:spcPct val="80000"/>
              </a:lnSpc>
            </a:pPr>
            <a:r>
              <a:rPr lang="en-US" altLang="zh-CN" sz="2400">
                <a:ea typeface="宋体" panose="02010600030101010101" pitchFamily="2" charset="-122"/>
                <a:sym typeface="Symbol" panose="05050102010706020507" pitchFamily="18" charset="2"/>
              </a:rPr>
              <a:t></a:t>
            </a:r>
            <a:r>
              <a:rPr lang="en-US" altLang="zh-CN" sz="2400" i="1">
                <a:ea typeface="宋体" panose="02010600030101010101" pitchFamily="2" charset="-122"/>
              </a:rPr>
              <a:t>x</a:t>
            </a:r>
            <a:r>
              <a:rPr lang="en-US" altLang="zh-CN" sz="2400">
                <a:ea typeface="宋体" panose="02010600030101010101" pitchFamily="2" charset="-122"/>
              </a:rPr>
              <a:t> </a:t>
            </a:r>
            <a:r>
              <a:rPr lang="en-US" altLang="zh-CN" sz="2400" i="1">
                <a:ea typeface="宋体" panose="02010600030101010101" pitchFamily="2" charset="-122"/>
              </a:rPr>
              <a:t>P</a:t>
            </a:r>
            <a:r>
              <a:rPr lang="en-US" altLang="zh-CN" sz="2400">
                <a:ea typeface="宋体" panose="02010600030101010101" pitchFamily="2" charset="-122"/>
              </a:rPr>
              <a:t> is true in a model </a:t>
            </a:r>
            <a:r>
              <a:rPr lang="en-US" altLang="zh-CN" sz="2400" i="1">
                <a:ea typeface="宋体" panose="02010600030101010101" pitchFamily="2" charset="-122"/>
              </a:rPr>
              <a:t>m</a:t>
            </a:r>
            <a:r>
              <a:rPr lang="en-US" altLang="zh-CN" sz="2400">
                <a:ea typeface="宋体" panose="02010600030101010101" pitchFamily="2" charset="-122"/>
              </a:rPr>
              <a:t> iff </a:t>
            </a:r>
            <a:r>
              <a:rPr lang="en-US" altLang="zh-CN" sz="2400" i="1">
                <a:ea typeface="宋体" panose="02010600030101010101" pitchFamily="2" charset="-122"/>
              </a:rPr>
              <a:t>P</a:t>
            </a:r>
            <a:r>
              <a:rPr lang="en-US" altLang="zh-CN" sz="2400">
                <a:ea typeface="宋体" panose="02010600030101010101" pitchFamily="2" charset="-122"/>
              </a:rPr>
              <a:t> is true with </a:t>
            </a:r>
            <a:r>
              <a:rPr lang="en-US" altLang="zh-CN" sz="2400" i="1">
                <a:ea typeface="宋体" panose="02010600030101010101" pitchFamily="2" charset="-122"/>
              </a:rPr>
              <a:t>x</a:t>
            </a:r>
            <a:r>
              <a:rPr lang="en-US" altLang="zh-CN" sz="2400">
                <a:ea typeface="宋体" panose="02010600030101010101" pitchFamily="2" charset="-122"/>
              </a:rPr>
              <a:t> being some possible object in the model</a:t>
            </a:r>
          </a:p>
          <a:p>
            <a:pPr lvl="4">
              <a:lnSpc>
                <a:spcPct val="80000"/>
              </a:lnSpc>
            </a:pPr>
            <a:endParaRPr lang="en-US" altLang="zh-CN" sz="1600">
              <a:latin typeface="Arial" panose="020B0604020202020204" pitchFamily="34" charset="0"/>
              <a:ea typeface="宋体" panose="02010600030101010101" pitchFamily="2" charset="-122"/>
            </a:endParaRPr>
          </a:p>
          <a:p>
            <a:r>
              <a:rPr lang="en-US" altLang="zh-CN" sz="2400">
                <a:ea typeface="宋体" panose="02010600030101010101" pitchFamily="2" charset="-122"/>
              </a:rPr>
              <a:t>Roughly speaking, equivalent to the </a:t>
            </a:r>
            <a:r>
              <a:rPr lang="en-US" altLang="zh-CN" sz="2400">
                <a:solidFill>
                  <a:srgbClr val="CC0099"/>
                </a:solidFill>
                <a:ea typeface="宋体" panose="02010600030101010101" pitchFamily="2" charset="-122"/>
              </a:rPr>
              <a:t>disjunction</a:t>
            </a:r>
            <a:r>
              <a:rPr lang="en-US" altLang="zh-CN" sz="2400">
                <a:ea typeface="宋体" panose="02010600030101010101" pitchFamily="2" charset="-122"/>
              </a:rPr>
              <a:t> of </a:t>
            </a:r>
            <a:r>
              <a:rPr lang="en-US" altLang="zh-CN" sz="2400">
                <a:solidFill>
                  <a:srgbClr val="CC0099"/>
                </a:solidFill>
                <a:ea typeface="宋体" panose="02010600030101010101" pitchFamily="2" charset="-122"/>
              </a:rPr>
              <a:t>instantiations</a:t>
            </a:r>
            <a:r>
              <a:rPr lang="en-US" altLang="zh-CN" sz="2400">
                <a:ea typeface="宋体" panose="02010600030101010101" pitchFamily="2" charset="-122"/>
              </a:rPr>
              <a:t> of </a:t>
            </a:r>
            <a:r>
              <a:rPr lang="en-US" altLang="zh-CN" sz="2400" i="1">
                <a:ea typeface="宋体" panose="02010600030101010101" pitchFamily="2" charset="-122"/>
              </a:rPr>
              <a:t>P</a:t>
            </a:r>
            <a:endParaRPr lang="en-US" altLang="zh-CN" sz="2400">
              <a:ea typeface="宋体" panose="02010600030101010101" pitchFamily="2" charset="-122"/>
            </a:endParaRPr>
          </a:p>
          <a:p>
            <a:pPr lvl="1">
              <a:lnSpc>
                <a:spcPct val="80000"/>
              </a:lnSpc>
              <a:buFont typeface="Wingdings" panose="05000000000000000000" pitchFamily="2" charset="2"/>
              <a:buNone/>
            </a:pPr>
            <a:r>
              <a:rPr lang="en-US" altLang="zh-CN" sz="2000">
                <a:latin typeface="Arial" panose="020B0604020202020204" pitchFamily="34" charset="0"/>
                <a:ea typeface="宋体" panose="02010600030101010101" pitchFamily="2" charset="-122"/>
              </a:rPr>
              <a:t>	At(John, BIT) </a:t>
            </a:r>
            <a:r>
              <a:rPr lang="en-US" altLang="zh-CN" sz="2000">
                <a:latin typeface="Arial" panose="020B0604020202020204" pitchFamily="34" charset="0"/>
                <a:ea typeface="宋体" panose="02010600030101010101" pitchFamily="2" charset="-122"/>
                <a:sym typeface="Symbol" panose="05050102010706020507" pitchFamily="18" charset="2"/>
              </a:rPr>
              <a:t></a:t>
            </a:r>
            <a:r>
              <a:rPr lang="en-US" altLang="zh-CN" sz="2000">
                <a:latin typeface="Arial" panose="020B0604020202020204" pitchFamily="34" charset="0"/>
                <a:ea typeface="宋体" panose="02010600030101010101" pitchFamily="2" charset="-122"/>
              </a:rPr>
              <a:t> Smart(John) </a:t>
            </a:r>
          </a:p>
          <a:p>
            <a:pPr lvl="1">
              <a:lnSpc>
                <a:spcPct val="80000"/>
              </a:lnSpc>
              <a:buFont typeface="Wingdings" panose="05000000000000000000" pitchFamily="2" charset="2"/>
              <a:buNone/>
            </a:pPr>
            <a:r>
              <a:rPr lang="en-US" altLang="zh-CN" sz="2000" b="1">
                <a:latin typeface="Arial" panose="020B0604020202020204" pitchFamily="34" charset="0"/>
                <a:ea typeface="宋体" panose="02010600030101010101" pitchFamily="2" charset="-122"/>
                <a:sym typeface="Symbol" panose="05050102010706020507" pitchFamily="18" charset="2"/>
              </a:rPr>
              <a:t></a:t>
            </a:r>
            <a:r>
              <a:rPr lang="en-US" altLang="zh-CN" sz="2000" b="1">
                <a:latin typeface="Arial" panose="020B0604020202020204" pitchFamily="34" charset="0"/>
                <a:ea typeface="宋体" panose="02010600030101010101" pitchFamily="2" charset="-122"/>
              </a:rPr>
              <a:t>	</a:t>
            </a:r>
            <a:r>
              <a:rPr lang="en-US" altLang="zh-CN" sz="2000">
                <a:latin typeface="Arial" panose="020B0604020202020204" pitchFamily="34" charset="0"/>
                <a:ea typeface="宋体" panose="02010600030101010101" pitchFamily="2" charset="-122"/>
              </a:rPr>
              <a:t>At(Richard, BIT) </a:t>
            </a:r>
            <a:r>
              <a:rPr lang="en-US" altLang="zh-CN" sz="2000">
                <a:latin typeface="Arial" panose="020B0604020202020204" pitchFamily="34" charset="0"/>
                <a:ea typeface="宋体" panose="02010600030101010101" pitchFamily="2" charset="-122"/>
                <a:sym typeface="Symbol" panose="05050102010706020507" pitchFamily="18" charset="2"/>
              </a:rPr>
              <a:t> </a:t>
            </a:r>
            <a:r>
              <a:rPr lang="en-US" altLang="zh-CN" sz="2000">
                <a:latin typeface="Arial" panose="020B0604020202020204" pitchFamily="34" charset="0"/>
                <a:ea typeface="宋体" panose="02010600030101010101" pitchFamily="2" charset="-122"/>
              </a:rPr>
              <a:t>Smart(Richard) </a:t>
            </a:r>
          </a:p>
          <a:p>
            <a:pPr lvl="1">
              <a:lnSpc>
                <a:spcPct val="80000"/>
              </a:lnSpc>
              <a:buFont typeface="Wingdings" panose="05000000000000000000" pitchFamily="2" charset="2"/>
              <a:buNone/>
            </a:pPr>
            <a:r>
              <a:rPr lang="en-US" altLang="zh-CN" sz="2000" b="1">
                <a:latin typeface="Arial" panose="020B0604020202020204" pitchFamily="34" charset="0"/>
                <a:ea typeface="宋体" panose="02010600030101010101" pitchFamily="2" charset="-122"/>
                <a:sym typeface="Symbol" panose="05050102010706020507" pitchFamily="18" charset="2"/>
              </a:rPr>
              <a:t></a:t>
            </a:r>
            <a:r>
              <a:rPr lang="en-US" altLang="zh-CN" sz="2000">
                <a:latin typeface="Arial" panose="020B0604020202020204" pitchFamily="34" charset="0"/>
                <a:ea typeface="宋体" panose="02010600030101010101" pitchFamily="2" charset="-122"/>
              </a:rPr>
              <a:t>	At(Alice, BIT) </a:t>
            </a:r>
            <a:r>
              <a:rPr lang="en-US" altLang="zh-CN" sz="2000">
                <a:latin typeface="Arial" panose="020B0604020202020204" pitchFamily="34" charset="0"/>
                <a:ea typeface="宋体" panose="02010600030101010101" pitchFamily="2" charset="-122"/>
                <a:sym typeface="Symbol" panose="05050102010706020507" pitchFamily="18" charset="2"/>
              </a:rPr>
              <a:t></a:t>
            </a:r>
            <a:r>
              <a:rPr lang="en-US" altLang="zh-CN" sz="2000">
                <a:latin typeface="Arial" panose="020B0604020202020204" pitchFamily="34" charset="0"/>
                <a:ea typeface="宋体" panose="02010600030101010101" pitchFamily="2" charset="-122"/>
              </a:rPr>
              <a:t> Smart(Alice) </a:t>
            </a:r>
          </a:p>
          <a:p>
            <a:pPr lvl="1">
              <a:lnSpc>
                <a:spcPct val="80000"/>
              </a:lnSpc>
              <a:buFont typeface="Wingdings" panose="05000000000000000000" pitchFamily="2" charset="2"/>
              <a:buNone/>
            </a:pPr>
            <a:r>
              <a:rPr lang="en-US" altLang="zh-CN" sz="2000" b="1">
                <a:latin typeface="Arial" panose="020B0604020202020204" pitchFamily="34" charset="0"/>
                <a:ea typeface="宋体" panose="02010600030101010101" pitchFamily="2" charset="-122"/>
                <a:sym typeface="Symbol" panose="05050102010706020507" pitchFamily="18" charset="2"/>
              </a:rPr>
              <a:t></a:t>
            </a:r>
            <a:r>
              <a:rPr lang="en-US" altLang="zh-CN" sz="2000">
                <a:latin typeface="Arial" panose="020B0604020202020204" pitchFamily="34" charset="0"/>
                <a:ea typeface="宋体" panose="02010600030101010101" pitchFamily="2" charset="-122"/>
              </a:rPr>
              <a:t> ...
</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7373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183A8207-AF0B-42EA-A23F-90FCDC242E66}" type="slidenum">
              <a:rPr lang="zh-CN" altLang="en-US" sz="1000" b="0" smtClean="0">
                <a:solidFill>
                  <a:srgbClr val="FFFFFF"/>
                </a:solidFill>
                <a:latin typeface="Arial" panose="020B0604020202020204" pitchFamily="34" charset="0"/>
              </a:rPr>
              <a:pPr>
                <a:spcBef>
                  <a:spcPct val="0"/>
                </a:spcBef>
                <a:buClrTx/>
                <a:buFontTx/>
                <a:buNone/>
              </a:pPr>
              <a:t>30</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EC460EEF-088F-4557-8AEE-83ABF1813DAF}" type="datetime1">
              <a:rPr lang="zh-CN" altLang="en-US"/>
              <a:pPr>
                <a:defRPr/>
              </a:pPr>
              <a:t>2023/4/24</a:t>
            </a:fld>
            <a:endParaRPr lang="en-US" altLang="zh-C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p:txBody>
          <a:bodyPr/>
          <a:lstStyle/>
          <a:p>
            <a:r>
              <a:rPr lang="en-US" altLang="zh-CN" sz="3600">
                <a:ea typeface="宋体" panose="02010600030101010101" pitchFamily="2" charset="-122"/>
              </a:rPr>
              <a:t>Properties of quantifiers</a:t>
            </a:r>
          </a:p>
        </p:txBody>
      </p:sp>
      <p:sp>
        <p:nvSpPr>
          <p:cNvPr id="75779" name="Rectangle 3"/>
          <p:cNvSpPr>
            <a:spLocks noGrp="1" noRot="1" noChangeArrowheads="1"/>
          </p:cNvSpPr>
          <p:nvPr>
            <p:ph idx="1"/>
          </p:nvPr>
        </p:nvSpPr>
        <p:spPr>
          <a:xfrm>
            <a:off x="457200" y="1219200"/>
            <a:ext cx="8686800" cy="5105400"/>
          </a:xfrm>
        </p:spPr>
        <p:txBody>
          <a:bodyPr/>
          <a:lstStyle/>
          <a:p>
            <a:r>
              <a:rPr lang="zh-CN" altLang="en-US" sz="2400">
                <a:ea typeface="宋体" panose="02010600030101010101" pitchFamily="2" charset="-122"/>
                <a:sym typeface="Symbol" panose="05050102010706020507" pitchFamily="18" charset="2"/>
              </a:rPr>
              <a:t></a:t>
            </a:r>
            <a:r>
              <a:rPr lang="en-US" altLang="zh-CN" sz="2400">
                <a:ea typeface="宋体" panose="02010600030101010101" pitchFamily="2" charset="-122"/>
                <a:sym typeface="Symbol" panose="05050102010706020507" pitchFamily="18" charset="2"/>
              </a:rPr>
              <a:t>x y</a:t>
            </a:r>
            <a:r>
              <a:rPr lang="en-US" altLang="zh-CN" sz="2400">
                <a:ea typeface="宋体" panose="02010600030101010101" pitchFamily="2" charset="-122"/>
              </a:rPr>
              <a:t> is the same as </a:t>
            </a:r>
            <a:r>
              <a:rPr lang="en-US" altLang="zh-CN" sz="2400">
                <a:ea typeface="宋体" panose="02010600030101010101" pitchFamily="2" charset="-122"/>
                <a:sym typeface="Symbol" panose="05050102010706020507" pitchFamily="18" charset="2"/>
              </a:rPr>
              <a:t>y</a:t>
            </a:r>
            <a:r>
              <a:rPr lang="en-US" altLang="zh-CN" sz="2400">
                <a:ea typeface="宋体" panose="02010600030101010101" pitchFamily="2" charset="-122"/>
              </a:rPr>
              <a:t> </a:t>
            </a:r>
            <a:r>
              <a:rPr lang="en-US" altLang="zh-CN" sz="2400">
                <a:ea typeface="宋体" panose="02010600030101010101" pitchFamily="2" charset="-122"/>
                <a:sym typeface="Symbol" panose="05050102010706020507" pitchFamily="18" charset="2"/>
              </a:rPr>
              <a:t>x</a:t>
            </a:r>
            <a:endParaRPr lang="en-US" altLang="zh-CN" sz="2400">
              <a:ea typeface="宋体" panose="02010600030101010101" pitchFamily="2" charset="-122"/>
            </a:endParaRPr>
          </a:p>
          <a:p>
            <a:pPr>
              <a:buFont typeface="Wingdings 2" panose="05020102010507070707" pitchFamily="18" charset="2"/>
              <a:buNone/>
            </a:pPr>
            <a:r>
              <a:rPr lang="en-US" altLang="zh-CN" sz="2400">
                <a:ea typeface="宋体" panose="02010600030101010101" pitchFamily="2" charset="-122"/>
                <a:sym typeface="Symbol" panose="05050102010706020507" pitchFamily="18" charset="2"/>
              </a:rPr>
              <a:t>    x y</a:t>
            </a:r>
            <a:r>
              <a:rPr lang="en-US" altLang="zh-CN" sz="2400">
                <a:ea typeface="宋体" panose="02010600030101010101" pitchFamily="2" charset="-122"/>
              </a:rPr>
              <a:t> is the same as </a:t>
            </a:r>
            <a:r>
              <a:rPr lang="en-US" altLang="zh-CN" sz="2400">
                <a:ea typeface="宋体" panose="02010600030101010101" pitchFamily="2" charset="-122"/>
                <a:sym typeface="Symbol" panose="05050102010706020507" pitchFamily="18" charset="2"/>
              </a:rPr>
              <a:t>y</a:t>
            </a:r>
            <a:r>
              <a:rPr lang="en-US" altLang="zh-CN" sz="2400">
                <a:ea typeface="宋体" panose="02010600030101010101" pitchFamily="2" charset="-122"/>
              </a:rPr>
              <a:t> </a:t>
            </a:r>
            <a:r>
              <a:rPr lang="en-US" altLang="zh-CN" sz="2400">
                <a:ea typeface="宋体" panose="02010600030101010101" pitchFamily="2" charset="-122"/>
                <a:sym typeface="Symbol" panose="05050102010706020507" pitchFamily="18" charset="2"/>
              </a:rPr>
              <a:t>x</a:t>
            </a:r>
            <a:r>
              <a:rPr lang="en-US" altLang="zh-CN" sz="2400">
                <a:ea typeface="宋体" panose="02010600030101010101" pitchFamily="2" charset="-122"/>
              </a:rPr>
              <a:t> </a:t>
            </a:r>
          </a:p>
          <a:p>
            <a:endParaRPr lang="en-US" altLang="zh-CN" sz="2000">
              <a:ea typeface="宋体" panose="02010600030101010101" pitchFamily="2" charset="-122"/>
            </a:endParaRPr>
          </a:p>
          <a:p>
            <a:r>
              <a:rPr lang="en-US" altLang="zh-CN" sz="2400">
                <a:ea typeface="宋体" panose="02010600030101010101" pitchFamily="2" charset="-122"/>
                <a:sym typeface="Symbol" panose="05050102010706020507" pitchFamily="18" charset="2"/>
              </a:rPr>
              <a:t></a:t>
            </a:r>
            <a:r>
              <a:rPr lang="en-US" altLang="zh-CN" sz="2400">
                <a:ea typeface="宋体" panose="02010600030101010101" pitchFamily="2" charset="-122"/>
              </a:rPr>
              <a:t>x </a:t>
            </a:r>
            <a:r>
              <a:rPr lang="en-US" altLang="zh-CN" sz="2400">
                <a:ea typeface="宋体" panose="02010600030101010101" pitchFamily="2" charset="-122"/>
                <a:sym typeface="Symbol" panose="05050102010706020507" pitchFamily="18" charset="2"/>
              </a:rPr>
              <a:t>y</a:t>
            </a:r>
            <a:r>
              <a:rPr lang="en-US" altLang="zh-CN" sz="2400">
                <a:ea typeface="宋体" panose="02010600030101010101" pitchFamily="2" charset="-122"/>
              </a:rPr>
              <a:t> is </a:t>
            </a:r>
            <a:r>
              <a:rPr lang="en-US" altLang="zh-CN" sz="2400">
                <a:solidFill>
                  <a:srgbClr val="CC0099"/>
                </a:solidFill>
                <a:ea typeface="宋体" panose="02010600030101010101" pitchFamily="2" charset="-122"/>
              </a:rPr>
              <a:t>not</a:t>
            </a:r>
            <a:r>
              <a:rPr lang="en-US" altLang="zh-CN" sz="2400">
                <a:ea typeface="宋体" panose="02010600030101010101" pitchFamily="2" charset="-122"/>
              </a:rPr>
              <a:t> the same as </a:t>
            </a:r>
            <a:r>
              <a:rPr lang="en-US" altLang="zh-CN" sz="2400">
                <a:ea typeface="宋体" panose="02010600030101010101" pitchFamily="2" charset="-122"/>
                <a:sym typeface="Symbol" panose="05050102010706020507" pitchFamily="18" charset="2"/>
              </a:rPr>
              <a:t>y</a:t>
            </a:r>
            <a:r>
              <a:rPr lang="en-US" altLang="zh-CN" sz="2400">
                <a:ea typeface="宋体" panose="02010600030101010101" pitchFamily="2" charset="-122"/>
              </a:rPr>
              <a:t> </a:t>
            </a:r>
            <a:r>
              <a:rPr lang="en-US" altLang="zh-CN" sz="2400">
                <a:ea typeface="宋体" panose="02010600030101010101" pitchFamily="2" charset="-122"/>
                <a:sym typeface="Symbol" panose="05050102010706020507" pitchFamily="18" charset="2"/>
              </a:rPr>
              <a:t>x</a:t>
            </a:r>
            <a:endParaRPr lang="en-US" altLang="zh-CN" sz="2000">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sym typeface="Symbol" panose="05050102010706020507" pitchFamily="18" charset="2"/>
              </a:rPr>
              <a:t>     E.g., </a:t>
            </a:r>
            <a:r>
              <a:rPr lang="en-US" altLang="zh-CN" sz="2000">
                <a:ea typeface="宋体" panose="02010600030101010101" pitchFamily="2" charset="-122"/>
              </a:rPr>
              <a:t>x </a:t>
            </a:r>
            <a:r>
              <a:rPr lang="en-US" altLang="zh-CN" sz="2000">
                <a:ea typeface="宋体" panose="02010600030101010101" pitchFamily="2" charset="-122"/>
                <a:sym typeface="Symbol" panose="05050102010706020507" pitchFamily="18" charset="2"/>
              </a:rPr>
              <a:t>y</a:t>
            </a:r>
            <a:r>
              <a:rPr lang="en-US" altLang="zh-CN" sz="2000">
                <a:ea typeface="宋体" panose="02010600030101010101" pitchFamily="2" charset="-122"/>
              </a:rPr>
              <a:t> Loves(x,y)</a:t>
            </a:r>
          </a:p>
          <a:p>
            <a:pPr lvl="1"/>
            <a:r>
              <a:rPr lang="en-US" altLang="zh-CN" sz="1800">
                <a:latin typeface="Arial" panose="020B0604020202020204" pitchFamily="34" charset="0"/>
                <a:ea typeface="宋体" panose="02010600030101010101" pitchFamily="2" charset="-122"/>
              </a:rPr>
              <a:t>“There is a person who loves everyone in the world”</a:t>
            </a:r>
          </a:p>
          <a:p>
            <a:pPr>
              <a:buFont typeface="Wingdings 2" panose="05020102010507070707" pitchFamily="18" charset="2"/>
              <a:buNone/>
            </a:pPr>
            <a:r>
              <a:rPr lang="en-US" altLang="zh-CN" sz="2000">
                <a:ea typeface="宋体" panose="02010600030101010101" pitchFamily="2" charset="-122"/>
                <a:sym typeface="Symbol" panose="05050102010706020507" pitchFamily="18" charset="2"/>
              </a:rPr>
              <a:t>     but   y</a:t>
            </a:r>
            <a:r>
              <a:rPr lang="en-US" altLang="zh-CN" sz="2000">
                <a:ea typeface="宋体" panose="02010600030101010101" pitchFamily="2" charset="-122"/>
              </a:rPr>
              <a:t> </a:t>
            </a:r>
            <a:r>
              <a:rPr lang="en-US" altLang="zh-CN" sz="2000">
                <a:ea typeface="宋体" panose="02010600030101010101" pitchFamily="2" charset="-122"/>
                <a:sym typeface="Symbol" panose="05050102010706020507" pitchFamily="18" charset="2"/>
              </a:rPr>
              <a:t></a:t>
            </a:r>
            <a:r>
              <a:rPr lang="en-US" altLang="zh-CN" sz="2000">
                <a:ea typeface="宋体" panose="02010600030101010101" pitchFamily="2" charset="-122"/>
              </a:rPr>
              <a:t>x Loves(x,y)</a:t>
            </a:r>
          </a:p>
          <a:p>
            <a:pPr lvl="1"/>
            <a:r>
              <a:rPr lang="en-US" altLang="zh-CN" sz="1800">
                <a:latin typeface="Arial" panose="020B0604020202020204" pitchFamily="34" charset="0"/>
                <a:ea typeface="宋体" panose="02010600030101010101" pitchFamily="2" charset="-122"/>
              </a:rPr>
              <a:t>“Everyone in the world is loved by at least one person”</a:t>
            </a:r>
          </a:p>
          <a:p>
            <a:pPr>
              <a:lnSpc>
                <a:spcPct val="80000"/>
              </a:lnSpc>
            </a:pPr>
            <a:endParaRPr lang="en-US" altLang="zh-CN" sz="2000">
              <a:ea typeface="宋体" panose="02010600030101010101" pitchFamily="2" charset="-122"/>
            </a:endParaRPr>
          </a:p>
          <a:p>
            <a:pPr>
              <a:lnSpc>
                <a:spcPct val="80000"/>
              </a:lnSpc>
            </a:pPr>
            <a:r>
              <a:rPr lang="en-US" altLang="zh-CN" sz="2400">
                <a:solidFill>
                  <a:srgbClr val="CC0099"/>
                </a:solidFill>
                <a:ea typeface="宋体" panose="02010600030101010101" pitchFamily="2" charset="-122"/>
              </a:rPr>
              <a:t>Quantifier duality</a:t>
            </a:r>
            <a:r>
              <a:rPr lang="en-US" altLang="zh-CN" sz="2400">
                <a:ea typeface="宋体" panose="02010600030101010101" pitchFamily="2" charset="-122"/>
              </a:rPr>
              <a:t>: each can be expressed using the other</a:t>
            </a:r>
            <a:endParaRPr lang="en-US" altLang="zh-CN" sz="2000">
              <a:ea typeface="宋体" panose="02010600030101010101" pitchFamily="2" charset="-122"/>
            </a:endParaRPr>
          </a:p>
          <a:p>
            <a:pPr>
              <a:lnSpc>
                <a:spcPct val="80000"/>
              </a:lnSpc>
              <a:buFont typeface="Wingdings 2" panose="05020102010507070707" pitchFamily="18" charset="2"/>
              <a:buNone/>
            </a:pPr>
            <a:r>
              <a:rPr lang="en-US" altLang="zh-CN" sz="2000">
                <a:ea typeface="宋体" panose="02010600030101010101" pitchFamily="2" charset="-122"/>
                <a:sym typeface="Symbol" panose="05050102010706020507" pitchFamily="18" charset="2"/>
              </a:rPr>
              <a:t>     E.g.</a:t>
            </a:r>
          </a:p>
          <a:p>
            <a:pPr>
              <a:lnSpc>
                <a:spcPct val="80000"/>
              </a:lnSpc>
              <a:buFont typeface="Wingdings 2" panose="05020102010507070707" pitchFamily="18" charset="2"/>
              <a:buNone/>
            </a:pPr>
            <a:r>
              <a:rPr lang="en-US" altLang="zh-CN" sz="2000">
                <a:ea typeface="宋体" panose="02010600030101010101" pitchFamily="2" charset="-122"/>
                <a:sym typeface="Symbol" panose="05050102010706020507" pitchFamily="18" charset="2"/>
              </a:rPr>
              <a:t>        x</a:t>
            </a:r>
            <a:r>
              <a:rPr lang="en-US" altLang="zh-CN" sz="2000">
                <a:ea typeface="宋体" panose="02010600030101010101" pitchFamily="2" charset="-122"/>
              </a:rPr>
              <a:t> Likes(x,IceCream)	</a:t>
            </a:r>
            <a:r>
              <a:rPr lang="en-US" altLang="zh-CN" sz="2000">
                <a:ea typeface="宋体" panose="02010600030101010101" pitchFamily="2" charset="-122"/>
                <a:sym typeface="Symbol" panose="05050102010706020507" pitchFamily="18" charset="2"/>
              </a:rPr>
              <a:t></a:t>
            </a:r>
            <a:r>
              <a:rPr lang="en-US" altLang="zh-CN" sz="2000">
                <a:ea typeface="宋体" panose="02010600030101010101" pitchFamily="2" charset="-122"/>
              </a:rPr>
              <a:t>x </a:t>
            </a:r>
            <a:r>
              <a:rPr lang="en-US" altLang="zh-CN" sz="2000">
                <a:ea typeface="宋体" panose="02010600030101010101" pitchFamily="2" charset="-122"/>
                <a:sym typeface="Symbol" panose="05050102010706020507" pitchFamily="18" charset="2"/>
              </a:rPr>
              <a:t></a:t>
            </a:r>
            <a:r>
              <a:rPr lang="en-US" altLang="zh-CN" sz="2000">
                <a:ea typeface="宋体" panose="02010600030101010101" pitchFamily="2" charset="-122"/>
              </a:rPr>
              <a:t>Likes(x,IceCream)</a:t>
            </a:r>
          </a:p>
          <a:p>
            <a:pPr>
              <a:buFont typeface="Wingdings 2" panose="05020102010507070707" pitchFamily="18" charset="2"/>
              <a:buNone/>
            </a:pPr>
            <a:r>
              <a:rPr lang="en-US" altLang="zh-CN" sz="2000">
                <a:ea typeface="宋体" panose="02010600030101010101" pitchFamily="2" charset="-122"/>
                <a:sym typeface="Symbol" panose="05050102010706020507" pitchFamily="18" charset="2"/>
              </a:rPr>
              <a:t>        </a:t>
            </a:r>
            <a:r>
              <a:rPr lang="en-US" altLang="zh-CN" sz="2000">
                <a:ea typeface="宋体" panose="02010600030101010101" pitchFamily="2" charset="-122"/>
              </a:rPr>
              <a:t>x Likes(x,Broccoli)             </a:t>
            </a:r>
            <a:r>
              <a:rPr lang="en-US" altLang="zh-CN" sz="2000">
                <a:ea typeface="宋体" panose="02010600030101010101" pitchFamily="2" charset="-122"/>
                <a:sym typeface="Symbol" panose="05050102010706020507" pitchFamily="18" charset="2"/>
              </a:rPr>
              <a:t>x</a:t>
            </a:r>
            <a:r>
              <a:rPr lang="en-US" altLang="zh-CN" sz="2000">
                <a:ea typeface="宋体" panose="02010600030101010101" pitchFamily="2" charset="-122"/>
              </a:rPr>
              <a:t> </a:t>
            </a:r>
            <a:r>
              <a:rPr lang="en-US" altLang="zh-CN" sz="2000">
                <a:ea typeface="宋体" panose="02010600030101010101" pitchFamily="2" charset="-122"/>
                <a:sym typeface="Symbol" panose="05050102010706020507" pitchFamily="18" charset="2"/>
              </a:rPr>
              <a:t></a:t>
            </a:r>
            <a:r>
              <a:rPr lang="en-US" altLang="zh-CN" sz="2000">
                <a:ea typeface="宋体" panose="02010600030101010101" pitchFamily="2" charset="-122"/>
              </a:rPr>
              <a:t>Likes(x,Broccoli)</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7578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C300914E-AABB-4AE1-93DF-1E1C42E28FD4}" type="slidenum">
              <a:rPr lang="zh-CN" altLang="en-US" sz="1000" b="0" smtClean="0">
                <a:solidFill>
                  <a:srgbClr val="FFFFFF"/>
                </a:solidFill>
                <a:latin typeface="Arial" panose="020B0604020202020204" pitchFamily="34" charset="0"/>
              </a:rPr>
              <a:pPr>
                <a:spcBef>
                  <a:spcPct val="0"/>
                </a:spcBef>
                <a:buClrTx/>
                <a:buFontTx/>
                <a:buNone/>
              </a:pPr>
              <a:t>31</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6A502963-6389-4919-BF27-089E12CE4C8D}" type="datetime1">
              <a:rPr lang="zh-CN" altLang="en-US"/>
              <a:pPr>
                <a:defRPr/>
              </a:pPr>
              <a:t>2023/4/24</a:t>
            </a:fld>
            <a:endParaRPr lang="en-US" altLang="zh-C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lstStyle/>
          <a:p>
            <a:r>
              <a:rPr lang="en-US" altLang="zh-CN" sz="3600">
                <a:ea typeface="宋体" panose="02010600030101010101" pitchFamily="2" charset="-122"/>
              </a:rPr>
              <a:t>Complex sentences</a:t>
            </a:r>
          </a:p>
        </p:txBody>
      </p:sp>
      <p:sp>
        <p:nvSpPr>
          <p:cNvPr id="77827" name="Rectangle 3"/>
          <p:cNvSpPr>
            <a:spLocks noGrp="1" noRot="1" noChangeArrowheads="1"/>
          </p:cNvSpPr>
          <p:nvPr>
            <p:ph idx="1"/>
          </p:nvPr>
        </p:nvSpPr>
        <p:spPr>
          <a:xfrm>
            <a:off x="533400" y="1371600"/>
            <a:ext cx="8305800" cy="4724400"/>
          </a:xfrm>
        </p:spPr>
        <p:txBody>
          <a:bodyPr/>
          <a:lstStyle/>
          <a:p>
            <a:r>
              <a:rPr lang="en-US" altLang="zh-CN" sz="2400">
                <a:ea typeface="宋体" panose="02010600030101010101" pitchFamily="2" charset="-122"/>
              </a:rPr>
              <a:t>Complex sentences are made from atomic sentences using </a:t>
            </a:r>
            <a:r>
              <a:rPr lang="en-US" altLang="zh-CN" sz="2400" i="1">
                <a:ea typeface="宋体" panose="02010600030101010101" pitchFamily="2" charset="-122"/>
              </a:rPr>
              <a:t>Connectives</a:t>
            </a:r>
            <a:r>
              <a:rPr lang="en-US" altLang="zh-CN" sz="2400">
                <a:ea typeface="宋体" panose="02010600030101010101" pitchFamily="2" charset="-122"/>
              </a:rPr>
              <a:t> and </a:t>
            </a:r>
            <a:r>
              <a:rPr lang="en-US" altLang="zh-CN" sz="2400" i="1">
                <a:ea typeface="宋体" panose="02010600030101010101" pitchFamily="2" charset="-122"/>
              </a:rPr>
              <a:t>Quantifiers</a:t>
            </a:r>
          </a:p>
          <a:p>
            <a:pPr>
              <a:buFont typeface="Wingdings 2" panose="05020102010507070707" pitchFamily="18" charset="2"/>
              <a:buNone/>
            </a:pPr>
            <a:r>
              <a:rPr lang="en-US" altLang="zh-CN" sz="2400">
                <a:ea typeface="宋体" panose="02010600030101010101" pitchFamily="2" charset="-122"/>
              </a:rPr>
              <a:t>    E.g. </a:t>
            </a:r>
          </a:p>
          <a:p>
            <a:pPr>
              <a:buFont typeface="Wingdings 2" panose="05020102010507070707" pitchFamily="18" charset="2"/>
              <a:buNone/>
            </a:pPr>
            <a:r>
              <a:rPr lang="en-US" altLang="zh-CN" sz="2200">
                <a:ea typeface="宋体" panose="02010600030101010101" pitchFamily="2" charset="-122"/>
              </a:rPr>
              <a:t>     1. “Either Richard or John is the king”: </a:t>
            </a:r>
          </a:p>
          <a:p>
            <a:pPr>
              <a:buFont typeface="Wingdings 2" panose="05020102010507070707" pitchFamily="18" charset="2"/>
              <a:buNone/>
            </a:pPr>
            <a:r>
              <a:rPr lang="en-US" altLang="zh-CN" sz="2200">
                <a:ea typeface="宋体" panose="02010600030101010101" pitchFamily="2" charset="-122"/>
              </a:rPr>
              <a:t>            king(Richard) </a:t>
            </a:r>
            <a:r>
              <a:rPr lang="en-US" altLang="zh-CN" sz="2200">
                <a:ea typeface="宋体" panose="02010600030101010101" pitchFamily="2" charset="-122"/>
                <a:sym typeface="Symbol" panose="05050102010706020507" pitchFamily="18" charset="2"/>
              </a:rPr>
              <a:t> king(John)</a:t>
            </a:r>
          </a:p>
          <a:p>
            <a:pPr>
              <a:buFont typeface="Wingdings 2" panose="05020102010507070707" pitchFamily="18" charset="2"/>
              <a:buNone/>
            </a:pPr>
            <a:r>
              <a:rPr lang="zh-CN" altLang="en-US" sz="2200">
                <a:ea typeface="宋体" panose="02010600030101010101" pitchFamily="2" charset="-122"/>
              </a:rPr>
              <a:t>     </a:t>
            </a:r>
            <a:r>
              <a:rPr lang="en-US" altLang="zh-CN" sz="2200">
                <a:ea typeface="宋体" panose="02010600030101010101" pitchFamily="2" charset="-122"/>
              </a:rPr>
              <a:t>2. “Every person has a father</a:t>
            </a:r>
            <a:r>
              <a:rPr lang="zh-CN" altLang="en-US" sz="2200">
                <a:ea typeface="宋体" panose="02010600030101010101" pitchFamily="2" charset="-122"/>
              </a:rPr>
              <a:t>”</a:t>
            </a:r>
            <a:r>
              <a:rPr lang="en-US" altLang="zh-CN" sz="2200">
                <a:ea typeface="宋体" panose="02010600030101010101" pitchFamily="2" charset="-122"/>
              </a:rPr>
              <a:t>: </a:t>
            </a:r>
          </a:p>
          <a:p>
            <a:pPr>
              <a:buFont typeface="Wingdings 2" panose="05020102010507070707" pitchFamily="18" charset="2"/>
              <a:buNone/>
            </a:pPr>
            <a:r>
              <a:rPr lang="en-US" altLang="zh-CN" sz="2200">
                <a:ea typeface="宋体" panose="02010600030101010101" pitchFamily="2" charset="-122"/>
              </a:rPr>
              <a:t>            (</a:t>
            </a:r>
            <a:r>
              <a:rPr lang="en-US" altLang="zh-CN" sz="2200">
                <a:ea typeface="宋体" panose="02010600030101010101" pitchFamily="2" charset="-122"/>
                <a:sym typeface="Symbol" panose="05050102010706020507" pitchFamily="18" charset="2"/>
              </a:rPr>
              <a:t></a:t>
            </a:r>
            <a:r>
              <a:rPr lang="en-US" altLang="zh-CN" sz="2200">
                <a:ea typeface="宋体" panose="02010600030101010101" pitchFamily="2" charset="-122"/>
              </a:rPr>
              <a:t>x)(</a:t>
            </a:r>
            <a:r>
              <a:rPr lang="zh-CN" altLang="en-US" sz="2200">
                <a:ea typeface="宋体" panose="02010600030101010101" pitchFamily="2" charset="-122"/>
                <a:sym typeface="Symbol" panose="05050102010706020507" pitchFamily="18" charset="2"/>
              </a:rPr>
              <a:t></a:t>
            </a:r>
            <a:r>
              <a:rPr lang="en-US" altLang="zh-CN" sz="2200">
                <a:ea typeface="宋体" panose="02010600030101010101" pitchFamily="2" charset="-122"/>
              </a:rPr>
              <a:t>y)(PERSON(x) </a:t>
            </a:r>
            <a:r>
              <a:rPr lang="en-US" altLang="zh-CN" sz="2200">
                <a:ea typeface="宋体" panose="02010600030101010101" pitchFamily="2" charset="-122"/>
                <a:sym typeface="Symbol" panose="05050102010706020507" pitchFamily="18" charset="2"/>
              </a:rPr>
              <a:t></a:t>
            </a:r>
            <a:r>
              <a:rPr lang="en-US" altLang="zh-CN" sz="2200">
                <a:ea typeface="宋体" panose="02010600030101010101" pitchFamily="2" charset="-122"/>
              </a:rPr>
              <a:t> HASFATHER(x,y))</a:t>
            </a:r>
          </a:p>
          <a:p>
            <a:pPr>
              <a:buFont typeface="Wingdings 2" panose="05020102010507070707" pitchFamily="18" charset="2"/>
              <a:buNone/>
            </a:pPr>
            <a:r>
              <a:rPr lang="en-US" altLang="zh-CN" sz="2200">
                <a:ea typeface="宋体" panose="02010600030101010101" pitchFamily="2" charset="-122"/>
              </a:rPr>
              <a:t>     3. “Every teacher has students</a:t>
            </a:r>
            <a:r>
              <a:rPr lang="zh-CN" altLang="en-US" sz="2200">
                <a:ea typeface="宋体" panose="02010600030101010101" pitchFamily="2" charset="-122"/>
              </a:rPr>
              <a:t>”</a:t>
            </a:r>
            <a:r>
              <a:rPr lang="en-US" altLang="zh-CN" sz="2200">
                <a:ea typeface="宋体" panose="02010600030101010101" pitchFamily="2" charset="-122"/>
              </a:rPr>
              <a:t>: </a:t>
            </a:r>
          </a:p>
          <a:p>
            <a:pPr>
              <a:buFont typeface="Wingdings 2" panose="05020102010507070707" pitchFamily="18" charset="2"/>
              <a:buNone/>
            </a:pPr>
            <a:r>
              <a:rPr lang="en-US" altLang="zh-CN" sz="2200">
                <a:ea typeface="宋体" panose="02010600030101010101" pitchFamily="2" charset="-122"/>
              </a:rPr>
              <a:t>    </a:t>
            </a:r>
            <a:r>
              <a:rPr lang="en-US" altLang="zh-CN" sz="2000">
                <a:ea typeface="宋体" panose="02010600030101010101" pitchFamily="2" charset="-122"/>
              </a:rPr>
              <a:t>(</a:t>
            </a:r>
            <a:r>
              <a:rPr lang="en-US" altLang="zh-CN" sz="2000">
                <a:ea typeface="宋体" panose="02010600030101010101" pitchFamily="2" charset="-122"/>
                <a:sym typeface="Symbol" panose="05050102010706020507" pitchFamily="18" charset="2"/>
              </a:rPr>
              <a:t></a:t>
            </a:r>
            <a:r>
              <a:rPr lang="en-US" altLang="zh-CN" sz="2000">
                <a:ea typeface="宋体" panose="02010600030101010101" pitchFamily="2" charset="-122"/>
              </a:rPr>
              <a:t>x)(</a:t>
            </a:r>
            <a:r>
              <a:rPr lang="zh-CN" altLang="en-US" sz="2000">
                <a:ea typeface="宋体" panose="02010600030101010101" pitchFamily="2" charset="-122"/>
                <a:sym typeface="Symbol" panose="05050102010706020507" pitchFamily="18" charset="2"/>
              </a:rPr>
              <a:t></a:t>
            </a:r>
            <a:r>
              <a:rPr lang="en-US" altLang="zh-CN" sz="2000">
                <a:ea typeface="宋体" panose="02010600030101010101" pitchFamily="2" charset="-122"/>
              </a:rPr>
              <a:t>y)(TEACHER(x) </a:t>
            </a:r>
            <a:r>
              <a:rPr lang="en-US" altLang="zh-CN" sz="2000">
                <a:ea typeface="宋体" panose="02010600030101010101" pitchFamily="2" charset="-122"/>
                <a:sym typeface="Symbol" panose="05050102010706020507" pitchFamily="18" charset="2"/>
              </a:rPr>
              <a:t></a:t>
            </a:r>
            <a:r>
              <a:rPr lang="en-US" altLang="zh-CN" sz="2000">
                <a:ea typeface="宋体" panose="02010600030101010101" pitchFamily="2" charset="-122"/>
              </a:rPr>
              <a:t> TEACHES(x,y)∧STUDENT(y))</a:t>
            </a:r>
          </a:p>
          <a:p>
            <a:pPr>
              <a:buFont typeface="Wingdings 2" panose="05020102010507070707" pitchFamily="18" charset="2"/>
              <a:buNone/>
            </a:pPr>
            <a:r>
              <a:rPr lang="en-US" altLang="zh-CN" sz="2200">
                <a:ea typeface="宋体" panose="02010600030101010101" pitchFamily="2" charset="-122"/>
              </a:rPr>
              <a:t>     4. </a:t>
            </a:r>
            <a:r>
              <a:rPr lang="zh-CN" altLang="en-US" sz="2200">
                <a:ea typeface="宋体" panose="02010600030101010101" pitchFamily="2" charset="-122"/>
              </a:rPr>
              <a:t>“</a:t>
            </a:r>
            <a:r>
              <a:rPr lang="en-US" altLang="zh-CN" sz="2200">
                <a:ea typeface="宋体" panose="02010600030101010101" pitchFamily="2" charset="-122"/>
              </a:rPr>
              <a:t>Every integer is either even or odd</a:t>
            </a:r>
            <a:r>
              <a:rPr lang="zh-CN" altLang="en-US" sz="2200">
                <a:ea typeface="宋体" panose="02010600030101010101" pitchFamily="2" charset="-122"/>
              </a:rPr>
              <a:t>”</a:t>
            </a:r>
          </a:p>
          <a:p>
            <a:pPr>
              <a:buFont typeface="Wingdings 2" panose="05020102010507070707" pitchFamily="18" charset="2"/>
              <a:buNone/>
            </a:pPr>
            <a:r>
              <a:rPr lang="zh-CN" altLang="en-US" sz="2200">
                <a:ea typeface="宋体" panose="02010600030101010101" pitchFamily="2" charset="-122"/>
              </a:rPr>
              <a:t>             </a:t>
            </a:r>
            <a:r>
              <a:rPr lang="en-US" altLang="zh-CN" sz="2200">
                <a:ea typeface="宋体" panose="02010600030101010101" pitchFamily="2" charset="-122"/>
              </a:rPr>
              <a:t>(</a:t>
            </a:r>
            <a:r>
              <a:rPr lang="en-US" altLang="zh-CN" sz="2200">
                <a:ea typeface="宋体" panose="02010600030101010101" pitchFamily="2" charset="-122"/>
                <a:sym typeface="Symbol" panose="05050102010706020507" pitchFamily="18" charset="2"/>
              </a:rPr>
              <a:t></a:t>
            </a:r>
            <a:r>
              <a:rPr lang="en-US" altLang="zh-CN" sz="2200">
                <a:ea typeface="宋体" panose="02010600030101010101" pitchFamily="2" charset="-122"/>
              </a:rPr>
              <a:t>x)(I(x) </a:t>
            </a:r>
            <a:r>
              <a:rPr lang="en-US" altLang="zh-CN" sz="2200">
                <a:ea typeface="宋体" panose="02010600030101010101" pitchFamily="2" charset="-122"/>
                <a:sym typeface="Symbol" panose="05050102010706020507" pitchFamily="18" charset="2"/>
              </a:rPr>
              <a:t></a:t>
            </a:r>
            <a:r>
              <a:rPr lang="en-US" altLang="zh-CN" sz="2200">
                <a:ea typeface="宋体" panose="02010600030101010101" pitchFamily="2" charset="-122"/>
              </a:rPr>
              <a:t> E(x) ∨O(x))</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7782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95B7BD5D-3CA6-4206-A201-B79B700B7AF7}" type="slidenum">
              <a:rPr lang="zh-CN" altLang="en-US" sz="1000" b="0" smtClean="0">
                <a:solidFill>
                  <a:srgbClr val="FFFFFF"/>
                </a:solidFill>
                <a:latin typeface="Arial" panose="020B0604020202020204" pitchFamily="34" charset="0"/>
              </a:rPr>
              <a:pPr>
                <a:spcBef>
                  <a:spcPct val="0"/>
                </a:spcBef>
                <a:buClrTx/>
                <a:buFontTx/>
                <a:buNone/>
              </a:pPr>
              <a:t>32</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0F8B6328-F8EB-4ACF-9AE2-2BF6159AC6CE}" type="datetime1">
              <a:rPr lang="zh-CN" altLang="en-US"/>
              <a:pPr>
                <a:defRPr/>
              </a:pPr>
              <a:t>2023/4/24</a:t>
            </a:fld>
            <a:endParaRPr lang="en-US" altLang="zh-C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lstStyle/>
          <a:p>
            <a:r>
              <a:rPr lang="en-US" altLang="zh-CN" sz="3200">
                <a:ea typeface="宋体" panose="02010600030101010101" pitchFamily="2" charset="-122"/>
              </a:rPr>
              <a:t>2.2 Inference Foundation</a:t>
            </a:r>
          </a:p>
        </p:txBody>
      </p:sp>
      <p:sp>
        <p:nvSpPr>
          <p:cNvPr id="79875" name="Rectangle 3"/>
          <p:cNvSpPr>
            <a:spLocks noGrp="1" noRot="1" noChangeArrowheads="1"/>
          </p:cNvSpPr>
          <p:nvPr>
            <p:ph idx="1"/>
          </p:nvPr>
        </p:nvSpPr>
        <p:spPr>
          <a:xfrm>
            <a:off x="381000" y="1600200"/>
            <a:ext cx="8458200" cy="4038600"/>
          </a:xfrm>
        </p:spPr>
        <p:txBody>
          <a:bodyPr/>
          <a:lstStyle/>
          <a:p>
            <a:r>
              <a:rPr lang="en-US" altLang="zh-CN">
                <a:ea typeface="宋体" panose="02010600030101010101" pitchFamily="2" charset="-122"/>
              </a:rPr>
              <a:t>Sentences are true with respect to a </a:t>
            </a:r>
            <a:r>
              <a:rPr lang="en-US" altLang="zh-CN">
                <a:solidFill>
                  <a:srgbClr val="CC0099"/>
                </a:solidFill>
                <a:ea typeface="宋体" panose="02010600030101010101" pitchFamily="2" charset="-122"/>
              </a:rPr>
              <a:t>model </a:t>
            </a:r>
            <a:r>
              <a:rPr lang="en-US" altLang="zh-CN">
                <a:ea typeface="宋体" panose="02010600030101010101" pitchFamily="2" charset="-122"/>
              </a:rPr>
              <a:t>and an </a:t>
            </a:r>
            <a:r>
              <a:rPr lang="en-US" altLang="zh-CN">
                <a:solidFill>
                  <a:srgbClr val="CC0099"/>
                </a:solidFill>
                <a:ea typeface="宋体" panose="02010600030101010101" pitchFamily="2" charset="-122"/>
              </a:rPr>
              <a:t>interpretation</a:t>
            </a:r>
          </a:p>
          <a:p>
            <a:pPr>
              <a:buFont typeface="Wingdings 2" panose="05020102010507070707" pitchFamily="18" charset="2"/>
              <a:buNone/>
            </a:pPr>
            <a:r>
              <a:rPr lang="en-US" altLang="zh-CN">
                <a:ea typeface="宋体" panose="02010600030101010101" pitchFamily="2" charset="-122"/>
              </a:rPr>
              <a:t>   - Model contains objects (</a:t>
            </a:r>
            <a:r>
              <a:rPr lang="en-US" altLang="zh-CN">
                <a:solidFill>
                  <a:srgbClr val="CC0099"/>
                </a:solidFill>
                <a:ea typeface="宋体" panose="02010600030101010101" pitchFamily="2" charset="-122"/>
              </a:rPr>
              <a:t>domain elements</a:t>
            </a:r>
            <a:r>
              <a:rPr lang="en-US" altLang="zh-CN">
                <a:ea typeface="宋体" panose="02010600030101010101" pitchFamily="2" charset="-122"/>
              </a:rPr>
              <a:t>) and relations among them</a:t>
            </a:r>
          </a:p>
          <a:p>
            <a:pPr>
              <a:buFont typeface="Wingdings 2" panose="05020102010507070707" pitchFamily="18" charset="2"/>
              <a:buNone/>
            </a:pPr>
            <a:r>
              <a:rPr lang="en-US" altLang="zh-CN">
                <a:ea typeface="宋体" panose="02010600030101010101" pitchFamily="2" charset="-122"/>
              </a:rPr>
              <a:t>   - Interpretation specifies referents for</a:t>
            </a:r>
          </a:p>
          <a:p>
            <a:pPr lvl="1">
              <a:buFont typeface="Wingdings" panose="05000000000000000000" pitchFamily="2" charset="2"/>
              <a:buNone/>
            </a:pPr>
            <a:r>
              <a:rPr lang="en-US" altLang="zh-CN">
                <a:solidFill>
                  <a:srgbClr val="FF0000"/>
                </a:solidFill>
                <a:latin typeface="Arial" panose="020B0604020202020204" pitchFamily="34" charset="0"/>
                <a:ea typeface="宋体" panose="02010600030101010101" pitchFamily="2" charset="-122"/>
              </a:rPr>
              <a:t>constant</a:t>
            </a:r>
            <a:r>
              <a:rPr lang="en-US" altLang="zh-CN">
                <a:latin typeface="Arial" panose="020B0604020202020204" pitchFamily="34" charset="0"/>
                <a:ea typeface="宋体" panose="02010600030101010101" pitchFamily="2" charset="-122"/>
              </a:rPr>
              <a:t> </a:t>
            </a:r>
            <a:r>
              <a:rPr lang="en-US" altLang="zh-CN">
                <a:solidFill>
                  <a:srgbClr val="FF0000"/>
                </a:solidFill>
                <a:latin typeface="Arial" panose="020B0604020202020204" pitchFamily="34" charset="0"/>
                <a:ea typeface="宋体" panose="02010600030101010101" pitchFamily="2" charset="-122"/>
              </a:rPr>
              <a:t>symbols</a:t>
            </a:r>
            <a:r>
              <a:rPr lang="en-US" altLang="zh-CN">
                <a:latin typeface="Arial" panose="020B0604020202020204" pitchFamily="34" charset="0"/>
                <a:ea typeface="宋体" panose="02010600030101010101" pitchFamily="2" charset="-122"/>
              </a:rPr>
              <a:t> 	</a:t>
            </a:r>
            <a:r>
              <a:rPr lang="en-US" altLang="zh-CN">
                <a:latin typeface="Arial" panose="020B0604020202020204" pitchFamily="34" charset="0"/>
                <a:ea typeface="宋体" panose="02010600030101010101" pitchFamily="2" charset="-122"/>
                <a:cs typeface="Arial" panose="020B0604020202020204" pitchFamily="34" charset="0"/>
              </a:rPr>
              <a:t>→</a:t>
            </a:r>
            <a:r>
              <a:rPr lang="en-US" altLang="zh-CN">
                <a:latin typeface="Arial" panose="020B0604020202020204" pitchFamily="34" charset="0"/>
                <a:ea typeface="宋体" panose="02010600030101010101" pitchFamily="2" charset="-122"/>
              </a:rPr>
              <a:t> 	</a:t>
            </a:r>
            <a:r>
              <a:rPr lang="en-US" altLang="zh-CN">
                <a:solidFill>
                  <a:srgbClr val="CC0099"/>
                </a:solidFill>
                <a:latin typeface="Arial" panose="020B0604020202020204" pitchFamily="34" charset="0"/>
                <a:ea typeface="宋体" panose="02010600030101010101" pitchFamily="2" charset="-122"/>
              </a:rPr>
              <a:t>objects</a:t>
            </a:r>
            <a:endParaRPr lang="en-US" altLang="zh-CN">
              <a:latin typeface="Arial" panose="020B0604020202020204" pitchFamily="34" charset="0"/>
              <a:ea typeface="宋体" panose="02010600030101010101" pitchFamily="2" charset="-122"/>
            </a:endParaRPr>
          </a:p>
          <a:p>
            <a:pPr lvl="1">
              <a:buFont typeface="Wingdings" panose="05000000000000000000" pitchFamily="2" charset="2"/>
              <a:buNone/>
            </a:pPr>
            <a:r>
              <a:rPr lang="en-US" altLang="zh-CN">
                <a:solidFill>
                  <a:srgbClr val="FF0000"/>
                </a:solidFill>
                <a:latin typeface="Arial" panose="020B0604020202020204" pitchFamily="34" charset="0"/>
                <a:ea typeface="宋体" panose="02010600030101010101" pitchFamily="2" charset="-122"/>
              </a:rPr>
              <a:t>predicate</a:t>
            </a:r>
            <a:r>
              <a:rPr lang="en-US" altLang="zh-CN">
                <a:latin typeface="Arial" panose="020B0604020202020204" pitchFamily="34" charset="0"/>
                <a:ea typeface="宋体" panose="02010600030101010101" pitchFamily="2" charset="-122"/>
              </a:rPr>
              <a:t> </a:t>
            </a:r>
            <a:r>
              <a:rPr lang="en-US" altLang="zh-CN">
                <a:solidFill>
                  <a:srgbClr val="FF0000"/>
                </a:solidFill>
                <a:latin typeface="Arial" panose="020B0604020202020204" pitchFamily="34" charset="0"/>
                <a:ea typeface="宋体" panose="02010600030101010101" pitchFamily="2" charset="-122"/>
              </a:rPr>
              <a:t>symbols</a:t>
            </a:r>
            <a:r>
              <a:rPr lang="en-US" altLang="zh-CN">
                <a:latin typeface="Arial" panose="020B0604020202020204" pitchFamily="34" charset="0"/>
                <a:ea typeface="宋体" panose="02010600030101010101" pitchFamily="2" charset="-122"/>
              </a:rPr>
              <a:t> 	→ 	</a:t>
            </a:r>
            <a:r>
              <a:rPr lang="en-US" altLang="zh-CN">
                <a:solidFill>
                  <a:srgbClr val="CC0099"/>
                </a:solidFill>
                <a:latin typeface="Arial" panose="020B0604020202020204" pitchFamily="34" charset="0"/>
                <a:ea typeface="宋体" panose="02010600030101010101" pitchFamily="2" charset="-122"/>
              </a:rPr>
              <a:t>relations {T, F}</a:t>
            </a:r>
            <a:endParaRPr lang="en-US" altLang="zh-CN">
              <a:latin typeface="Arial" panose="020B0604020202020204" pitchFamily="34" charset="0"/>
              <a:ea typeface="宋体" panose="02010600030101010101" pitchFamily="2" charset="-122"/>
            </a:endParaRPr>
          </a:p>
          <a:p>
            <a:pPr lvl="1">
              <a:buFont typeface="Wingdings" panose="05000000000000000000" pitchFamily="2" charset="2"/>
              <a:buNone/>
            </a:pPr>
            <a:r>
              <a:rPr lang="en-US" altLang="zh-CN">
                <a:solidFill>
                  <a:srgbClr val="FF0000"/>
                </a:solidFill>
                <a:latin typeface="Arial" panose="020B0604020202020204" pitchFamily="34" charset="0"/>
                <a:ea typeface="宋体" panose="02010600030101010101" pitchFamily="2" charset="-122"/>
              </a:rPr>
              <a:t>function</a:t>
            </a:r>
            <a:r>
              <a:rPr lang="en-US" altLang="zh-CN">
                <a:latin typeface="Arial" panose="020B0604020202020204" pitchFamily="34" charset="0"/>
                <a:ea typeface="宋体" panose="02010600030101010101" pitchFamily="2" charset="-122"/>
              </a:rPr>
              <a:t> </a:t>
            </a:r>
            <a:r>
              <a:rPr lang="en-US" altLang="zh-CN">
                <a:solidFill>
                  <a:srgbClr val="FF0000"/>
                </a:solidFill>
                <a:latin typeface="Arial" panose="020B0604020202020204" pitchFamily="34" charset="0"/>
                <a:ea typeface="宋体" panose="02010600030101010101" pitchFamily="2" charset="-122"/>
              </a:rPr>
              <a:t>symbols</a:t>
            </a:r>
            <a:r>
              <a:rPr lang="en-US" altLang="zh-CN">
                <a:latin typeface="Arial" panose="020B0604020202020204" pitchFamily="34" charset="0"/>
                <a:ea typeface="宋体" panose="02010600030101010101" pitchFamily="2" charset="-122"/>
              </a:rPr>
              <a:t> 	→	</a:t>
            </a:r>
            <a:r>
              <a:rPr lang="en-US" altLang="zh-CN">
                <a:solidFill>
                  <a:srgbClr val="CC0099"/>
                </a:solidFill>
                <a:latin typeface="Arial" panose="020B0604020202020204" pitchFamily="34" charset="0"/>
                <a:ea typeface="宋体" panose="02010600030101010101" pitchFamily="2" charset="-122"/>
              </a:rPr>
              <a:t>functional relations
</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7987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28A3FAA-294A-4293-8586-6353B1676C68}" type="slidenum">
              <a:rPr lang="zh-CN" altLang="en-US" sz="1000" b="0" smtClean="0">
                <a:solidFill>
                  <a:srgbClr val="FFFFFF"/>
                </a:solidFill>
                <a:latin typeface="Arial" panose="020B0604020202020204" pitchFamily="34" charset="0"/>
              </a:rPr>
              <a:pPr>
                <a:spcBef>
                  <a:spcPct val="0"/>
                </a:spcBef>
                <a:buClrTx/>
                <a:buFontTx/>
                <a:buNone/>
              </a:pPr>
              <a:t>33</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32BAE64F-8CA4-471C-9019-D5231C3F044D}" type="datetime1">
              <a:rPr lang="zh-CN" altLang="en-US"/>
              <a:pPr>
                <a:defRPr/>
              </a:pPr>
              <a:t>2023/4/24</a:t>
            </a:fld>
            <a:endParaRPr lang="en-US" altLang="zh-C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p:txBody>
          <a:bodyPr/>
          <a:lstStyle/>
          <a:p>
            <a:r>
              <a:rPr lang="en-US" altLang="zh-CN" sz="3600">
                <a:ea typeface="宋体" panose="02010600030101010101" pitchFamily="2" charset="-122"/>
              </a:rPr>
              <a:t>An example of interpretation</a:t>
            </a:r>
          </a:p>
        </p:txBody>
      </p:sp>
      <p:sp>
        <p:nvSpPr>
          <p:cNvPr id="47"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81924"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9BF0E4F7-35AF-495D-A595-7AEA34756CF5}" type="slidenum">
              <a:rPr lang="zh-CN" altLang="en-US" sz="1000" b="0" smtClean="0">
                <a:solidFill>
                  <a:srgbClr val="FFFFFF"/>
                </a:solidFill>
                <a:latin typeface="Arial" panose="020B0604020202020204" pitchFamily="34" charset="0"/>
              </a:rPr>
              <a:pPr>
                <a:spcBef>
                  <a:spcPct val="0"/>
                </a:spcBef>
                <a:buClrTx/>
                <a:buFontTx/>
                <a:buNone/>
              </a:pPr>
              <a:t>34</a:t>
            </a:fld>
            <a:endParaRPr lang="en-US" altLang="zh-CN" sz="1000" b="0">
              <a:solidFill>
                <a:srgbClr val="FFFFFF"/>
              </a:solidFill>
              <a:latin typeface="Arial" panose="020B0604020202020204" pitchFamily="34" charset="0"/>
            </a:endParaRPr>
          </a:p>
        </p:txBody>
      </p:sp>
      <p:sp>
        <p:nvSpPr>
          <p:cNvPr id="46" name="日期占位符 3"/>
          <p:cNvSpPr>
            <a:spLocks noGrp="1"/>
          </p:cNvSpPr>
          <p:nvPr>
            <p:ph type="dt" sz="quarter" idx="12"/>
          </p:nvPr>
        </p:nvSpPr>
        <p:spPr/>
        <p:txBody>
          <a:bodyPr/>
          <a:lstStyle/>
          <a:p>
            <a:pPr>
              <a:defRPr/>
            </a:pPr>
            <a:fld id="{AEEFC0FB-28B9-469E-AB5B-7AB7BE01B529}" type="datetime1">
              <a:rPr lang="zh-CN" altLang="en-US"/>
              <a:pPr>
                <a:defRPr/>
              </a:pPr>
              <a:t>2023/4/24</a:t>
            </a:fld>
            <a:endParaRPr lang="en-US" altLang="zh-CN"/>
          </a:p>
        </p:txBody>
      </p:sp>
      <p:sp>
        <p:nvSpPr>
          <p:cNvPr id="8192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graphicFrame>
        <p:nvGraphicFramePr>
          <p:cNvPr id="81927" name="Object 4"/>
          <p:cNvGraphicFramePr>
            <a:graphicFrameLocks noChangeAspect="1"/>
          </p:cNvGraphicFramePr>
          <p:nvPr/>
        </p:nvGraphicFramePr>
        <p:xfrm>
          <a:off x="2590800" y="2133600"/>
          <a:ext cx="1371600" cy="525463"/>
        </p:xfrm>
        <a:graphic>
          <a:graphicData uri="http://schemas.openxmlformats.org/presentationml/2006/ole">
            <mc:AlternateContent xmlns:mc="http://schemas.openxmlformats.org/markup-compatibility/2006">
              <mc:Choice xmlns:v="urn:schemas-microsoft-com:vml" Requires="v">
                <p:oleObj name="公式" r:id="rId3" imgW="571252" imgH="215806" progId="Equation.3">
                  <p:embed/>
                </p:oleObj>
              </mc:Choice>
              <mc:Fallback>
                <p:oleObj name="公式" r:id="rId3" imgW="571252" imgH="215806"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133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8" name="Rectangle 5"/>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graphicFrame>
        <p:nvGraphicFramePr>
          <p:cNvPr id="81929" name="Object 6"/>
          <p:cNvGraphicFramePr>
            <a:graphicFrameLocks noChangeAspect="1"/>
          </p:cNvGraphicFramePr>
          <p:nvPr/>
        </p:nvGraphicFramePr>
        <p:xfrm>
          <a:off x="2667000" y="1493838"/>
          <a:ext cx="2819400" cy="503237"/>
        </p:xfrm>
        <a:graphic>
          <a:graphicData uri="http://schemas.openxmlformats.org/presentationml/2006/ole">
            <mc:AlternateContent xmlns:mc="http://schemas.openxmlformats.org/markup-compatibility/2006">
              <mc:Choice xmlns:v="urn:schemas-microsoft-com:vml" Requires="v">
                <p:oleObj name="公式" r:id="rId5" imgW="1231366" imgH="215806" progId="Equation.3">
                  <p:embed/>
                </p:oleObj>
              </mc:Choice>
              <mc:Fallback>
                <p:oleObj name="公式" r:id="rId5" imgW="1231366" imgH="215806"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493838"/>
                        <a:ext cx="2819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30" name="Rectangle 7"/>
          <p:cNvSpPr>
            <a:spLocks noChangeArrowheads="1"/>
          </p:cNvSpPr>
          <p:nvPr/>
        </p:nvSpPr>
        <p:spPr bwMode="auto">
          <a:xfrm>
            <a:off x="3810000" y="3186113"/>
            <a:ext cx="6572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sp>
        <p:nvSpPr>
          <p:cNvPr id="81931" name="Text Box 8"/>
          <p:cNvSpPr txBox="1">
            <a:spLocks noChangeArrowheads="1"/>
          </p:cNvSpPr>
          <p:nvPr/>
        </p:nvSpPr>
        <p:spPr bwMode="auto">
          <a:xfrm>
            <a:off x="762000" y="2895600"/>
            <a:ext cx="2133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2400" b="0">
                <a:solidFill>
                  <a:srgbClr val="FF0000"/>
                </a:solidFill>
                <a:latin typeface="Times New Roman" panose="02020603050405020304" pitchFamily="18" charset="0"/>
                <a:cs typeface="Times New Roman" panose="02020603050405020304" pitchFamily="18" charset="0"/>
              </a:rPr>
              <a:t>Interpretation 1:</a:t>
            </a:r>
            <a:endParaRPr lang="en-US" altLang="zh-CN" sz="2400" b="0">
              <a:solidFill>
                <a:srgbClr val="FF0000"/>
              </a:solidFill>
              <a:latin typeface="Arial" panose="020B0604020202020204" pitchFamily="34" charset="0"/>
              <a:cs typeface="Times New Roman" panose="02020603050405020304" pitchFamily="18" charset="0"/>
            </a:endParaRPr>
          </a:p>
        </p:txBody>
      </p:sp>
      <p:graphicFrame>
        <p:nvGraphicFramePr>
          <p:cNvPr id="487433" name="Group 9"/>
          <p:cNvGraphicFramePr>
            <a:graphicFrameLocks noGrp="1"/>
          </p:cNvGraphicFramePr>
          <p:nvPr/>
        </p:nvGraphicFramePr>
        <p:xfrm>
          <a:off x="3048000" y="2895600"/>
          <a:ext cx="4572000" cy="1143000"/>
        </p:xfrm>
        <a:graphic>
          <a:graphicData uri="http://schemas.openxmlformats.org/drawingml/2006/table">
            <a:tbl>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574675">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P(1,2)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P(2,1)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P(2,2)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8325">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anose="05020102010507070707" pitchFamily="18" charset="2"/>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1949" name="Rectangle 26"/>
          <p:cNvSpPr>
            <a:spLocks noChangeArrowheads="1"/>
          </p:cNvSpPr>
          <p:nvPr/>
        </p:nvSpPr>
        <p:spPr bwMode="auto">
          <a:xfrm>
            <a:off x="3808413" y="3171825"/>
            <a:ext cx="6572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sp>
        <p:nvSpPr>
          <p:cNvPr id="81950" name="Text Box 27"/>
          <p:cNvSpPr txBox="1">
            <a:spLocks noChangeArrowheads="1"/>
          </p:cNvSpPr>
          <p:nvPr/>
        </p:nvSpPr>
        <p:spPr bwMode="auto">
          <a:xfrm>
            <a:off x="762000" y="4724400"/>
            <a:ext cx="22860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2400" b="0">
                <a:solidFill>
                  <a:srgbClr val="FF0000"/>
                </a:solidFill>
                <a:latin typeface="Times New Roman" panose="02020603050405020304" pitchFamily="18" charset="0"/>
                <a:cs typeface="Times New Roman" panose="02020603050405020304" pitchFamily="18" charset="0"/>
              </a:rPr>
              <a:t>Interpretation 2:</a:t>
            </a:r>
            <a:endParaRPr lang="en-US" altLang="zh-CN" sz="1800" b="0">
              <a:solidFill>
                <a:srgbClr val="FF0000"/>
              </a:solidFill>
              <a:latin typeface="Arial" panose="020B0604020202020204" pitchFamily="34" charset="0"/>
              <a:cs typeface="Times New Roman" panose="02020603050405020304" pitchFamily="18" charset="0"/>
            </a:endParaRPr>
          </a:p>
        </p:txBody>
      </p:sp>
      <p:graphicFrame>
        <p:nvGraphicFramePr>
          <p:cNvPr id="487452" name="Group 28"/>
          <p:cNvGraphicFramePr>
            <a:graphicFrameLocks noGrp="1"/>
          </p:cNvGraphicFramePr>
          <p:nvPr/>
        </p:nvGraphicFramePr>
        <p:xfrm>
          <a:off x="3048000" y="4572000"/>
          <a:ext cx="4613275" cy="1066800"/>
        </p:xfrm>
        <a:graphic>
          <a:graphicData uri="http://schemas.openxmlformats.org/drawingml/2006/table">
            <a:tbl>
              <a:tblPr/>
              <a:tblGrid>
                <a:gridCol w="1154113">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154112">
                  <a:extLst>
                    <a:ext uri="{9D8B030D-6E8A-4147-A177-3AD203B41FA5}">
                      <a16:colId xmlns:a16="http://schemas.microsoft.com/office/drawing/2014/main" val="20002"/>
                    </a:ext>
                  </a:extLst>
                </a:gridCol>
                <a:gridCol w="1152525">
                  <a:extLst>
                    <a:ext uri="{9D8B030D-6E8A-4147-A177-3AD203B41FA5}">
                      <a16:colId xmlns:a16="http://schemas.microsoft.com/office/drawing/2014/main" val="20003"/>
                    </a:ext>
                  </a:extLst>
                </a:gridCol>
              </a:tblGrid>
              <a:tr h="490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rPr>
                        <a:t>P(1,1)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P(1,2)</a:t>
                      </a:r>
                      <a:endPar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P(2,1)</a:t>
                      </a:r>
                      <a:endPar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P(2,2)</a:t>
                      </a:r>
                      <a:endPar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6262">
                <a:tc>
                  <a:txBody>
                    <a:body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T</a:t>
                      </a:r>
                      <a:endPar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T</a:t>
                      </a:r>
                      <a:endPar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F</a:t>
                      </a:r>
                      <a:endPar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85000"/>
                        <a:buFont typeface="Wingdings 2" pitchFamily="18" charset="2"/>
                        <a:buNone/>
                        <a:tabLst/>
                      </a:pPr>
                      <a:r>
                        <a:rPr kumimoji="0" lang="en-US" altLang="zh-CN" sz="24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F</a:t>
                      </a:r>
                      <a:endParaRPr kumimoji="0" lang="en-US" altLang="zh-CN" sz="2400" b="0" i="0" u="none" strike="noStrike" cap="none" normalizeH="0" baseline="0">
                        <a:ln>
                          <a:noFill/>
                        </a:ln>
                        <a:solidFill>
                          <a:schemeClr val="tx1"/>
                        </a:solidFill>
                        <a:effectLst/>
                        <a:latin typeface="Arial" pitchFamily="34" charset="0"/>
                        <a:ea typeface="宋体" pitchFamily="2" charset="-122"/>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1968" name="Text Box 45"/>
          <p:cNvSpPr txBox="1">
            <a:spLocks noChangeArrowheads="1"/>
          </p:cNvSpPr>
          <p:nvPr/>
        </p:nvSpPr>
        <p:spPr bwMode="auto">
          <a:xfrm>
            <a:off x="914400" y="1447800"/>
            <a:ext cx="6477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Char char="•"/>
            </a:pPr>
            <a:r>
              <a:rPr lang="en-US" altLang="zh-CN" b="0">
                <a:latin typeface="Arial" panose="020B0604020202020204" pitchFamily="34" charset="0"/>
              </a:rPr>
              <a:t> Predict: </a:t>
            </a:r>
          </a:p>
          <a:p>
            <a:pPr eaLnBrk="1" hangingPunct="1">
              <a:spcBef>
                <a:spcPct val="50000"/>
              </a:spcBef>
              <a:buClrTx/>
              <a:buFontTx/>
              <a:buChar char="•"/>
            </a:pPr>
            <a:r>
              <a:rPr lang="en-US" altLang="zh-CN" b="0">
                <a:latin typeface="Arial" panose="020B0604020202020204" pitchFamily="34" charset="0"/>
              </a:rPr>
              <a:t> Domain: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p:txBody>
          <a:bodyPr/>
          <a:lstStyle/>
          <a:p>
            <a:r>
              <a:rPr lang="en-US" altLang="zh-CN" sz="3600">
                <a:ea typeface="宋体" panose="02010600030101010101" pitchFamily="2" charset="-122"/>
              </a:rPr>
              <a:t>(1) Validity and Satisfiability</a:t>
            </a:r>
          </a:p>
        </p:txBody>
      </p:sp>
      <p:sp>
        <p:nvSpPr>
          <p:cNvPr id="83971" name="Rectangle 3"/>
          <p:cNvSpPr>
            <a:spLocks noGrp="1" noRot="1" noChangeArrowheads="1"/>
          </p:cNvSpPr>
          <p:nvPr>
            <p:ph idx="1"/>
          </p:nvPr>
        </p:nvSpPr>
        <p:spPr>
          <a:xfrm>
            <a:off x="457200" y="1676400"/>
            <a:ext cx="8153400" cy="3733800"/>
          </a:xfrm>
        </p:spPr>
        <p:txBody>
          <a:bodyPr/>
          <a:lstStyle/>
          <a:p>
            <a:pPr>
              <a:buClr>
                <a:schemeClr val="tx1"/>
              </a:buClr>
            </a:pPr>
            <a:r>
              <a:rPr lang="en-US" altLang="zh-CN">
                <a:ea typeface="宋体" panose="02010600030101010101" pitchFamily="2" charset="-122"/>
              </a:rPr>
              <a:t>A sentence is </a:t>
            </a:r>
            <a:r>
              <a:rPr lang="en-US" altLang="zh-CN">
                <a:solidFill>
                  <a:srgbClr val="CC0099"/>
                </a:solidFill>
                <a:ea typeface="宋体" panose="02010600030101010101" pitchFamily="2" charset="-122"/>
              </a:rPr>
              <a:t>valid</a:t>
            </a:r>
            <a:r>
              <a:rPr lang="en-US" altLang="zh-CN">
                <a:ea typeface="宋体" panose="02010600030101010101" pitchFamily="2" charset="-122"/>
              </a:rPr>
              <a:t> if it is true in </a:t>
            </a:r>
            <a:r>
              <a:rPr lang="en-US" altLang="zh-CN">
                <a:solidFill>
                  <a:srgbClr val="FF0000"/>
                </a:solidFill>
                <a:ea typeface="宋体" panose="02010600030101010101" pitchFamily="2" charset="-122"/>
              </a:rPr>
              <a:t>all</a:t>
            </a:r>
            <a:r>
              <a:rPr lang="en-US" altLang="zh-CN">
                <a:ea typeface="宋体" panose="02010600030101010101" pitchFamily="2" charset="-122"/>
              </a:rPr>
              <a:t> interpretations</a:t>
            </a:r>
          </a:p>
          <a:p>
            <a:pPr lvl="4"/>
            <a:endParaRPr lang="en-US" altLang="zh-CN" sz="1600">
              <a:latin typeface="Arial" panose="020B0604020202020204" pitchFamily="34" charset="0"/>
              <a:ea typeface="宋体" panose="02010600030101010101" pitchFamily="2" charset="-122"/>
            </a:endParaRPr>
          </a:p>
          <a:p>
            <a:pPr>
              <a:buClr>
                <a:schemeClr val="tx1"/>
              </a:buClr>
            </a:pPr>
            <a:r>
              <a:rPr lang="en-US" altLang="zh-CN">
                <a:ea typeface="宋体" panose="02010600030101010101" pitchFamily="2" charset="-122"/>
              </a:rPr>
              <a:t>A sentence is </a:t>
            </a:r>
            <a:r>
              <a:rPr lang="en-US" altLang="zh-CN">
                <a:solidFill>
                  <a:srgbClr val="CC0099"/>
                </a:solidFill>
                <a:ea typeface="宋体" panose="02010600030101010101" pitchFamily="2" charset="-122"/>
              </a:rPr>
              <a:t>satisfiable</a:t>
            </a:r>
            <a:r>
              <a:rPr lang="en-US" altLang="zh-CN">
                <a:ea typeface="宋体" panose="02010600030101010101" pitchFamily="2" charset="-122"/>
              </a:rPr>
              <a:t> if it is true in </a:t>
            </a:r>
            <a:r>
              <a:rPr lang="en-US" altLang="zh-CN">
                <a:solidFill>
                  <a:srgbClr val="CC0099"/>
                </a:solidFill>
                <a:ea typeface="宋体" panose="02010600030101010101" pitchFamily="2" charset="-122"/>
              </a:rPr>
              <a:t>some</a:t>
            </a:r>
            <a:r>
              <a:rPr lang="en-US" altLang="zh-CN">
                <a:ea typeface="宋体" panose="02010600030101010101" pitchFamily="2" charset="-122"/>
              </a:rPr>
              <a:t> interpretations</a:t>
            </a:r>
          </a:p>
          <a:p>
            <a:pPr>
              <a:buClr>
                <a:schemeClr val="tx1"/>
              </a:buClr>
            </a:pPr>
            <a:endParaRPr lang="en-US" altLang="zh-CN" sz="1600">
              <a:ea typeface="宋体" panose="02010600030101010101" pitchFamily="2" charset="-122"/>
            </a:endParaRPr>
          </a:p>
          <a:p>
            <a:pPr>
              <a:buClr>
                <a:schemeClr val="tx1"/>
              </a:buClr>
            </a:pPr>
            <a:r>
              <a:rPr lang="en-US" altLang="zh-CN">
                <a:ea typeface="宋体" panose="02010600030101010101" pitchFamily="2" charset="-122"/>
              </a:rPr>
              <a:t>A sentence is </a:t>
            </a:r>
            <a:r>
              <a:rPr lang="en-US" altLang="zh-CN">
                <a:solidFill>
                  <a:srgbClr val="CC0099"/>
                </a:solidFill>
                <a:ea typeface="宋体" panose="02010600030101010101" pitchFamily="2" charset="-122"/>
              </a:rPr>
              <a:t>unsatisfiable</a:t>
            </a:r>
            <a:r>
              <a:rPr lang="en-US" altLang="zh-CN">
                <a:ea typeface="宋体" panose="02010600030101010101" pitchFamily="2" charset="-122"/>
              </a:rPr>
              <a:t> if it is true in </a:t>
            </a:r>
            <a:r>
              <a:rPr lang="en-US" altLang="zh-CN">
                <a:solidFill>
                  <a:srgbClr val="CC0099"/>
                </a:solidFill>
                <a:ea typeface="宋体" panose="02010600030101010101" pitchFamily="2" charset="-122"/>
              </a:rPr>
              <a:t>no </a:t>
            </a:r>
            <a:r>
              <a:rPr lang="en-US" altLang="zh-CN">
                <a:ea typeface="宋体" panose="02010600030101010101" pitchFamily="2" charset="-122"/>
              </a:rPr>
              <a:t>interpretations</a:t>
            </a:r>
          </a:p>
          <a:p>
            <a:pPr lvl="4"/>
            <a:endParaRPr lang="en-US" altLang="zh-CN">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8397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8D60C87-755D-4E53-856C-643E3418BC99}" type="slidenum">
              <a:rPr lang="zh-CN" altLang="en-US" sz="1000" b="0" smtClean="0">
                <a:solidFill>
                  <a:srgbClr val="FFFFFF"/>
                </a:solidFill>
                <a:latin typeface="Arial" panose="020B0604020202020204" pitchFamily="34" charset="0"/>
              </a:rPr>
              <a:pPr>
                <a:spcBef>
                  <a:spcPct val="0"/>
                </a:spcBef>
                <a:buClrTx/>
                <a:buFontTx/>
                <a:buNone/>
              </a:pPr>
              <a:t>35</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8F58E7C-E694-4201-9F3F-5C48D0BF8BC4}" type="datetime1">
              <a:rPr lang="zh-CN" altLang="en-US"/>
              <a:pPr>
                <a:defRPr/>
              </a:pPr>
              <a:t>2023/4/24</a:t>
            </a:fld>
            <a:endParaRPr lang="en-US" altLang="zh-C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en-US" altLang="zh-CN" sz="3200">
                <a:ea typeface="宋体" panose="02010600030101010101" pitchFamily="2" charset="-122"/>
              </a:rPr>
              <a:t>(2) Equivalence and Entailment</a:t>
            </a:r>
          </a:p>
        </p:txBody>
      </p:sp>
      <p:sp>
        <p:nvSpPr>
          <p:cNvPr id="86019" name="Rectangle 3"/>
          <p:cNvSpPr>
            <a:spLocks noGrp="1" noRot="1" noChangeArrowheads="1"/>
          </p:cNvSpPr>
          <p:nvPr>
            <p:ph idx="1"/>
          </p:nvPr>
        </p:nvSpPr>
        <p:spPr>
          <a:xfrm>
            <a:off x="457200" y="1371600"/>
            <a:ext cx="8305800" cy="4648200"/>
          </a:xfrm>
        </p:spPr>
        <p:txBody>
          <a:bodyPr/>
          <a:lstStyle/>
          <a:p>
            <a:r>
              <a:rPr lang="en-US" altLang="zh-CN">
                <a:ea typeface="宋体" panose="02010600030101010101" pitchFamily="2" charset="-122"/>
              </a:rPr>
              <a:t>Two sentences are </a:t>
            </a:r>
            <a:r>
              <a:rPr lang="en-US" altLang="zh-CN">
                <a:solidFill>
                  <a:srgbClr val="FF0000"/>
                </a:solidFill>
                <a:ea typeface="宋体" panose="02010600030101010101" pitchFamily="2" charset="-122"/>
              </a:rPr>
              <a:t>logically equivalent</a:t>
            </a:r>
            <a:r>
              <a:rPr lang="en-US" altLang="zh-CN">
                <a:ea typeface="宋体" panose="02010600030101010101" pitchFamily="2" charset="-122"/>
              </a:rPr>
              <a:t> if they have same truth in all interpretations.</a:t>
            </a:r>
          </a:p>
          <a:p>
            <a:r>
              <a:rPr lang="en-US" altLang="zh-CN">
                <a:ea typeface="宋体" panose="02010600030101010101" pitchFamily="2" charset="-122"/>
              </a:rPr>
              <a:t>A sentence P </a:t>
            </a:r>
            <a:r>
              <a:rPr lang="en-US" altLang="zh-CN">
                <a:solidFill>
                  <a:srgbClr val="FF0000"/>
                </a:solidFill>
                <a:ea typeface="宋体" panose="02010600030101010101" pitchFamily="2" charset="-122"/>
              </a:rPr>
              <a:t>entails</a:t>
            </a:r>
            <a:r>
              <a:rPr lang="en-US" altLang="zh-CN">
                <a:ea typeface="宋体" panose="02010600030101010101" pitchFamily="2" charset="-122"/>
              </a:rPr>
              <a:t> another sentence Q  if and only if P</a:t>
            </a:r>
            <a:r>
              <a:rPr lang="en-US" altLang="zh-CN">
                <a:ea typeface="宋体" panose="02010600030101010101" pitchFamily="2" charset="-122"/>
                <a:sym typeface="Wingdings" panose="05000000000000000000" pitchFamily="2" charset="2"/>
              </a:rPr>
              <a:t>Q is valid. </a:t>
            </a:r>
          </a:p>
          <a:p>
            <a:r>
              <a:rPr lang="en-US" altLang="zh-CN">
                <a:solidFill>
                  <a:srgbClr val="FF0000"/>
                </a:solidFill>
                <a:ea typeface="宋体" panose="02010600030101010101" pitchFamily="2" charset="-122"/>
                <a:sym typeface="Wingdings" panose="05000000000000000000" pitchFamily="2" charset="2"/>
              </a:rPr>
              <a:t>Logical equivalence</a:t>
            </a:r>
            <a:r>
              <a:rPr lang="en-US" altLang="zh-CN">
                <a:ea typeface="宋体" panose="02010600030101010101" pitchFamily="2" charset="-122"/>
                <a:sym typeface="Wingdings" panose="05000000000000000000" pitchFamily="2" charset="2"/>
              </a:rPr>
              <a:t>, </a:t>
            </a:r>
            <a:r>
              <a:rPr lang="en-US" altLang="zh-CN">
                <a:solidFill>
                  <a:srgbClr val="FF0000"/>
                </a:solidFill>
                <a:ea typeface="宋体" panose="02010600030101010101" pitchFamily="2" charset="-122"/>
                <a:sym typeface="Wingdings" panose="05000000000000000000" pitchFamily="2" charset="2"/>
              </a:rPr>
              <a:t>entailment</a:t>
            </a:r>
            <a:r>
              <a:rPr lang="en-US" altLang="zh-CN">
                <a:ea typeface="宋体" panose="02010600030101010101" pitchFamily="2" charset="-122"/>
                <a:sym typeface="Wingdings" panose="05000000000000000000" pitchFamily="2" charset="2"/>
              </a:rPr>
              <a:t>, and other </a:t>
            </a:r>
            <a:r>
              <a:rPr lang="en-US" altLang="zh-CN">
                <a:solidFill>
                  <a:srgbClr val="FF0000"/>
                </a:solidFill>
                <a:ea typeface="宋体" panose="02010600030101010101" pitchFamily="2" charset="-122"/>
                <a:sym typeface="Wingdings" panose="05000000000000000000" pitchFamily="2" charset="2"/>
              </a:rPr>
              <a:t>rules</a:t>
            </a:r>
            <a:r>
              <a:rPr lang="en-US" altLang="zh-CN">
                <a:ea typeface="宋体" panose="02010600030101010101" pitchFamily="2" charset="-122"/>
                <a:sym typeface="Wingdings" panose="05000000000000000000" pitchFamily="2" charset="2"/>
              </a:rPr>
              <a:t> including </a:t>
            </a:r>
            <a:r>
              <a:rPr lang="en-US" altLang="zh-CN">
                <a:solidFill>
                  <a:srgbClr val="FF0000"/>
                </a:solidFill>
                <a:ea typeface="宋体" panose="02010600030101010101" pitchFamily="2" charset="-122"/>
                <a:sym typeface="Wingdings" panose="05000000000000000000" pitchFamily="2" charset="2"/>
              </a:rPr>
              <a:t>P rule</a:t>
            </a:r>
            <a:r>
              <a:rPr lang="en-US" altLang="zh-CN">
                <a:ea typeface="宋体" panose="02010600030101010101" pitchFamily="2" charset="-122"/>
                <a:sym typeface="Wingdings" panose="05000000000000000000" pitchFamily="2" charset="2"/>
              </a:rPr>
              <a:t>, </a:t>
            </a:r>
            <a:r>
              <a:rPr lang="en-US" altLang="zh-CN">
                <a:solidFill>
                  <a:srgbClr val="FF0000"/>
                </a:solidFill>
                <a:ea typeface="宋体" panose="02010600030101010101" pitchFamily="2" charset="-122"/>
                <a:sym typeface="Wingdings" panose="05000000000000000000" pitchFamily="2" charset="2"/>
              </a:rPr>
              <a:t>T rule</a:t>
            </a:r>
            <a:r>
              <a:rPr lang="en-US" altLang="zh-CN">
                <a:ea typeface="宋体" panose="02010600030101010101" pitchFamily="2" charset="-122"/>
                <a:sym typeface="Wingdings" panose="05000000000000000000" pitchFamily="2" charset="2"/>
              </a:rPr>
              <a:t>, </a:t>
            </a:r>
            <a:r>
              <a:rPr lang="en-US" altLang="zh-CN">
                <a:solidFill>
                  <a:srgbClr val="FF0000"/>
                </a:solidFill>
                <a:ea typeface="宋体" panose="02010600030101010101" pitchFamily="2" charset="-122"/>
                <a:sym typeface="Wingdings" panose="05000000000000000000" pitchFamily="2" charset="2"/>
              </a:rPr>
              <a:t>CP rule</a:t>
            </a:r>
            <a:r>
              <a:rPr lang="en-US" altLang="zh-CN">
                <a:ea typeface="宋体" panose="02010600030101010101" pitchFamily="2" charset="-122"/>
                <a:sym typeface="Wingdings" panose="05000000000000000000" pitchFamily="2" charset="2"/>
              </a:rPr>
              <a:t>, and </a:t>
            </a:r>
            <a:r>
              <a:rPr lang="en-US" altLang="zh-CN">
                <a:solidFill>
                  <a:srgbClr val="FF0000"/>
                </a:solidFill>
                <a:ea typeface="宋体" panose="02010600030101010101" pitchFamily="2" charset="-122"/>
                <a:sym typeface="Wingdings" panose="05000000000000000000" pitchFamily="2" charset="2"/>
              </a:rPr>
              <a:t>reduction to absurdity</a:t>
            </a:r>
            <a:r>
              <a:rPr lang="en-US" altLang="zh-CN">
                <a:ea typeface="宋体" panose="02010600030101010101" pitchFamily="2" charset="-122"/>
                <a:sym typeface="Wingdings" panose="05000000000000000000" pitchFamily="2" charset="2"/>
              </a:rPr>
              <a:t> are fundaments of inference in first-order logic</a:t>
            </a:r>
            <a:endParaRPr lang="en-US" altLang="zh-CN">
              <a:ea typeface="宋体" panose="02010600030101010101" pitchFamily="2" charset="-122"/>
            </a:endParaRP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8602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C1E1FFA-D477-4D97-866B-29783E6B55EC}" type="slidenum">
              <a:rPr lang="zh-CN" altLang="en-US" sz="1000" b="0" smtClean="0">
                <a:solidFill>
                  <a:srgbClr val="FFFFFF"/>
                </a:solidFill>
                <a:latin typeface="Arial" panose="020B0604020202020204" pitchFamily="34" charset="0"/>
              </a:rPr>
              <a:pPr>
                <a:spcBef>
                  <a:spcPct val="0"/>
                </a:spcBef>
                <a:buClrTx/>
                <a:buFontTx/>
                <a:buNone/>
              </a:pPr>
              <a:t>36</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B7607A6A-1BF7-4B49-B642-27790D2D4F86}" type="datetime1">
              <a:rPr lang="zh-CN" altLang="en-US"/>
              <a:pPr>
                <a:defRPr/>
              </a:pPr>
              <a:t>2023/4/24</a:t>
            </a:fld>
            <a:endParaRPr lang="en-US" altLang="zh-C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a:xfrm>
            <a:off x="914400" y="46038"/>
            <a:ext cx="8229600" cy="639762"/>
          </a:xfrm>
        </p:spPr>
        <p:txBody>
          <a:bodyPr/>
          <a:lstStyle/>
          <a:p>
            <a:r>
              <a:rPr lang="en-US" altLang="zh-CN" sz="3200">
                <a:ea typeface="宋体" panose="02010600030101010101" pitchFamily="2" charset="-122"/>
              </a:rPr>
              <a:t>(3) Substitution and Unification</a:t>
            </a:r>
          </a:p>
        </p:txBody>
      </p:sp>
      <p:sp>
        <p:nvSpPr>
          <p:cNvPr id="88067" name="Rectangle 3"/>
          <p:cNvSpPr>
            <a:spLocks noGrp="1" noRot="1" noChangeArrowheads="1"/>
          </p:cNvSpPr>
          <p:nvPr>
            <p:ph idx="1"/>
          </p:nvPr>
        </p:nvSpPr>
        <p:spPr>
          <a:xfrm>
            <a:off x="381000" y="1371600"/>
            <a:ext cx="8229600" cy="715963"/>
          </a:xfrm>
        </p:spPr>
        <p:txBody>
          <a:bodyPr/>
          <a:lstStyle/>
          <a:p>
            <a:r>
              <a:rPr lang="en-US" altLang="zh-CN">
                <a:ea typeface="宋体" panose="02010600030101010101" pitchFamily="2" charset="-122"/>
              </a:rPr>
              <a:t>Substitution</a:t>
            </a:r>
          </a:p>
        </p:txBody>
      </p:sp>
      <p:sp>
        <p:nvSpPr>
          <p:cNvPr id="11"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8806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1911936E-DB97-4C94-A89F-E09B20AC8D69}" type="slidenum">
              <a:rPr lang="zh-CN" altLang="en-US" sz="1000" b="0" smtClean="0">
                <a:solidFill>
                  <a:srgbClr val="FFFFFF"/>
                </a:solidFill>
                <a:latin typeface="Arial" panose="020B0604020202020204" pitchFamily="34" charset="0"/>
              </a:rPr>
              <a:pPr>
                <a:spcBef>
                  <a:spcPct val="0"/>
                </a:spcBef>
                <a:buClrTx/>
                <a:buFontTx/>
                <a:buNone/>
              </a:pPr>
              <a:t>37</a:t>
            </a:fld>
            <a:endParaRPr lang="en-US" altLang="zh-CN" sz="1000" b="0">
              <a:solidFill>
                <a:srgbClr val="FFFFFF"/>
              </a:solidFill>
              <a:latin typeface="Arial" panose="020B0604020202020204" pitchFamily="34" charset="0"/>
            </a:endParaRPr>
          </a:p>
        </p:txBody>
      </p:sp>
      <p:sp>
        <p:nvSpPr>
          <p:cNvPr id="10" name="日期占位符 3"/>
          <p:cNvSpPr>
            <a:spLocks noGrp="1"/>
          </p:cNvSpPr>
          <p:nvPr>
            <p:ph type="dt" sz="quarter" idx="12"/>
          </p:nvPr>
        </p:nvSpPr>
        <p:spPr/>
        <p:txBody>
          <a:bodyPr/>
          <a:lstStyle/>
          <a:p>
            <a:pPr>
              <a:defRPr/>
            </a:pPr>
            <a:fld id="{66CD3CE6-6283-4D14-86A8-A2E82EFCA112}" type="datetime1">
              <a:rPr lang="zh-CN" altLang="en-US"/>
              <a:pPr>
                <a:defRPr/>
              </a:pPr>
              <a:t>2023/4/24</a:t>
            </a:fld>
            <a:endParaRPr lang="en-US" altLang="zh-CN"/>
          </a:p>
        </p:txBody>
      </p:sp>
      <p:sp>
        <p:nvSpPr>
          <p:cNvPr id="88071" name="Rectangle 4"/>
          <p:cNvSpPr>
            <a:spLocks noChangeArrowheads="1"/>
          </p:cNvSpPr>
          <p:nvPr/>
        </p:nvSpPr>
        <p:spPr bwMode="auto">
          <a:xfrm>
            <a:off x="-76200" y="3619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graphicFrame>
        <p:nvGraphicFramePr>
          <p:cNvPr id="88072" name="Object 5"/>
          <p:cNvGraphicFramePr>
            <a:graphicFrameLocks noChangeAspect="1"/>
          </p:cNvGraphicFramePr>
          <p:nvPr/>
        </p:nvGraphicFramePr>
        <p:xfrm>
          <a:off x="1066800" y="2097088"/>
          <a:ext cx="2667000" cy="598487"/>
        </p:xfrm>
        <a:graphic>
          <a:graphicData uri="http://schemas.openxmlformats.org/presentationml/2006/ole">
            <mc:AlternateContent xmlns:mc="http://schemas.openxmlformats.org/markup-compatibility/2006">
              <mc:Choice xmlns:v="urn:schemas-microsoft-com:vml" Requires="v">
                <p:oleObj name="公式" r:id="rId3" imgW="1016000" imgH="228600" progId="Equation.3">
                  <p:embed/>
                </p:oleObj>
              </mc:Choice>
              <mc:Fallback>
                <p:oleObj name="公式" r:id="rId3" imgW="1016000" imgH="2286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97088"/>
                        <a:ext cx="2667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73" name="Text Box 6"/>
          <p:cNvSpPr txBox="1">
            <a:spLocks noChangeArrowheads="1"/>
          </p:cNvSpPr>
          <p:nvPr/>
        </p:nvSpPr>
        <p:spPr bwMode="auto">
          <a:xfrm>
            <a:off x="3886200" y="2147888"/>
            <a:ext cx="419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b="0">
                <a:latin typeface="Arial" panose="020B0604020202020204" pitchFamily="34" charset="0"/>
              </a:rPr>
              <a:t>x</a:t>
            </a:r>
            <a:r>
              <a:rPr lang="en-US" altLang="zh-CN" sz="1600" b="0">
                <a:latin typeface="Arial" panose="020B0604020202020204" pitchFamily="34" charset="0"/>
              </a:rPr>
              <a:t>i</a:t>
            </a:r>
            <a:r>
              <a:rPr lang="en-US" altLang="zh-CN" b="0">
                <a:latin typeface="Arial" panose="020B0604020202020204" pitchFamily="34" charset="0"/>
              </a:rPr>
              <a:t> is substituted by t</a:t>
            </a:r>
            <a:r>
              <a:rPr lang="en-US" altLang="zh-CN" sz="1800" b="0">
                <a:latin typeface="Arial" panose="020B0604020202020204" pitchFamily="34" charset="0"/>
              </a:rPr>
              <a:t>i</a:t>
            </a:r>
            <a:r>
              <a:rPr lang="en-US" altLang="zh-CN" b="0">
                <a:latin typeface="Arial" panose="020B0604020202020204" pitchFamily="34" charset="0"/>
              </a:rPr>
              <a:t> </a:t>
            </a:r>
          </a:p>
        </p:txBody>
      </p:sp>
      <p:sp>
        <p:nvSpPr>
          <p:cNvPr id="88074" name="Rectangle 7"/>
          <p:cNvSpPr>
            <a:spLocks noChangeArrowheads="1"/>
          </p:cNvSpPr>
          <p:nvPr/>
        </p:nvSpPr>
        <p:spPr bwMode="auto">
          <a:xfrm>
            <a:off x="838200" y="2905125"/>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SzPct val="70000"/>
              <a:buFont typeface="Wingdings" panose="05000000000000000000" pitchFamily="2" charset="2"/>
              <a:buNone/>
            </a:pPr>
            <a:r>
              <a:rPr kumimoji="1" lang="zh-CN" altLang="en-US" sz="2400">
                <a:latin typeface="Arial" panose="020B0604020202020204" pitchFamily="34" charset="0"/>
              </a:rPr>
              <a:t>｛</a:t>
            </a:r>
            <a:r>
              <a:rPr kumimoji="1" lang="en-US" altLang="zh-CN" sz="2400">
                <a:latin typeface="Arial" panose="020B0604020202020204" pitchFamily="34" charset="0"/>
              </a:rPr>
              <a:t>a</a:t>
            </a:r>
            <a:r>
              <a:rPr kumimoji="1" lang="zh-CN" altLang="en-US" sz="2400">
                <a:latin typeface="Arial" panose="020B0604020202020204" pitchFamily="34" charset="0"/>
              </a:rPr>
              <a:t>／</a:t>
            </a:r>
            <a:r>
              <a:rPr kumimoji="1" lang="en-US" altLang="zh-CN" sz="2400">
                <a:latin typeface="Arial" panose="020B0604020202020204" pitchFamily="34" charset="0"/>
              </a:rPr>
              <a:t>x</a:t>
            </a:r>
            <a:r>
              <a:rPr kumimoji="1" lang="zh-CN" altLang="en-US" sz="2400">
                <a:latin typeface="Arial" panose="020B0604020202020204" pitchFamily="34" charset="0"/>
              </a:rPr>
              <a:t>，</a:t>
            </a:r>
            <a:r>
              <a:rPr kumimoji="1" lang="en-US" altLang="zh-CN" sz="2400">
                <a:latin typeface="Arial" panose="020B0604020202020204" pitchFamily="34" charset="0"/>
              </a:rPr>
              <a:t>c</a:t>
            </a:r>
            <a:r>
              <a:rPr kumimoji="1" lang="zh-CN" altLang="en-US" sz="2400">
                <a:latin typeface="Arial" panose="020B0604020202020204" pitchFamily="34" charset="0"/>
              </a:rPr>
              <a:t>／</a:t>
            </a:r>
            <a:r>
              <a:rPr kumimoji="1" lang="en-US" altLang="zh-CN" sz="2400">
                <a:latin typeface="Arial" panose="020B0604020202020204" pitchFamily="34" charset="0"/>
              </a:rPr>
              <a:t>y</a:t>
            </a:r>
            <a:r>
              <a:rPr kumimoji="1" lang="zh-CN" altLang="en-US" sz="2400">
                <a:latin typeface="Arial" panose="020B0604020202020204" pitchFamily="34" charset="0"/>
              </a:rPr>
              <a:t>，</a:t>
            </a:r>
            <a:r>
              <a:rPr kumimoji="1" lang="en-US" altLang="zh-CN" sz="2400">
                <a:latin typeface="Arial" panose="020B0604020202020204" pitchFamily="34" charset="0"/>
              </a:rPr>
              <a:t>f(b)</a:t>
            </a:r>
            <a:r>
              <a:rPr kumimoji="1" lang="zh-CN" altLang="en-US" sz="2400">
                <a:latin typeface="Arial" panose="020B0604020202020204" pitchFamily="34" charset="0"/>
              </a:rPr>
              <a:t>／</a:t>
            </a:r>
            <a:r>
              <a:rPr kumimoji="1" lang="en-US" altLang="zh-CN" sz="2400">
                <a:latin typeface="Arial" panose="020B0604020202020204" pitchFamily="34" charset="0"/>
              </a:rPr>
              <a:t>z</a:t>
            </a:r>
            <a:r>
              <a:rPr kumimoji="1" lang="zh-CN" altLang="en-US" sz="2400">
                <a:latin typeface="Arial" panose="020B0604020202020204" pitchFamily="34" charset="0"/>
              </a:rPr>
              <a:t>｝</a:t>
            </a:r>
            <a:r>
              <a:rPr kumimoji="1" lang="en-US" altLang="zh-CN" sz="3600">
                <a:solidFill>
                  <a:srgbClr val="FF0000"/>
                </a:solidFill>
                <a:latin typeface="Arial" panose="020B0604020202020204" pitchFamily="34" charset="0"/>
                <a:cs typeface="Arial" panose="020B0604020202020204" pitchFamily="34" charset="0"/>
              </a:rPr>
              <a:t>√</a:t>
            </a:r>
          </a:p>
        </p:txBody>
      </p:sp>
      <p:sp>
        <p:nvSpPr>
          <p:cNvPr id="88075" name="Rectangle 8"/>
          <p:cNvSpPr>
            <a:spLocks noChangeArrowheads="1"/>
          </p:cNvSpPr>
          <p:nvPr/>
        </p:nvSpPr>
        <p:spPr bwMode="auto">
          <a:xfrm>
            <a:off x="4953000" y="2905125"/>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SzPct val="70000"/>
              <a:buFont typeface="Wingdings" panose="05000000000000000000" pitchFamily="2" charset="2"/>
              <a:buNone/>
            </a:pPr>
            <a:r>
              <a:rPr kumimoji="1" lang="zh-CN" altLang="en-US" sz="2400">
                <a:latin typeface="Arial" panose="020B0604020202020204" pitchFamily="34" charset="0"/>
              </a:rPr>
              <a:t>｛</a:t>
            </a:r>
            <a:r>
              <a:rPr kumimoji="1" lang="en-US" altLang="zh-CN" sz="2400">
                <a:latin typeface="Arial" panose="020B0604020202020204" pitchFamily="34" charset="0"/>
              </a:rPr>
              <a:t>g(y)/x, f(x)/y</a:t>
            </a:r>
            <a:r>
              <a:rPr kumimoji="1" lang="zh-CN" altLang="en-US" sz="2400">
                <a:latin typeface="Arial" panose="020B0604020202020204" pitchFamily="34" charset="0"/>
              </a:rPr>
              <a:t>｝</a:t>
            </a:r>
            <a:r>
              <a:rPr kumimoji="1" lang="zh-CN" altLang="en-US" sz="3600">
                <a:solidFill>
                  <a:srgbClr val="FF0000"/>
                </a:solidFill>
                <a:latin typeface="Arial" panose="020B0604020202020204" pitchFamily="34" charset="0"/>
                <a:sym typeface="Symbol" panose="05050102010706020507" pitchFamily="18" charset="2"/>
              </a:rPr>
              <a:t></a:t>
            </a:r>
          </a:p>
        </p:txBody>
      </p:sp>
      <p:sp>
        <p:nvSpPr>
          <p:cNvPr id="18444" name="Rectangle 9"/>
          <p:cNvSpPr>
            <a:spLocks noChangeArrowheads="1"/>
          </p:cNvSpPr>
          <p:nvPr/>
        </p:nvSpPr>
        <p:spPr bwMode="auto">
          <a:xfrm>
            <a:off x="457200" y="3962400"/>
            <a:ext cx="8229600" cy="1828800"/>
          </a:xfrm>
          <a:prstGeom prst="rect">
            <a:avLst/>
          </a:prstGeom>
          <a:noFill/>
          <a:ln w="9525">
            <a:noFill/>
            <a:miter lim="800000"/>
            <a:headEnd/>
            <a:tailEnd/>
          </a:ln>
        </p:spPr>
        <p:txBody>
          <a:bodyPr/>
          <a:lstStyle/>
          <a:p>
            <a:pPr marL="342900" indent="-342900">
              <a:spcBef>
                <a:spcPct val="20000"/>
              </a:spcBef>
              <a:buClr>
                <a:schemeClr val="tx2"/>
              </a:buClr>
              <a:buSzPct val="85000"/>
              <a:buFont typeface="Wingdings" pitchFamily="2" charset="2"/>
              <a:buChar char="v"/>
              <a:defRPr/>
            </a:pPr>
            <a:r>
              <a:rPr lang="en-US" altLang="zh-CN" sz="2800" b="1" dirty="0">
                <a:latin typeface="+mn-lt"/>
              </a:rPr>
              <a:t>Unification</a:t>
            </a:r>
          </a:p>
          <a:p>
            <a:pPr marL="342900" indent="-342900" eaLnBrk="1" hangingPunct="1">
              <a:spcBef>
                <a:spcPct val="20000"/>
              </a:spcBef>
              <a:buClr>
                <a:schemeClr val="folHlink"/>
              </a:buClr>
              <a:buSzPct val="85000"/>
              <a:buFont typeface="Wingdings 2" pitchFamily="18" charset="2"/>
              <a:buNone/>
              <a:defRPr/>
            </a:pPr>
            <a:r>
              <a:rPr lang="en-US" altLang="zh-CN" sz="3200" dirty="0"/>
              <a:t>   </a:t>
            </a:r>
            <a:r>
              <a:rPr lang="en-US" altLang="zh-CN" sz="2800" dirty="0"/>
              <a:t>To introduce substitutions different logical expressions have to be look identical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en-US" altLang="zh-CN" sz="3600">
                <a:ea typeface="宋体" panose="02010600030101010101" pitchFamily="2" charset="-122"/>
              </a:rPr>
              <a:t>An example of Unification</a:t>
            </a:r>
          </a:p>
        </p:txBody>
      </p:sp>
      <p:sp>
        <p:nvSpPr>
          <p:cNvPr id="90115" name="Rectangle 3"/>
          <p:cNvSpPr>
            <a:spLocks noGrp="1" noRot="1" noChangeArrowheads="1"/>
          </p:cNvSpPr>
          <p:nvPr>
            <p:ph idx="1"/>
          </p:nvPr>
        </p:nvSpPr>
        <p:spPr>
          <a:xfrm>
            <a:off x="381000" y="1219200"/>
            <a:ext cx="8001000" cy="4724400"/>
          </a:xfrm>
        </p:spPr>
        <p:txBody>
          <a:bodyPr/>
          <a:lstStyle/>
          <a:p>
            <a:r>
              <a:rPr lang="en-US" altLang="zh-CN" sz="2400">
                <a:ea typeface="宋体" panose="02010600030101010101" pitchFamily="2" charset="-122"/>
              </a:rPr>
              <a:t>We can get the inference immediately if we can find a substitution </a:t>
            </a:r>
            <a:r>
              <a:rPr lang="el-GR" altLang="zh-CN" sz="2400">
                <a:cs typeface="Arial" panose="020B0604020202020204" pitchFamily="34" charset="0"/>
              </a:rPr>
              <a:t>θ</a:t>
            </a:r>
            <a:r>
              <a:rPr lang="en-US" altLang="zh-CN" sz="2400">
                <a:ea typeface="宋体" panose="02010600030101010101" pitchFamily="2" charset="-122"/>
              </a:rPr>
              <a:t> such that </a:t>
            </a:r>
            <a:r>
              <a:rPr lang="en-US" altLang="zh-CN" sz="2400" i="1">
                <a:ea typeface="宋体" panose="02010600030101010101" pitchFamily="2" charset="-122"/>
              </a:rPr>
              <a:t>King(x) </a:t>
            </a:r>
            <a:r>
              <a:rPr lang="en-US" altLang="zh-CN" sz="2400">
                <a:ea typeface="宋体" panose="02010600030101010101" pitchFamily="2" charset="-122"/>
              </a:rPr>
              <a:t>and </a:t>
            </a:r>
            <a:r>
              <a:rPr lang="en-US" altLang="zh-CN" sz="2400" i="1">
                <a:ea typeface="宋体" panose="02010600030101010101" pitchFamily="2" charset="-122"/>
              </a:rPr>
              <a:t>Greedy(x) </a:t>
            </a:r>
            <a:r>
              <a:rPr lang="en-US" altLang="zh-CN" sz="2400">
                <a:ea typeface="宋体" panose="02010600030101010101" pitchFamily="2" charset="-122"/>
              </a:rPr>
              <a:t>match </a:t>
            </a:r>
            <a:r>
              <a:rPr lang="en-US" altLang="zh-CN" sz="2400" i="1">
                <a:ea typeface="宋体" panose="02010600030101010101" pitchFamily="2" charset="-122"/>
              </a:rPr>
              <a:t>King(John)</a:t>
            </a:r>
            <a:r>
              <a:rPr lang="en-US" altLang="zh-CN" sz="2400">
                <a:ea typeface="宋体" panose="02010600030101010101" pitchFamily="2" charset="-122"/>
              </a:rPr>
              <a:t> and </a:t>
            </a:r>
            <a:r>
              <a:rPr lang="en-US" altLang="zh-CN" sz="2400" i="1">
                <a:ea typeface="宋体" panose="02010600030101010101" pitchFamily="2" charset="-122"/>
              </a:rPr>
              <a:t>Greedy(y)</a:t>
            </a:r>
          </a:p>
          <a:p>
            <a:endParaRPr lang="en-US" altLang="zh-CN" sz="1400">
              <a:ea typeface="宋体" panose="02010600030101010101" pitchFamily="2" charset="-122"/>
              <a:cs typeface="Arial" panose="020B0604020202020204" pitchFamily="34" charset="0"/>
            </a:endParaRPr>
          </a:p>
          <a:p>
            <a:pPr>
              <a:buFont typeface="Wingdings 2" panose="05020102010507070707" pitchFamily="18" charset="2"/>
              <a:buNone/>
            </a:pPr>
            <a:r>
              <a:rPr lang="en-US" altLang="zh-CN" sz="2000">
                <a:ea typeface="宋体" panose="02010600030101010101" pitchFamily="2" charset="-122"/>
                <a:cs typeface="Arial" panose="020B0604020202020204" pitchFamily="34" charset="0"/>
              </a:rPr>
              <a:t>    </a:t>
            </a:r>
            <a:r>
              <a:rPr lang="el-GR" altLang="zh-CN" sz="2000">
                <a:cs typeface="Arial" panose="020B0604020202020204" pitchFamily="34" charset="0"/>
              </a:rPr>
              <a:t>θ</a:t>
            </a:r>
            <a:r>
              <a:rPr lang="en-US" altLang="zh-CN" sz="2000">
                <a:ea typeface="宋体" panose="02010600030101010101" pitchFamily="2" charset="-122"/>
              </a:rPr>
              <a:t> = {John/x, John/y} works</a:t>
            </a:r>
          </a:p>
          <a:p>
            <a:pPr marL="1828800" lvl="4" indent="0">
              <a:buFontTx/>
              <a:buNone/>
            </a:pPr>
            <a:endParaRPr lang="en-US" altLang="zh-CN" sz="1400">
              <a:latin typeface="Arial" panose="020B0604020202020204" pitchFamily="34" charset="0"/>
              <a:ea typeface="宋体" panose="02010600030101010101" pitchFamily="2" charset="-122"/>
            </a:endParaRPr>
          </a:p>
          <a:p>
            <a:pPr>
              <a:buClr>
                <a:schemeClr val="tx1"/>
              </a:buClr>
            </a:pPr>
            <a:r>
              <a:rPr lang="en-US" altLang="zh-CN" sz="2000">
                <a:ea typeface="宋体" panose="02010600030101010101" pitchFamily="2" charset="-122"/>
              </a:rPr>
              <a:t>Unify(</a:t>
            </a:r>
            <a:r>
              <a:rPr lang="el-GR" altLang="zh-CN" sz="2000">
                <a:cs typeface="Arial" panose="020B0604020202020204" pitchFamily="34" charset="0"/>
              </a:rPr>
              <a:t>α</a:t>
            </a:r>
            <a:r>
              <a:rPr lang="en-US" altLang="zh-CN" sz="2000">
                <a:ea typeface="宋体" panose="02010600030101010101" pitchFamily="2" charset="-122"/>
              </a:rPr>
              <a:t>,</a:t>
            </a:r>
            <a:r>
              <a:rPr lang="el-GR" altLang="zh-CN" sz="2000">
                <a:cs typeface="Arial" panose="020B0604020202020204" pitchFamily="34" charset="0"/>
              </a:rPr>
              <a:t>β</a:t>
            </a:r>
            <a:r>
              <a:rPr lang="en-US" altLang="zh-CN" sz="2000">
                <a:ea typeface="宋体" panose="02010600030101010101" pitchFamily="2" charset="-122"/>
              </a:rPr>
              <a:t>) = </a:t>
            </a:r>
            <a:r>
              <a:rPr lang="el-GR" altLang="zh-CN" sz="2000">
                <a:cs typeface="Arial" panose="020B0604020202020204" pitchFamily="34" charset="0"/>
              </a:rPr>
              <a:t>θ</a:t>
            </a:r>
            <a:r>
              <a:rPr lang="en-US" altLang="zh-CN" sz="2000">
                <a:ea typeface="宋体" panose="02010600030101010101" pitchFamily="2" charset="-122"/>
              </a:rPr>
              <a:t> if </a:t>
            </a:r>
            <a:r>
              <a:rPr lang="el-GR" altLang="zh-CN" sz="2000">
                <a:cs typeface="Arial" panose="020B0604020202020204" pitchFamily="34" charset="0"/>
              </a:rPr>
              <a:t>αθ</a:t>
            </a:r>
            <a:r>
              <a:rPr lang="en-US" altLang="zh-CN" sz="2000">
                <a:ea typeface="宋体" panose="02010600030101010101" pitchFamily="2" charset="-122"/>
              </a:rPr>
              <a:t> = </a:t>
            </a:r>
            <a:r>
              <a:rPr lang="el-GR" altLang="zh-CN" sz="2000">
                <a:cs typeface="Arial" panose="020B0604020202020204" pitchFamily="34" charset="0"/>
              </a:rPr>
              <a:t>βθ </a:t>
            </a:r>
            <a:endParaRPr lang="en-US" altLang="zh-CN" sz="2000">
              <a:ea typeface="宋体" panose="02010600030101010101" pitchFamily="2" charset="-122"/>
            </a:endParaRPr>
          </a:p>
          <a:p>
            <a:pPr>
              <a:buClr>
                <a:schemeClr val="tx1"/>
              </a:buClr>
            </a:pPr>
            <a:endParaRPr lang="en-US" altLang="zh-CN" sz="1400">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p 			          q	 	                       </a:t>
            </a:r>
            <a:r>
              <a:rPr lang="el-GR" altLang="zh-CN" sz="2000">
                <a:cs typeface="Arial" panose="020B0604020202020204" pitchFamily="34" charset="0"/>
              </a:rPr>
              <a:t>θ</a:t>
            </a:r>
            <a:r>
              <a:rPr lang="en-US" altLang="zh-CN" sz="2000">
                <a:ea typeface="宋体" panose="02010600030101010101" pitchFamily="2" charset="-122"/>
              </a:rPr>
              <a:t>  </a:t>
            </a:r>
          </a:p>
          <a:p>
            <a:pPr>
              <a:buFont typeface="Wingdings 2" panose="05020102010507070707" pitchFamily="18" charset="2"/>
              <a:buNone/>
            </a:pPr>
            <a:r>
              <a:rPr lang="en-US" altLang="zh-CN" sz="2000">
                <a:ea typeface="宋体" panose="02010600030101010101" pitchFamily="2" charset="-122"/>
              </a:rPr>
              <a:t>Knows(John,x) 	Knows(John,Jane) 	</a:t>
            </a:r>
            <a:endParaRPr lang="en-US" altLang="zh-CN" sz="2000">
              <a:solidFill>
                <a:srgbClr val="CC0099"/>
              </a:solidFill>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Knows(John,x)	Knows(y,OJ) 		</a:t>
            </a:r>
            <a:endParaRPr lang="en-US" altLang="zh-CN" sz="2000">
              <a:solidFill>
                <a:srgbClr val="CC0099"/>
              </a:solidFill>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Knows(John,x) 	Knows(y,Mother(y))	</a:t>
            </a:r>
            <a:endParaRPr lang="en-US" altLang="zh-CN" sz="2000">
              <a:solidFill>
                <a:srgbClr val="CC0099"/>
              </a:solidFill>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Knows(John,x)	Knows(x,OJ) 		</a:t>
            </a:r>
            <a:r>
              <a:rPr lang="en-US" altLang="zh-CN" sz="2000">
                <a:solidFill>
                  <a:srgbClr val="CC0099"/>
                </a:solidFill>
                <a:ea typeface="宋体" panose="02010600030101010101" pitchFamily="2" charset="-122"/>
              </a:rPr>
              <a:t>
</a:t>
            </a:r>
          </a:p>
          <a:p>
            <a:pPr marL="1828800" lvl="4" indent="0"/>
            <a:endParaRPr lang="en-US" altLang="zh-CN" sz="1400">
              <a:solidFill>
                <a:srgbClr val="CC0099"/>
              </a:solidFill>
              <a:latin typeface="Arial" panose="020B0604020202020204" pitchFamily="34" charset="0"/>
              <a:ea typeface="宋体" panose="02010600030101010101" pitchFamily="2" charset="-122"/>
            </a:endParaRPr>
          </a:p>
        </p:txBody>
      </p:sp>
      <p:sp>
        <p:nvSpPr>
          <p:cNvPr id="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9011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6BD8E21-36C2-4132-9909-72367A98DD62}" type="slidenum">
              <a:rPr lang="zh-CN" altLang="en-US" sz="1000" b="0" smtClean="0">
                <a:solidFill>
                  <a:srgbClr val="FFFFFF"/>
                </a:solidFill>
                <a:latin typeface="Arial" panose="020B0604020202020204" pitchFamily="34" charset="0"/>
              </a:rPr>
              <a:pPr>
                <a:spcBef>
                  <a:spcPct val="0"/>
                </a:spcBef>
                <a:buClrTx/>
                <a:buFontTx/>
                <a:buNone/>
              </a:pPr>
              <a:t>38</a:t>
            </a:fld>
            <a:endParaRPr lang="en-US" altLang="zh-CN" sz="1000" b="0">
              <a:solidFill>
                <a:srgbClr val="FFFFFF"/>
              </a:solidFill>
              <a:latin typeface="Arial" panose="020B0604020202020204" pitchFamily="34" charset="0"/>
            </a:endParaRPr>
          </a:p>
        </p:txBody>
      </p:sp>
      <p:sp>
        <p:nvSpPr>
          <p:cNvPr id="7" name="日期占位符 3"/>
          <p:cNvSpPr>
            <a:spLocks noGrp="1"/>
          </p:cNvSpPr>
          <p:nvPr>
            <p:ph type="dt" sz="quarter" idx="12"/>
          </p:nvPr>
        </p:nvSpPr>
        <p:spPr/>
        <p:txBody>
          <a:bodyPr/>
          <a:lstStyle/>
          <a:p>
            <a:pPr>
              <a:defRPr/>
            </a:pPr>
            <a:fld id="{405B7499-6364-4678-8FA2-28A3B0AE5F04}" type="datetime1">
              <a:rPr lang="zh-CN" altLang="en-US"/>
              <a:pPr>
                <a:defRPr/>
              </a:pPr>
              <a:t>2023/4/24</a:t>
            </a:fld>
            <a:endParaRPr lang="en-US" altLang="zh-CN"/>
          </a:p>
        </p:txBody>
      </p:sp>
      <p:sp>
        <p:nvSpPr>
          <p:cNvPr id="90119" name="Line 4"/>
          <p:cNvSpPr>
            <a:spLocks noChangeShapeType="1"/>
          </p:cNvSpPr>
          <p:nvPr/>
        </p:nvSpPr>
        <p:spPr bwMode="auto">
          <a:xfrm>
            <a:off x="228600" y="46482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0120" name="Line 5"/>
          <p:cNvSpPr>
            <a:spLocks noChangeShapeType="1"/>
          </p:cNvSpPr>
          <p:nvPr/>
        </p:nvSpPr>
        <p:spPr bwMode="auto">
          <a:xfrm>
            <a:off x="3048000" y="44196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0121" name="Line 6"/>
          <p:cNvSpPr>
            <a:spLocks noChangeShapeType="1"/>
          </p:cNvSpPr>
          <p:nvPr/>
        </p:nvSpPr>
        <p:spPr bwMode="auto">
          <a:xfrm>
            <a:off x="6629400" y="43434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r>
              <a:rPr lang="en-US" altLang="zh-CN" sz="3600">
                <a:ea typeface="宋体" panose="02010600030101010101" pitchFamily="2" charset="-122"/>
              </a:rPr>
              <a:t>An example of Unification</a:t>
            </a:r>
          </a:p>
        </p:txBody>
      </p:sp>
      <p:sp>
        <p:nvSpPr>
          <p:cNvPr id="92163" name="Rectangle 3"/>
          <p:cNvSpPr>
            <a:spLocks noGrp="1" noRot="1" noChangeArrowheads="1"/>
          </p:cNvSpPr>
          <p:nvPr>
            <p:ph idx="1"/>
          </p:nvPr>
        </p:nvSpPr>
        <p:spPr>
          <a:xfrm>
            <a:off x="457200" y="1143000"/>
            <a:ext cx="8001000" cy="5257800"/>
          </a:xfrm>
        </p:spPr>
        <p:txBody>
          <a:bodyPr/>
          <a:lstStyle/>
          <a:p>
            <a:r>
              <a:rPr lang="en-US" altLang="zh-CN" sz="2400">
                <a:ea typeface="宋体" panose="02010600030101010101" pitchFamily="2" charset="-122"/>
              </a:rPr>
              <a:t>We can get the inference immediately if we can find a substitution </a:t>
            </a:r>
            <a:r>
              <a:rPr lang="el-GR" altLang="zh-CN" sz="2400">
                <a:cs typeface="Arial" panose="020B0604020202020204" pitchFamily="34" charset="0"/>
              </a:rPr>
              <a:t>θ</a:t>
            </a:r>
            <a:r>
              <a:rPr lang="en-US" altLang="zh-CN" sz="2400">
                <a:ea typeface="宋体" panose="02010600030101010101" pitchFamily="2" charset="-122"/>
              </a:rPr>
              <a:t> such that </a:t>
            </a:r>
            <a:r>
              <a:rPr lang="en-US" altLang="zh-CN" sz="2400" i="1">
                <a:ea typeface="宋体" panose="02010600030101010101" pitchFamily="2" charset="-122"/>
              </a:rPr>
              <a:t>King(x) </a:t>
            </a:r>
            <a:r>
              <a:rPr lang="en-US" altLang="zh-CN" sz="2400">
                <a:ea typeface="宋体" panose="02010600030101010101" pitchFamily="2" charset="-122"/>
              </a:rPr>
              <a:t>and </a:t>
            </a:r>
            <a:r>
              <a:rPr lang="en-US" altLang="zh-CN" sz="2400" i="1">
                <a:ea typeface="宋体" panose="02010600030101010101" pitchFamily="2" charset="-122"/>
              </a:rPr>
              <a:t>Greedy(x) </a:t>
            </a:r>
            <a:r>
              <a:rPr lang="en-US" altLang="zh-CN" sz="2400">
                <a:ea typeface="宋体" panose="02010600030101010101" pitchFamily="2" charset="-122"/>
              </a:rPr>
              <a:t>match </a:t>
            </a:r>
            <a:r>
              <a:rPr lang="en-US" altLang="zh-CN" sz="2400" i="1">
                <a:ea typeface="宋体" panose="02010600030101010101" pitchFamily="2" charset="-122"/>
              </a:rPr>
              <a:t>King(John)</a:t>
            </a:r>
            <a:r>
              <a:rPr lang="en-US" altLang="zh-CN" sz="2400">
                <a:ea typeface="宋体" panose="02010600030101010101" pitchFamily="2" charset="-122"/>
              </a:rPr>
              <a:t> and </a:t>
            </a:r>
            <a:r>
              <a:rPr lang="en-US" altLang="zh-CN" sz="2400" i="1">
                <a:ea typeface="宋体" panose="02010600030101010101" pitchFamily="2" charset="-122"/>
              </a:rPr>
              <a:t>Greedy(y)</a:t>
            </a:r>
            <a:endParaRPr lang="en-US" altLang="zh-CN" sz="2400">
              <a:ea typeface="宋体" panose="02010600030101010101" pitchFamily="2" charset="-122"/>
            </a:endParaRPr>
          </a:p>
          <a:p>
            <a:pPr lvl="4"/>
            <a:endParaRPr lang="en-US" altLang="zh-CN" sz="1400">
              <a:latin typeface="Arial" panose="020B0604020202020204" pitchFamily="34" charset="0"/>
              <a:ea typeface="宋体" panose="02010600030101010101" pitchFamily="2" charset="-122"/>
              <a:cs typeface="Arial" panose="020B0604020202020204" pitchFamily="34" charset="0"/>
            </a:endParaRPr>
          </a:p>
          <a:p>
            <a:pPr>
              <a:buFont typeface="Wingdings 2" panose="05020102010507070707" pitchFamily="18" charset="2"/>
              <a:buNone/>
            </a:pPr>
            <a:r>
              <a:rPr lang="en-US" altLang="zh-CN" sz="2000">
                <a:ea typeface="宋体" panose="02010600030101010101" pitchFamily="2" charset="-122"/>
                <a:cs typeface="Arial" panose="020B0604020202020204" pitchFamily="34" charset="0"/>
              </a:rPr>
              <a:t>    </a:t>
            </a:r>
            <a:r>
              <a:rPr lang="el-GR" altLang="zh-CN" sz="2000">
                <a:cs typeface="Arial" panose="020B0604020202020204" pitchFamily="34" charset="0"/>
              </a:rPr>
              <a:t>θ</a:t>
            </a:r>
            <a:r>
              <a:rPr lang="en-US" altLang="zh-CN" sz="2000">
                <a:ea typeface="宋体" panose="02010600030101010101" pitchFamily="2" charset="-122"/>
              </a:rPr>
              <a:t> = {John/x, John/y} works</a:t>
            </a:r>
          </a:p>
          <a:p>
            <a:pPr lvl="4"/>
            <a:endParaRPr lang="en-US" altLang="zh-CN" sz="1400">
              <a:latin typeface="Arial" panose="020B0604020202020204" pitchFamily="34" charset="0"/>
              <a:ea typeface="宋体" panose="02010600030101010101" pitchFamily="2" charset="-122"/>
            </a:endParaRPr>
          </a:p>
          <a:p>
            <a:r>
              <a:rPr lang="en-US" altLang="zh-CN" sz="2000">
                <a:ea typeface="宋体" panose="02010600030101010101" pitchFamily="2" charset="-122"/>
              </a:rPr>
              <a:t>Unify(</a:t>
            </a:r>
            <a:r>
              <a:rPr lang="el-GR" altLang="zh-CN" sz="2000">
                <a:cs typeface="Arial" panose="020B0604020202020204" pitchFamily="34" charset="0"/>
              </a:rPr>
              <a:t>α</a:t>
            </a:r>
            <a:r>
              <a:rPr lang="en-US" altLang="zh-CN" sz="2000">
                <a:ea typeface="宋体" panose="02010600030101010101" pitchFamily="2" charset="-122"/>
              </a:rPr>
              <a:t>,</a:t>
            </a:r>
            <a:r>
              <a:rPr lang="el-GR" altLang="zh-CN" sz="2000">
                <a:cs typeface="Arial" panose="020B0604020202020204" pitchFamily="34" charset="0"/>
              </a:rPr>
              <a:t>β</a:t>
            </a:r>
            <a:r>
              <a:rPr lang="en-US" altLang="zh-CN" sz="2000">
                <a:ea typeface="宋体" panose="02010600030101010101" pitchFamily="2" charset="-122"/>
              </a:rPr>
              <a:t>) = </a:t>
            </a:r>
            <a:r>
              <a:rPr lang="el-GR" altLang="zh-CN" sz="2000">
                <a:cs typeface="Arial" panose="020B0604020202020204" pitchFamily="34" charset="0"/>
              </a:rPr>
              <a:t>θ</a:t>
            </a:r>
            <a:r>
              <a:rPr lang="en-US" altLang="zh-CN" sz="2000">
                <a:ea typeface="宋体" panose="02010600030101010101" pitchFamily="2" charset="-122"/>
              </a:rPr>
              <a:t> if </a:t>
            </a:r>
            <a:r>
              <a:rPr lang="el-GR" altLang="zh-CN" sz="2000">
                <a:cs typeface="Arial" panose="020B0604020202020204" pitchFamily="34" charset="0"/>
              </a:rPr>
              <a:t>αθ</a:t>
            </a:r>
            <a:r>
              <a:rPr lang="en-US" altLang="zh-CN" sz="2000">
                <a:ea typeface="宋体" panose="02010600030101010101" pitchFamily="2" charset="-122"/>
              </a:rPr>
              <a:t> = </a:t>
            </a:r>
            <a:r>
              <a:rPr lang="el-GR" altLang="zh-CN" sz="2000">
                <a:cs typeface="Arial" panose="020B0604020202020204" pitchFamily="34" charset="0"/>
              </a:rPr>
              <a:t>βθ </a:t>
            </a:r>
            <a:endParaRPr lang="en-US" altLang="zh-CN" sz="2000">
              <a:ea typeface="宋体" panose="02010600030101010101" pitchFamily="2" charset="-122"/>
            </a:endParaRPr>
          </a:p>
          <a:p>
            <a:endParaRPr lang="en-US" altLang="zh-CN" sz="1400">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p 			          q	 		           </a:t>
            </a:r>
            <a:r>
              <a:rPr lang="el-GR" altLang="zh-CN" sz="2000">
                <a:cs typeface="Arial" panose="020B0604020202020204" pitchFamily="34" charset="0"/>
              </a:rPr>
              <a:t>θ</a:t>
            </a:r>
            <a:r>
              <a:rPr lang="en-US" altLang="zh-CN" sz="2000">
                <a:ea typeface="宋体" panose="02010600030101010101" pitchFamily="2" charset="-122"/>
              </a:rPr>
              <a:t>  </a:t>
            </a:r>
          </a:p>
          <a:p>
            <a:pPr>
              <a:buFont typeface="Wingdings 2" panose="05020102010507070707" pitchFamily="18" charset="2"/>
              <a:buNone/>
            </a:pPr>
            <a:r>
              <a:rPr lang="en-US" altLang="zh-CN" sz="2000">
                <a:ea typeface="宋体" panose="02010600030101010101" pitchFamily="2" charset="-122"/>
              </a:rPr>
              <a:t>Knows(John,x) 	Knows(John,Jane) 	</a:t>
            </a:r>
            <a:r>
              <a:rPr lang="en-US" altLang="zh-CN" sz="2000">
                <a:solidFill>
                  <a:srgbClr val="CC0099"/>
                </a:solidFill>
                <a:ea typeface="宋体" panose="02010600030101010101" pitchFamily="2" charset="-122"/>
              </a:rPr>
              <a:t>{Jane/x}</a:t>
            </a:r>
          </a:p>
          <a:p>
            <a:pPr>
              <a:buFont typeface="Wingdings 2" panose="05020102010507070707" pitchFamily="18" charset="2"/>
              <a:buNone/>
            </a:pPr>
            <a:r>
              <a:rPr lang="en-US" altLang="zh-CN" sz="2000">
                <a:ea typeface="宋体" panose="02010600030101010101" pitchFamily="2" charset="-122"/>
              </a:rPr>
              <a:t>Knows(John,x)	Knows(y,OJ) 		</a:t>
            </a:r>
            <a:endParaRPr lang="en-US" altLang="zh-CN" sz="2000">
              <a:solidFill>
                <a:srgbClr val="CC0099"/>
              </a:solidFill>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Knows(John,x) 	Knows(y,Mother(y))	</a:t>
            </a:r>
            <a:endParaRPr lang="en-US" altLang="zh-CN" sz="2000">
              <a:solidFill>
                <a:srgbClr val="CC0099"/>
              </a:solidFill>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Knows(John,x)	Knows(x,OJ) 		</a:t>
            </a:r>
            <a:r>
              <a:rPr lang="en-US" altLang="zh-CN" sz="2000">
                <a:solidFill>
                  <a:srgbClr val="CC0099"/>
                </a:solidFill>
                <a:ea typeface="宋体" panose="02010600030101010101" pitchFamily="2" charset="-122"/>
              </a:rPr>
              <a:t>
</a:t>
            </a:r>
          </a:p>
          <a:p>
            <a:pPr lvl="4"/>
            <a:endParaRPr lang="en-US" altLang="zh-CN" sz="1400">
              <a:solidFill>
                <a:srgbClr val="CC0099"/>
              </a:solidFill>
              <a:latin typeface="Arial" panose="020B0604020202020204" pitchFamily="34" charset="0"/>
              <a:ea typeface="宋体" panose="02010600030101010101" pitchFamily="2" charset="-122"/>
            </a:endParaRPr>
          </a:p>
        </p:txBody>
      </p:sp>
      <p:sp>
        <p:nvSpPr>
          <p:cNvPr id="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9216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216A775F-5C73-4E9D-A25F-A24730587F6B}" type="slidenum">
              <a:rPr lang="zh-CN" altLang="en-US" sz="1000" b="0" smtClean="0">
                <a:solidFill>
                  <a:srgbClr val="FFFFFF"/>
                </a:solidFill>
                <a:latin typeface="Arial" panose="020B0604020202020204" pitchFamily="34" charset="0"/>
              </a:rPr>
              <a:pPr>
                <a:spcBef>
                  <a:spcPct val="0"/>
                </a:spcBef>
                <a:buClrTx/>
                <a:buFontTx/>
                <a:buNone/>
              </a:pPr>
              <a:t>39</a:t>
            </a:fld>
            <a:endParaRPr lang="en-US" altLang="zh-CN" sz="1000" b="0">
              <a:solidFill>
                <a:srgbClr val="FFFFFF"/>
              </a:solidFill>
              <a:latin typeface="Arial" panose="020B0604020202020204" pitchFamily="34" charset="0"/>
            </a:endParaRPr>
          </a:p>
        </p:txBody>
      </p:sp>
      <p:sp>
        <p:nvSpPr>
          <p:cNvPr id="7" name="日期占位符 3"/>
          <p:cNvSpPr>
            <a:spLocks noGrp="1"/>
          </p:cNvSpPr>
          <p:nvPr>
            <p:ph type="dt" sz="quarter" idx="12"/>
          </p:nvPr>
        </p:nvSpPr>
        <p:spPr/>
        <p:txBody>
          <a:bodyPr/>
          <a:lstStyle/>
          <a:p>
            <a:pPr>
              <a:defRPr/>
            </a:pPr>
            <a:fld id="{4B680CEC-D0C2-4770-B578-45923AED4635}" type="datetime1">
              <a:rPr lang="zh-CN" altLang="en-US"/>
              <a:pPr>
                <a:defRPr/>
              </a:pPr>
              <a:t>2023/4/24</a:t>
            </a:fld>
            <a:endParaRPr lang="en-US" altLang="zh-CN"/>
          </a:p>
        </p:txBody>
      </p:sp>
      <p:sp>
        <p:nvSpPr>
          <p:cNvPr id="92167" name="Line 4"/>
          <p:cNvSpPr>
            <a:spLocks noChangeShapeType="1"/>
          </p:cNvSpPr>
          <p:nvPr/>
        </p:nvSpPr>
        <p:spPr bwMode="auto">
          <a:xfrm>
            <a:off x="533400" y="459105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68" name="Line 5"/>
          <p:cNvSpPr>
            <a:spLocks noChangeShapeType="1"/>
          </p:cNvSpPr>
          <p:nvPr/>
        </p:nvSpPr>
        <p:spPr bwMode="auto">
          <a:xfrm>
            <a:off x="2914650" y="43434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69" name="Line 6"/>
          <p:cNvSpPr>
            <a:spLocks noChangeShapeType="1"/>
          </p:cNvSpPr>
          <p:nvPr/>
        </p:nvSpPr>
        <p:spPr bwMode="auto">
          <a:xfrm>
            <a:off x="6391275" y="43434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r>
              <a:rPr lang="en-US" altLang="zh-CN" sz="3600">
                <a:ea typeface="宋体" panose="02010600030101010101" pitchFamily="2" charset="-122"/>
              </a:rPr>
              <a:t>Sherlock Holmes</a:t>
            </a:r>
            <a:endParaRPr lang="zh-CN" altLang="en-US" sz="3600">
              <a:ea typeface="宋体" panose="02010600030101010101" pitchFamily="2" charset="-122"/>
            </a:endParaRPr>
          </a:p>
        </p:txBody>
      </p:sp>
      <p:pic>
        <p:nvPicPr>
          <p:cNvPr id="3" name="Sherlock.Holmes_clip">
            <a:hlinkClick r:id="" action="ppaction://media"/>
            <a:extLst>
              <a:ext uri="{FF2B5EF4-FFF2-40B4-BE49-F238E27FC236}">
                <a16:creationId xmlns:a16="http://schemas.microsoft.com/office/drawing/2014/main" id="{4917F81E-4817-4E77-B49B-B5BBB77F10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200"/>
            <a:ext cx="9144000" cy="4924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r>
              <a:rPr lang="en-US" altLang="zh-CN" sz="3600">
                <a:ea typeface="宋体" panose="02010600030101010101" pitchFamily="2" charset="-122"/>
              </a:rPr>
              <a:t>An example of Unification</a:t>
            </a:r>
          </a:p>
        </p:txBody>
      </p:sp>
      <p:sp>
        <p:nvSpPr>
          <p:cNvPr id="94211" name="Rectangle 3"/>
          <p:cNvSpPr>
            <a:spLocks noGrp="1" noRot="1" noChangeArrowheads="1"/>
          </p:cNvSpPr>
          <p:nvPr>
            <p:ph idx="1"/>
          </p:nvPr>
        </p:nvSpPr>
        <p:spPr>
          <a:xfrm>
            <a:off x="457200" y="1143000"/>
            <a:ext cx="8458200" cy="5486400"/>
          </a:xfrm>
        </p:spPr>
        <p:txBody>
          <a:bodyPr/>
          <a:lstStyle/>
          <a:p>
            <a:r>
              <a:rPr lang="en-US" altLang="zh-CN" sz="2400">
                <a:ea typeface="宋体" panose="02010600030101010101" pitchFamily="2" charset="-122"/>
              </a:rPr>
              <a:t>We can get the inference immediately if we can find a substitution </a:t>
            </a:r>
            <a:r>
              <a:rPr lang="el-GR" altLang="zh-CN" sz="2400">
                <a:cs typeface="Arial" panose="020B0604020202020204" pitchFamily="34" charset="0"/>
              </a:rPr>
              <a:t>θ</a:t>
            </a:r>
            <a:r>
              <a:rPr lang="en-US" altLang="zh-CN" sz="2400">
                <a:ea typeface="宋体" panose="02010600030101010101" pitchFamily="2" charset="-122"/>
              </a:rPr>
              <a:t> such that </a:t>
            </a:r>
            <a:r>
              <a:rPr lang="en-US" altLang="zh-CN" sz="2400" i="1">
                <a:ea typeface="宋体" panose="02010600030101010101" pitchFamily="2" charset="-122"/>
              </a:rPr>
              <a:t>King(x) </a:t>
            </a:r>
            <a:r>
              <a:rPr lang="en-US" altLang="zh-CN" sz="2400">
                <a:ea typeface="宋体" panose="02010600030101010101" pitchFamily="2" charset="-122"/>
              </a:rPr>
              <a:t>and </a:t>
            </a:r>
            <a:r>
              <a:rPr lang="en-US" altLang="zh-CN" sz="2400" i="1">
                <a:ea typeface="宋体" panose="02010600030101010101" pitchFamily="2" charset="-122"/>
              </a:rPr>
              <a:t>Greedy(x) </a:t>
            </a:r>
            <a:r>
              <a:rPr lang="en-US" altLang="zh-CN" sz="2400">
                <a:ea typeface="宋体" panose="02010600030101010101" pitchFamily="2" charset="-122"/>
              </a:rPr>
              <a:t>match </a:t>
            </a:r>
            <a:r>
              <a:rPr lang="en-US" altLang="zh-CN" sz="2400" i="1">
                <a:ea typeface="宋体" panose="02010600030101010101" pitchFamily="2" charset="-122"/>
              </a:rPr>
              <a:t>King(John)</a:t>
            </a:r>
            <a:r>
              <a:rPr lang="en-US" altLang="zh-CN" sz="2400">
                <a:ea typeface="宋体" panose="02010600030101010101" pitchFamily="2" charset="-122"/>
              </a:rPr>
              <a:t> and </a:t>
            </a:r>
            <a:r>
              <a:rPr lang="en-US" altLang="zh-CN" sz="2400" i="1">
                <a:ea typeface="宋体" panose="02010600030101010101" pitchFamily="2" charset="-122"/>
              </a:rPr>
              <a:t>Greedy(y)</a:t>
            </a:r>
            <a:endParaRPr lang="en-US" altLang="zh-CN" sz="2400">
              <a:ea typeface="宋体" panose="02010600030101010101" pitchFamily="2" charset="-122"/>
            </a:endParaRPr>
          </a:p>
          <a:p>
            <a:pPr lvl="4"/>
            <a:endParaRPr lang="en-US" altLang="zh-CN" sz="1400">
              <a:latin typeface="Arial" panose="020B0604020202020204" pitchFamily="34" charset="0"/>
              <a:ea typeface="宋体" panose="02010600030101010101" pitchFamily="2" charset="-122"/>
              <a:cs typeface="Arial" panose="020B0604020202020204" pitchFamily="34" charset="0"/>
            </a:endParaRPr>
          </a:p>
          <a:p>
            <a:pPr>
              <a:buFont typeface="Wingdings 2" panose="05020102010507070707" pitchFamily="18" charset="2"/>
              <a:buNone/>
            </a:pPr>
            <a:r>
              <a:rPr lang="en-US" altLang="zh-CN" sz="2000">
                <a:ea typeface="宋体" panose="02010600030101010101" pitchFamily="2" charset="-122"/>
                <a:cs typeface="Arial" panose="020B0604020202020204" pitchFamily="34" charset="0"/>
              </a:rPr>
              <a:t>    </a:t>
            </a:r>
            <a:r>
              <a:rPr lang="el-GR" altLang="zh-CN" sz="2000">
                <a:cs typeface="Arial" panose="020B0604020202020204" pitchFamily="34" charset="0"/>
              </a:rPr>
              <a:t>θ</a:t>
            </a:r>
            <a:r>
              <a:rPr lang="en-US" altLang="zh-CN" sz="2000">
                <a:ea typeface="宋体" panose="02010600030101010101" pitchFamily="2" charset="-122"/>
              </a:rPr>
              <a:t> = {John/x, John/y} works</a:t>
            </a:r>
          </a:p>
          <a:p>
            <a:pPr lvl="4"/>
            <a:endParaRPr lang="en-US" altLang="zh-CN" sz="1400">
              <a:latin typeface="Arial" panose="020B0604020202020204" pitchFamily="34" charset="0"/>
              <a:ea typeface="宋体" panose="02010600030101010101" pitchFamily="2" charset="-122"/>
            </a:endParaRPr>
          </a:p>
          <a:p>
            <a:r>
              <a:rPr lang="en-US" altLang="zh-CN" sz="2000">
                <a:ea typeface="宋体" panose="02010600030101010101" pitchFamily="2" charset="-122"/>
              </a:rPr>
              <a:t>Unify(</a:t>
            </a:r>
            <a:r>
              <a:rPr lang="el-GR" altLang="zh-CN" sz="2000">
                <a:cs typeface="Arial" panose="020B0604020202020204" pitchFamily="34" charset="0"/>
              </a:rPr>
              <a:t>α</a:t>
            </a:r>
            <a:r>
              <a:rPr lang="en-US" altLang="zh-CN" sz="2000">
                <a:ea typeface="宋体" panose="02010600030101010101" pitchFamily="2" charset="-122"/>
              </a:rPr>
              <a:t>,</a:t>
            </a:r>
            <a:r>
              <a:rPr lang="el-GR" altLang="zh-CN" sz="2000">
                <a:cs typeface="Arial" panose="020B0604020202020204" pitchFamily="34" charset="0"/>
              </a:rPr>
              <a:t>β</a:t>
            </a:r>
            <a:r>
              <a:rPr lang="en-US" altLang="zh-CN" sz="2000">
                <a:ea typeface="宋体" panose="02010600030101010101" pitchFamily="2" charset="-122"/>
              </a:rPr>
              <a:t>) = </a:t>
            </a:r>
            <a:r>
              <a:rPr lang="el-GR" altLang="zh-CN" sz="2000">
                <a:cs typeface="Arial" panose="020B0604020202020204" pitchFamily="34" charset="0"/>
              </a:rPr>
              <a:t>θ</a:t>
            </a:r>
            <a:r>
              <a:rPr lang="en-US" altLang="zh-CN" sz="2000">
                <a:ea typeface="宋体" panose="02010600030101010101" pitchFamily="2" charset="-122"/>
              </a:rPr>
              <a:t> if </a:t>
            </a:r>
            <a:r>
              <a:rPr lang="el-GR" altLang="zh-CN" sz="2000">
                <a:cs typeface="Arial" panose="020B0604020202020204" pitchFamily="34" charset="0"/>
              </a:rPr>
              <a:t>αθ</a:t>
            </a:r>
            <a:r>
              <a:rPr lang="en-US" altLang="zh-CN" sz="2000">
                <a:ea typeface="宋体" panose="02010600030101010101" pitchFamily="2" charset="-122"/>
              </a:rPr>
              <a:t> = </a:t>
            </a:r>
            <a:r>
              <a:rPr lang="el-GR" altLang="zh-CN" sz="2000">
                <a:cs typeface="Arial" panose="020B0604020202020204" pitchFamily="34" charset="0"/>
              </a:rPr>
              <a:t>βθ </a:t>
            </a:r>
            <a:endParaRPr lang="en-US" altLang="zh-CN" sz="2000">
              <a:ea typeface="宋体" panose="02010600030101010101" pitchFamily="2" charset="-122"/>
            </a:endParaRPr>
          </a:p>
          <a:p>
            <a:endParaRPr lang="en-US" altLang="zh-CN" sz="1400">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p 			          q	 		           </a:t>
            </a:r>
            <a:r>
              <a:rPr lang="el-GR" altLang="zh-CN" sz="2000">
                <a:cs typeface="Arial" panose="020B0604020202020204" pitchFamily="34" charset="0"/>
              </a:rPr>
              <a:t>θ</a:t>
            </a:r>
            <a:r>
              <a:rPr lang="en-US" altLang="zh-CN" sz="2000">
                <a:ea typeface="宋体" panose="02010600030101010101" pitchFamily="2" charset="-122"/>
              </a:rPr>
              <a:t>  </a:t>
            </a:r>
          </a:p>
          <a:p>
            <a:pPr>
              <a:buFont typeface="Wingdings 2" panose="05020102010507070707" pitchFamily="18" charset="2"/>
              <a:buNone/>
            </a:pPr>
            <a:r>
              <a:rPr lang="en-US" altLang="zh-CN" sz="2000">
                <a:ea typeface="宋体" panose="02010600030101010101" pitchFamily="2" charset="-122"/>
              </a:rPr>
              <a:t>Knows(John,x) 	Knows(John,Jane) 	</a:t>
            </a:r>
            <a:r>
              <a:rPr lang="en-US" altLang="zh-CN" sz="2000">
                <a:solidFill>
                  <a:srgbClr val="CC0099"/>
                </a:solidFill>
                <a:ea typeface="宋体" panose="02010600030101010101" pitchFamily="2" charset="-122"/>
              </a:rPr>
              <a:t>{Jane/x}</a:t>
            </a:r>
          </a:p>
          <a:p>
            <a:pPr>
              <a:buFont typeface="Wingdings 2" panose="05020102010507070707" pitchFamily="18" charset="2"/>
              <a:buNone/>
            </a:pPr>
            <a:r>
              <a:rPr lang="en-US" altLang="zh-CN" sz="2000">
                <a:ea typeface="宋体" panose="02010600030101010101" pitchFamily="2" charset="-122"/>
              </a:rPr>
              <a:t>Knows(John,x)	Knows(y,OJ) 	     </a:t>
            </a:r>
            <a:r>
              <a:rPr lang="en-US" altLang="zh-CN" sz="2000">
                <a:solidFill>
                  <a:srgbClr val="CC0099"/>
                </a:solidFill>
                <a:ea typeface="宋体" panose="02010600030101010101" pitchFamily="2" charset="-122"/>
              </a:rPr>
              <a:t>{OJ/x, John/y}</a:t>
            </a:r>
          </a:p>
          <a:p>
            <a:pPr>
              <a:buFont typeface="Wingdings 2" panose="05020102010507070707" pitchFamily="18" charset="2"/>
              <a:buNone/>
            </a:pPr>
            <a:r>
              <a:rPr lang="en-US" altLang="zh-CN" sz="2000">
                <a:ea typeface="宋体" panose="02010600030101010101" pitchFamily="2" charset="-122"/>
              </a:rPr>
              <a:t>Knows(John,x) 	Knows(y,Mother(y))	</a:t>
            </a:r>
          </a:p>
          <a:p>
            <a:pPr>
              <a:buFont typeface="Wingdings 2" panose="05020102010507070707" pitchFamily="18" charset="2"/>
              <a:buNone/>
            </a:pPr>
            <a:r>
              <a:rPr lang="en-US" altLang="zh-CN" sz="2000">
                <a:ea typeface="宋体" panose="02010600030101010101" pitchFamily="2" charset="-122"/>
              </a:rPr>
              <a:t>Knows(John,x)	Knows(x,OJ) 		</a:t>
            </a:r>
            <a:endParaRPr lang="en-US" altLang="zh-CN" sz="2000">
              <a:solidFill>
                <a:srgbClr val="CC0099"/>
              </a:solidFill>
              <a:ea typeface="宋体" panose="02010600030101010101" pitchFamily="2" charset="-122"/>
            </a:endParaRPr>
          </a:p>
          <a:p>
            <a:pPr lvl="4"/>
            <a:endParaRPr lang="en-US" altLang="zh-CN" sz="1400">
              <a:solidFill>
                <a:srgbClr val="CC0099"/>
              </a:solidFill>
              <a:latin typeface="Arial" panose="020B0604020202020204" pitchFamily="34" charset="0"/>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
</a:t>
            </a:r>
          </a:p>
        </p:txBody>
      </p:sp>
      <p:sp>
        <p:nvSpPr>
          <p:cNvPr id="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9421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540E5F96-603A-4DBD-B159-9C01EDDBAB79}" type="slidenum">
              <a:rPr lang="zh-CN" altLang="en-US" sz="1000" b="0" smtClean="0">
                <a:solidFill>
                  <a:srgbClr val="FFFFFF"/>
                </a:solidFill>
                <a:latin typeface="Arial" panose="020B0604020202020204" pitchFamily="34" charset="0"/>
              </a:rPr>
              <a:pPr>
                <a:spcBef>
                  <a:spcPct val="0"/>
                </a:spcBef>
                <a:buClrTx/>
                <a:buFontTx/>
                <a:buNone/>
              </a:pPr>
              <a:t>40</a:t>
            </a:fld>
            <a:endParaRPr lang="en-US" altLang="zh-CN" sz="1000" b="0">
              <a:solidFill>
                <a:srgbClr val="FFFFFF"/>
              </a:solidFill>
              <a:latin typeface="Arial" panose="020B0604020202020204" pitchFamily="34" charset="0"/>
            </a:endParaRPr>
          </a:p>
        </p:txBody>
      </p:sp>
      <p:sp>
        <p:nvSpPr>
          <p:cNvPr id="7" name="日期占位符 3"/>
          <p:cNvSpPr>
            <a:spLocks noGrp="1"/>
          </p:cNvSpPr>
          <p:nvPr>
            <p:ph type="dt" sz="quarter" idx="12"/>
          </p:nvPr>
        </p:nvSpPr>
        <p:spPr/>
        <p:txBody>
          <a:bodyPr/>
          <a:lstStyle/>
          <a:p>
            <a:pPr>
              <a:defRPr/>
            </a:pPr>
            <a:fld id="{B5FA650C-60F3-4BBF-A0B5-71F593570DA2}" type="datetime1">
              <a:rPr lang="zh-CN" altLang="en-US"/>
              <a:pPr>
                <a:defRPr/>
              </a:pPr>
              <a:t>2023/4/24</a:t>
            </a:fld>
            <a:endParaRPr lang="en-US" altLang="zh-CN"/>
          </a:p>
        </p:txBody>
      </p:sp>
      <p:sp>
        <p:nvSpPr>
          <p:cNvPr id="94215" name="Line 4"/>
          <p:cNvSpPr>
            <a:spLocks noChangeShapeType="1"/>
          </p:cNvSpPr>
          <p:nvPr/>
        </p:nvSpPr>
        <p:spPr bwMode="auto">
          <a:xfrm>
            <a:off x="533400" y="45720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4216" name="Line 5"/>
          <p:cNvSpPr>
            <a:spLocks noChangeShapeType="1"/>
          </p:cNvSpPr>
          <p:nvPr/>
        </p:nvSpPr>
        <p:spPr bwMode="auto">
          <a:xfrm>
            <a:off x="2895600" y="4286250"/>
            <a:ext cx="0" cy="2038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4217" name="Line 6"/>
          <p:cNvSpPr>
            <a:spLocks noChangeShapeType="1"/>
          </p:cNvSpPr>
          <p:nvPr/>
        </p:nvSpPr>
        <p:spPr bwMode="auto">
          <a:xfrm>
            <a:off x="6400800" y="4267200"/>
            <a:ext cx="0" cy="2038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p:txBody>
          <a:bodyPr/>
          <a:lstStyle/>
          <a:p>
            <a:r>
              <a:rPr lang="en-US" altLang="zh-CN" sz="3600">
                <a:ea typeface="宋体" panose="02010600030101010101" pitchFamily="2" charset="-122"/>
              </a:rPr>
              <a:t>An example of Unification</a:t>
            </a:r>
          </a:p>
        </p:txBody>
      </p:sp>
      <p:sp>
        <p:nvSpPr>
          <p:cNvPr id="96259" name="Rectangle 3"/>
          <p:cNvSpPr>
            <a:spLocks noGrp="1" noRot="1" noChangeArrowheads="1"/>
          </p:cNvSpPr>
          <p:nvPr>
            <p:ph idx="1"/>
          </p:nvPr>
        </p:nvSpPr>
        <p:spPr>
          <a:xfrm>
            <a:off x="381000" y="1066800"/>
            <a:ext cx="8534400" cy="5486400"/>
          </a:xfrm>
        </p:spPr>
        <p:txBody>
          <a:bodyPr/>
          <a:lstStyle/>
          <a:p>
            <a:r>
              <a:rPr lang="en-US" altLang="zh-CN" sz="2400">
                <a:ea typeface="宋体" panose="02010600030101010101" pitchFamily="2" charset="-122"/>
              </a:rPr>
              <a:t>We can get the inference immediately if we can find a substitution </a:t>
            </a:r>
            <a:r>
              <a:rPr lang="el-GR" altLang="zh-CN" sz="2400">
                <a:cs typeface="Arial" panose="020B0604020202020204" pitchFamily="34" charset="0"/>
              </a:rPr>
              <a:t>θ</a:t>
            </a:r>
            <a:r>
              <a:rPr lang="en-US" altLang="zh-CN" sz="2400">
                <a:ea typeface="宋体" panose="02010600030101010101" pitchFamily="2" charset="-122"/>
              </a:rPr>
              <a:t> such that </a:t>
            </a:r>
            <a:r>
              <a:rPr lang="en-US" altLang="zh-CN" sz="2400" i="1">
                <a:ea typeface="宋体" panose="02010600030101010101" pitchFamily="2" charset="-122"/>
              </a:rPr>
              <a:t>King(x) </a:t>
            </a:r>
            <a:r>
              <a:rPr lang="en-US" altLang="zh-CN" sz="2400">
                <a:ea typeface="宋体" panose="02010600030101010101" pitchFamily="2" charset="-122"/>
              </a:rPr>
              <a:t>and </a:t>
            </a:r>
            <a:r>
              <a:rPr lang="en-US" altLang="zh-CN" sz="2400" i="1">
                <a:ea typeface="宋体" panose="02010600030101010101" pitchFamily="2" charset="-122"/>
              </a:rPr>
              <a:t>Greedy(x) </a:t>
            </a:r>
            <a:r>
              <a:rPr lang="en-US" altLang="zh-CN" sz="2400">
                <a:ea typeface="宋体" panose="02010600030101010101" pitchFamily="2" charset="-122"/>
              </a:rPr>
              <a:t>match </a:t>
            </a:r>
            <a:r>
              <a:rPr lang="en-US" altLang="zh-CN" sz="2400" i="1">
                <a:ea typeface="宋体" panose="02010600030101010101" pitchFamily="2" charset="-122"/>
              </a:rPr>
              <a:t>King(John)</a:t>
            </a:r>
            <a:r>
              <a:rPr lang="en-US" altLang="zh-CN" sz="2400">
                <a:ea typeface="宋体" panose="02010600030101010101" pitchFamily="2" charset="-122"/>
              </a:rPr>
              <a:t> and </a:t>
            </a:r>
            <a:r>
              <a:rPr lang="en-US" altLang="zh-CN" sz="2400" i="1">
                <a:ea typeface="宋体" panose="02010600030101010101" pitchFamily="2" charset="-122"/>
              </a:rPr>
              <a:t>Greedy(y)</a:t>
            </a:r>
            <a:endParaRPr lang="en-US" altLang="zh-CN" sz="2400">
              <a:ea typeface="宋体" panose="02010600030101010101" pitchFamily="2" charset="-122"/>
            </a:endParaRPr>
          </a:p>
          <a:p>
            <a:pPr lvl="4"/>
            <a:endParaRPr lang="en-US" altLang="zh-CN" sz="1400" b="1">
              <a:latin typeface="Arial" panose="020B0604020202020204" pitchFamily="34" charset="0"/>
              <a:ea typeface="宋体" panose="02010600030101010101" pitchFamily="2" charset="-122"/>
              <a:cs typeface="Arial" panose="020B0604020202020204" pitchFamily="34" charset="0"/>
            </a:endParaRPr>
          </a:p>
          <a:p>
            <a:pPr>
              <a:buFont typeface="Wingdings 2" panose="05020102010507070707" pitchFamily="18" charset="2"/>
              <a:buNone/>
            </a:pPr>
            <a:r>
              <a:rPr lang="en-US" altLang="zh-CN" sz="2000">
                <a:ea typeface="宋体" panose="02010600030101010101" pitchFamily="2" charset="-122"/>
                <a:cs typeface="Arial" panose="020B0604020202020204" pitchFamily="34" charset="0"/>
              </a:rPr>
              <a:t>    </a:t>
            </a:r>
            <a:r>
              <a:rPr lang="el-GR" altLang="zh-CN" sz="2000">
                <a:cs typeface="Arial" panose="020B0604020202020204" pitchFamily="34" charset="0"/>
              </a:rPr>
              <a:t>θ</a:t>
            </a:r>
            <a:r>
              <a:rPr lang="en-US" altLang="zh-CN" sz="2000">
                <a:ea typeface="宋体" panose="02010600030101010101" pitchFamily="2" charset="-122"/>
              </a:rPr>
              <a:t> = {x/John,y/John} works</a:t>
            </a:r>
          </a:p>
          <a:p>
            <a:pPr lvl="4"/>
            <a:endParaRPr lang="en-US" altLang="zh-CN" sz="1400">
              <a:latin typeface="Arial" panose="020B0604020202020204" pitchFamily="34" charset="0"/>
              <a:ea typeface="宋体" panose="02010600030101010101" pitchFamily="2" charset="-122"/>
            </a:endParaRPr>
          </a:p>
          <a:p>
            <a:r>
              <a:rPr lang="en-US" altLang="zh-CN" sz="2000">
                <a:ea typeface="宋体" panose="02010600030101010101" pitchFamily="2" charset="-122"/>
              </a:rPr>
              <a:t>Unify(</a:t>
            </a:r>
            <a:r>
              <a:rPr lang="el-GR" altLang="zh-CN" sz="2000">
                <a:cs typeface="Arial" panose="020B0604020202020204" pitchFamily="34" charset="0"/>
              </a:rPr>
              <a:t>α</a:t>
            </a:r>
            <a:r>
              <a:rPr lang="en-US" altLang="zh-CN" sz="2000">
                <a:ea typeface="宋体" panose="02010600030101010101" pitchFamily="2" charset="-122"/>
              </a:rPr>
              <a:t>,</a:t>
            </a:r>
            <a:r>
              <a:rPr lang="el-GR" altLang="zh-CN" sz="2000">
                <a:cs typeface="Arial" panose="020B0604020202020204" pitchFamily="34" charset="0"/>
              </a:rPr>
              <a:t>β</a:t>
            </a:r>
            <a:r>
              <a:rPr lang="en-US" altLang="zh-CN" sz="2000">
                <a:ea typeface="宋体" panose="02010600030101010101" pitchFamily="2" charset="-122"/>
              </a:rPr>
              <a:t>) = </a:t>
            </a:r>
            <a:r>
              <a:rPr lang="el-GR" altLang="zh-CN" sz="2000">
                <a:cs typeface="Arial" panose="020B0604020202020204" pitchFamily="34" charset="0"/>
              </a:rPr>
              <a:t>θ</a:t>
            </a:r>
            <a:r>
              <a:rPr lang="en-US" altLang="zh-CN" sz="2000">
                <a:ea typeface="宋体" panose="02010600030101010101" pitchFamily="2" charset="-122"/>
              </a:rPr>
              <a:t> if </a:t>
            </a:r>
            <a:r>
              <a:rPr lang="el-GR" altLang="zh-CN" sz="2000">
                <a:cs typeface="Arial" panose="020B0604020202020204" pitchFamily="34" charset="0"/>
              </a:rPr>
              <a:t>αθ</a:t>
            </a:r>
            <a:r>
              <a:rPr lang="en-US" altLang="zh-CN" sz="2000">
                <a:ea typeface="宋体" panose="02010600030101010101" pitchFamily="2" charset="-122"/>
              </a:rPr>
              <a:t> = </a:t>
            </a:r>
            <a:r>
              <a:rPr lang="el-GR" altLang="zh-CN" sz="2000">
                <a:cs typeface="Arial" panose="020B0604020202020204" pitchFamily="34" charset="0"/>
              </a:rPr>
              <a:t>βθ </a:t>
            </a:r>
            <a:endParaRPr lang="en-US" altLang="zh-CN" sz="2000">
              <a:ea typeface="宋体" panose="02010600030101010101" pitchFamily="2" charset="-122"/>
            </a:endParaRPr>
          </a:p>
          <a:p>
            <a:endParaRPr lang="en-US" altLang="zh-CN" sz="1400">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p 			          q	 		           </a:t>
            </a:r>
            <a:r>
              <a:rPr lang="el-GR" altLang="zh-CN" sz="2000">
                <a:cs typeface="Arial" panose="020B0604020202020204" pitchFamily="34" charset="0"/>
              </a:rPr>
              <a:t>θ</a:t>
            </a:r>
            <a:r>
              <a:rPr lang="en-US" altLang="zh-CN" sz="2000">
                <a:ea typeface="宋体" panose="02010600030101010101" pitchFamily="2" charset="-122"/>
              </a:rPr>
              <a:t>  </a:t>
            </a:r>
          </a:p>
          <a:p>
            <a:pPr>
              <a:buFont typeface="Wingdings 2" panose="05020102010507070707" pitchFamily="18" charset="2"/>
              <a:buNone/>
            </a:pPr>
            <a:r>
              <a:rPr lang="en-US" altLang="zh-CN" sz="1800">
                <a:ea typeface="宋体" panose="02010600030101010101" pitchFamily="2" charset="-122"/>
              </a:rPr>
              <a:t>Knows(John,x)  Knows(John,Jane) 	</a:t>
            </a:r>
            <a:r>
              <a:rPr lang="en-US" altLang="zh-CN" sz="1800">
                <a:solidFill>
                  <a:srgbClr val="CC0099"/>
                </a:solidFill>
                <a:ea typeface="宋体" panose="02010600030101010101" pitchFamily="2" charset="-122"/>
              </a:rPr>
              <a:t>{Jane/x}</a:t>
            </a:r>
          </a:p>
          <a:p>
            <a:pPr>
              <a:buFont typeface="Wingdings 2" panose="05020102010507070707" pitchFamily="18" charset="2"/>
              <a:buNone/>
            </a:pPr>
            <a:r>
              <a:rPr lang="en-US" altLang="zh-CN" sz="1800">
                <a:ea typeface="宋体" panose="02010600030101010101" pitchFamily="2" charset="-122"/>
              </a:rPr>
              <a:t>Knows(John,x)  Knows(y,OJ) 		</a:t>
            </a:r>
            <a:r>
              <a:rPr lang="en-US" altLang="zh-CN" sz="1800">
                <a:solidFill>
                  <a:srgbClr val="CC0099"/>
                </a:solidFill>
                <a:ea typeface="宋体" panose="02010600030101010101" pitchFamily="2" charset="-122"/>
              </a:rPr>
              <a:t>{OJ/x, John/y}</a:t>
            </a:r>
          </a:p>
          <a:p>
            <a:pPr>
              <a:buFont typeface="Wingdings 2" panose="05020102010507070707" pitchFamily="18" charset="2"/>
              <a:buNone/>
            </a:pPr>
            <a:r>
              <a:rPr lang="en-US" altLang="zh-CN" sz="1800">
                <a:ea typeface="宋体" panose="02010600030101010101" pitchFamily="2" charset="-122"/>
              </a:rPr>
              <a:t>Knows(John,x)  Knows(y,Mother(y)) </a:t>
            </a:r>
            <a:r>
              <a:rPr lang="en-US" altLang="zh-CN" sz="1800">
                <a:solidFill>
                  <a:srgbClr val="CC0099"/>
                </a:solidFill>
                <a:ea typeface="宋体" panose="02010600030101010101" pitchFamily="2" charset="-122"/>
              </a:rPr>
              <a:t>{John/y, Mother(John)/x}</a:t>
            </a:r>
          </a:p>
          <a:p>
            <a:pPr>
              <a:buFont typeface="Wingdings 2" panose="05020102010507070707" pitchFamily="18" charset="2"/>
              <a:buNone/>
            </a:pPr>
            <a:r>
              <a:rPr lang="en-US" altLang="zh-CN" sz="1800">
                <a:ea typeface="宋体" panose="02010600030101010101" pitchFamily="2" charset="-122"/>
              </a:rPr>
              <a:t>Knows(John,x)  Knows(x,OJ) </a:t>
            </a:r>
            <a:r>
              <a:rPr lang="en-US" altLang="zh-CN" sz="2000">
                <a:ea typeface="宋体" panose="02010600030101010101" pitchFamily="2" charset="-122"/>
              </a:rPr>
              <a:t>		</a:t>
            </a:r>
            <a:endParaRPr lang="en-US" altLang="zh-CN" sz="2000">
              <a:solidFill>
                <a:srgbClr val="CC0099"/>
              </a:solidFill>
              <a:ea typeface="宋体" panose="02010600030101010101" pitchFamily="2" charset="-122"/>
            </a:endParaRPr>
          </a:p>
          <a:p>
            <a:pPr lvl="4"/>
            <a:endParaRPr lang="en-US" altLang="zh-CN" sz="1400">
              <a:solidFill>
                <a:srgbClr val="CC0099"/>
              </a:solidFill>
              <a:latin typeface="Arial" panose="020B0604020202020204" pitchFamily="34" charset="0"/>
              <a:ea typeface="宋体" panose="02010600030101010101" pitchFamily="2" charset="-122"/>
            </a:endParaRPr>
          </a:p>
        </p:txBody>
      </p:sp>
      <p:sp>
        <p:nvSpPr>
          <p:cNvPr id="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9626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8C875EC8-3221-440C-B7EF-A4CAC4ED3871}" type="slidenum">
              <a:rPr lang="zh-CN" altLang="en-US" sz="1000" b="0" smtClean="0">
                <a:solidFill>
                  <a:srgbClr val="FFFFFF"/>
                </a:solidFill>
                <a:latin typeface="Arial" panose="020B0604020202020204" pitchFamily="34" charset="0"/>
              </a:rPr>
              <a:pPr>
                <a:spcBef>
                  <a:spcPct val="0"/>
                </a:spcBef>
                <a:buClrTx/>
                <a:buFontTx/>
                <a:buNone/>
              </a:pPr>
              <a:t>41</a:t>
            </a:fld>
            <a:endParaRPr lang="en-US" altLang="zh-CN" sz="1000" b="0">
              <a:solidFill>
                <a:srgbClr val="FFFFFF"/>
              </a:solidFill>
              <a:latin typeface="Arial" panose="020B0604020202020204" pitchFamily="34" charset="0"/>
            </a:endParaRPr>
          </a:p>
        </p:txBody>
      </p:sp>
      <p:sp>
        <p:nvSpPr>
          <p:cNvPr id="7" name="日期占位符 3"/>
          <p:cNvSpPr>
            <a:spLocks noGrp="1"/>
          </p:cNvSpPr>
          <p:nvPr>
            <p:ph type="dt" sz="quarter" idx="12"/>
          </p:nvPr>
        </p:nvSpPr>
        <p:spPr/>
        <p:txBody>
          <a:bodyPr/>
          <a:lstStyle/>
          <a:p>
            <a:pPr>
              <a:defRPr/>
            </a:pPr>
            <a:fld id="{286FBAA6-71B7-4392-9DAC-4900855638C5}" type="datetime1">
              <a:rPr lang="zh-CN" altLang="en-US"/>
              <a:pPr>
                <a:defRPr/>
              </a:pPr>
              <a:t>2023/4/24</a:t>
            </a:fld>
            <a:endParaRPr lang="en-US" altLang="zh-CN"/>
          </a:p>
        </p:txBody>
      </p:sp>
      <p:sp>
        <p:nvSpPr>
          <p:cNvPr id="96263" name="Line 4"/>
          <p:cNvSpPr>
            <a:spLocks noChangeShapeType="1"/>
          </p:cNvSpPr>
          <p:nvPr/>
        </p:nvSpPr>
        <p:spPr bwMode="auto">
          <a:xfrm>
            <a:off x="457200" y="41148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6264" name="Line 5"/>
          <p:cNvSpPr>
            <a:spLocks noChangeShapeType="1"/>
          </p:cNvSpPr>
          <p:nvPr/>
        </p:nvSpPr>
        <p:spPr bwMode="auto">
          <a:xfrm>
            <a:off x="2438400" y="38100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6265" name="Line 6"/>
          <p:cNvSpPr>
            <a:spLocks noChangeShapeType="1"/>
          </p:cNvSpPr>
          <p:nvPr/>
        </p:nvSpPr>
        <p:spPr bwMode="auto">
          <a:xfrm>
            <a:off x="5257800" y="38100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lstStyle/>
          <a:p>
            <a:r>
              <a:rPr lang="en-US" altLang="zh-CN" sz="3600">
                <a:ea typeface="宋体" panose="02010600030101010101" pitchFamily="2" charset="-122"/>
              </a:rPr>
              <a:t>An example of Unification</a:t>
            </a:r>
          </a:p>
        </p:txBody>
      </p:sp>
      <p:sp>
        <p:nvSpPr>
          <p:cNvPr id="98307" name="Rectangle 3"/>
          <p:cNvSpPr>
            <a:spLocks noGrp="1" noRot="1" noChangeArrowheads="1"/>
          </p:cNvSpPr>
          <p:nvPr>
            <p:ph idx="1"/>
          </p:nvPr>
        </p:nvSpPr>
        <p:spPr>
          <a:xfrm>
            <a:off x="304800" y="1219200"/>
            <a:ext cx="8610600" cy="5486400"/>
          </a:xfrm>
        </p:spPr>
        <p:txBody>
          <a:bodyPr/>
          <a:lstStyle/>
          <a:p>
            <a:r>
              <a:rPr lang="en-US" altLang="zh-CN" sz="2400">
                <a:ea typeface="宋体" panose="02010600030101010101" pitchFamily="2" charset="-122"/>
              </a:rPr>
              <a:t>We can get the inference immediately if we can find a substitution </a:t>
            </a:r>
            <a:r>
              <a:rPr lang="el-GR" altLang="zh-CN" sz="2400">
                <a:cs typeface="Arial" panose="020B0604020202020204" pitchFamily="34" charset="0"/>
              </a:rPr>
              <a:t>θ</a:t>
            </a:r>
            <a:r>
              <a:rPr lang="en-US" altLang="zh-CN" sz="2400">
                <a:ea typeface="宋体" panose="02010600030101010101" pitchFamily="2" charset="-122"/>
              </a:rPr>
              <a:t> such that </a:t>
            </a:r>
            <a:r>
              <a:rPr lang="en-US" altLang="zh-CN" sz="2400" i="1">
                <a:ea typeface="宋体" panose="02010600030101010101" pitchFamily="2" charset="-122"/>
              </a:rPr>
              <a:t>King(x) </a:t>
            </a:r>
            <a:r>
              <a:rPr lang="en-US" altLang="zh-CN" sz="2400">
                <a:ea typeface="宋体" panose="02010600030101010101" pitchFamily="2" charset="-122"/>
              </a:rPr>
              <a:t>and </a:t>
            </a:r>
            <a:r>
              <a:rPr lang="en-US" altLang="zh-CN" sz="2400" i="1">
                <a:ea typeface="宋体" panose="02010600030101010101" pitchFamily="2" charset="-122"/>
              </a:rPr>
              <a:t>Greedy(x) </a:t>
            </a:r>
            <a:r>
              <a:rPr lang="en-US" altLang="zh-CN" sz="2400">
                <a:ea typeface="宋体" panose="02010600030101010101" pitchFamily="2" charset="-122"/>
              </a:rPr>
              <a:t>match </a:t>
            </a:r>
            <a:r>
              <a:rPr lang="en-US" altLang="zh-CN" sz="2400" i="1">
                <a:ea typeface="宋体" panose="02010600030101010101" pitchFamily="2" charset="-122"/>
              </a:rPr>
              <a:t>King(John)</a:t>
            </a:r>
            <a:r>
              <a:rPr lang="en-US" altLang="zh-CN" sz="2400">
                <a:ea typeface="宋体" panose="02010600030101010101" pitchFamily="2" charset="-122"/>
              </a:rPr>
              <a:t> and </a:t>
            </a:r>
            <a:r>
              <a:rPr lang="en-US" altLang="zh-CN" sz="2400" i="1">
                <a:ea typeface="宋体" panose="02010600030101010101" pitchFamily="2" charset="-122"/>
              </a:rPr>
              <a:t>Greedy(y)</a:t>
            </a:r>
            <a:endParaRPr lang="en-US" altLang="zh-CN" sz="2400">
              <a:ea typeface="宋体" panose="02010600030101010101" pitchFamily="2" charset="-122"/>
            </a:endParaRPr>
          </a:p>
          <a:p>
            <a:pPr lvl="4"/>
            <a:endParaRPr lang="en-US" altLang="zh-CN" sz="1400">
              <a:latin typeface="Arial" panose="020B0604020202020204" pitchFamily="34" charset="0"/>
              <a:ea typeface="宋体" panose="02010600030101010101" pitchFamily="2" charset="-122"/>
              <a:cs typeface="Arial" panose="020B0604020202020204" pitchFamily="34" charset="0"/>
            </a:endParaRPr>
          </a:p>
          <a:p>
            <a:pPr>
              <a:buFont typeface="Wingdings 2" panose="05020102010507070707" pitchFamily="18" charset="2"/>
              <a:buNone/>
            </a:pPr>
            <a:r>
              <a:rPr lang="en-US" altLang="zh-CN" sz="2000">
                <a:ea typeface="宋体" panose="02010600030101010101" pitchFamily="2" charset="-122"/>
                <a:cs typeface="Arial" panose="020B0604020202020204" pitchFamily="34" charset="0"/>
              </a:rPr>
              <a:t>    </a:t>
            </a:r>
            <a:r>
              <a:rPr lang="el-GR" altLang="zh-CN" sz="2000">
                <a:cs typeface="Arial" panose="020B0604020202020204" pitchFamily="34" charset="0"/>
              </a:rPr>
              <a:t>θ</a:t>
            </a:r>
            <a:r>
              <a:rPr lang="en-US" altLang="zh-CN" sz="2000">
                <a:ea typeface="宋体" panose="02010600030101010101" pitchFamily="2" charset="-122"/>
              </a:rPr>
              <a:t> = {x/John,y/John} works</a:t>
            </a:r>
          </a:p>
          <a:p>
            <a:pPr lvl="4"/>
            <a:endParaRPr lang="en-US" altLang="zh-CN" sz="1400">
              <a:latin typeface="Arial" panose="020B0604020202020204" pitchFamily="34" charset="0"/>
              <a:ea typeface="宋体" panose="02010600030101010101" pitchFamily="2" charset="-122"/>
            </a:endParaRPr>
          </a:p>
          <a:p>
            <a:r>
              <a:rPr lang="en-US" altLang="zh-CN" sz="2000">
                <a:ea typeface="宋体" panose="02010600030101010101" pitchFamily="2" charset="-122"/>
              </a:rPr>
              <a:t>Unify(</a:t>
            </a:r>
            <a:r>
              <a:rPr lang="el-GR" altLang="zh-CN" sz="2000">
                <a:cs typeface="Arial" panose="020B0604020202020204" pitchFamily="34" charset="0"/>
              </a:rPr>
              <a:t>α</a:t>
            </a:r>
            <a:r>
              <a:rPr lang="en-US" altLang="zh-CN" sz="2000">
                <a:ea typeface="宋体" panose="02010600030101010101" pitchFamily="2" charset="-122"/>
              </a:rPr>
              <a:t>,</a:t>
            </a:r>
            <a:r>
              <a:rPr lang="el-GR" altLang="zh-CN" sz="2000">
                <a:cs typeface="Arial" panose="020B0604020202020204" pitchFamily="34" charset="0"/>
              </a:rPr>
              <a:t>β</a:t>
            </a:r>
            <a:r>
              <a:rPr lang="en-US" altLang="zh-CN" sz="2000">
                <a:ea typeface="宋体" panose="02010600030101010101" pitchFamily="2" charset="-122"/>
              </a:rPr>
              <a:t>) = </a:t>
            </a:r>
            <a:r>
              <a:rPr lang="el-GR" altLang="zh-CN" sz="2000">
                <a:cs typeface="Arial" panose="020B0604020202020204" pitchFamily="34" charset="0"/>
              </a:rPr>
              <a:t>θ</a:t>
            </a:r>
            <a:r>
              <a:rPr lang="en-US" altLang="zh-CN" sz="2000">
                <a:ea typeface="宋体" panose="02010600030101010101" pitchFamily="2" charset="-122"/>
              </a:rPr>
              <a:t> if </a:t>
            </a:r>
            <a:r>
              <a:rPr lang="el-GR" altLang="zh-CN" sz="2000">
                <a:cs typeface="Arial" panose="020B0604020202020204" pitchFamily="34" charset="0"/>
              </a:rPr>
              <a:t>αθ</a:t>
            </a:r>
            <a:r>
              <a:rPr lang="en-US" altLang="zh-CN" sz="2000">
                <a:ea typeface="宋体" panose="02010600030101010101" pitchFamily="2" charset="-122"/>
              </a:rPr>
              <a:t> = </a:t>
            </a:r>
            <a:r>
              <a:rPr lang="el-GR" altLang="zh-CN" sz="2000">
                <a:cs typeface="Arial" panose="020B0604020202020204" pitchFamily="34" charset="0"/>
              </a:rPr>
              <a:t>βθ </a:t>
            </a:r>
            <a:endParaRPr lang="en-US" altLang="zh-CN" sz="2000">
              <a:ea typeface="宋体" panose="02010600030101010101" pitchFamily="2" charset="-122"/>
            </a:endParaRPr>
          </a:p>
          <a:p>
            <a:endParaRPr lang="en-US" altLang="zh-CN" sz="1400">
              <a:ea typeface="宋体" panose="02010600030101010101" pitchFamily="2" charset="-122"/>
            </a:endParaRPr>
          </a:p>
          <a:p>
            <a:pPr>
              <a:buFont typeface="Wingdings 2" panose="05020102010507070707" pitchFamily="18" charset="2"/>
              <a:buNone/>
            </a:pPr>
            <a:r>
              <a:rPr lang="en-US" altLang="zh-CN" sz="2000">
                <a:ea typeface="宋体" panose="02010600030101010101" pitchFamily="2" charset="-122"/>
              </a:rPr>
              <a:t>p 			          q	 		           </a:t>
            </a:r>
            <a:r>
              <a:rPr lang="el-GR" altLang="zh-CN" sz="2000">
                <a:cs typeface="Arial" panose="020B0604020202020204" pitchFamily="34" charset="0"/>
              </a:rPr>
              <a:t>θ</a:t>
            </a:r>
            <a:r>
              <a:rPr lang="en-US" altLang="zh-CN" sz="2000">
                <a:ea typeface="宋体" panose="02010600030101010101" pitchFamily="2" charset="-122"/>
              </a:rPr>
              <a:t>  </a:t>
            </a:r>
          </a:p>
          <a:p>
            <a:pPr>
              <a:buFont typeface="Wingdings 2" panose="05020102010507070707" pitchFamily="18" charset="2"/>
              <a:buNone/>
            </a:pPr>
            <a:r>
              <a:rPr lang="en-US" altLang="zh-CN" sz="1800">
                <a:ea typeface="宋体" panose="02010600030101010101" pitchFamily="2" charset="-122"/>
              </a:rPr>
              <a:t>Knows(John,x)  Knows(John,Jane) 	</a:t>
            </a:r>
            <a:r>
              <a:rPr lang="en-US" altLang="zh-CN" sz="1800">
                <a:solidFill>
                  <a:srgbClr val="CC0099"/>
                </a:solidFill>
                <a:ea typeface="宋体" panose="02010600030101010101" pitchFamily="2" charset="-122"/>
              </a:rPr>
              <a:t>{Jane/x}</a:t>
            </a:r>
          </a:p>
          <a:p>
            <a:pPr>
              <a:buFont typeface="Wingdings 2" panose="05020102010507070707" pitchFamily="18" charset="2"/>
              <a:buNone/>
            </a:pPr>
            <a:r>
              <a:rPr lang="en-US" altLang="zh-CN" sz="1800">
                <a:ea typeface="宋体" panose="02010600030101010101" pitchFamily="2" charset="-122"/>
              </a:rPr>
              <a:t>Knows(John,x)  Knows(y,OJ) 		</a:t>
            </a:r>
            <a:r>
              <a:rPr lang="en-US" altLang="zh-CN" sz="1800">
                <a:solidFill>
                  <a:srgbClr val="CC0099"/>
                </a:solidFill>
                <a:ea typeface="宋体" panose="02010600030101010101" pitchFamily="2" charset="-122"/>
              </a:rPr>
              <a:t>{OJ/x, John/y}</a:t>
            </a:r>
          </a:p>
          <a:p>
            <a:pPr>
              <a:buFont typeface="Wingdings 2" panose="05020102010507070707" pitchFamily="18" charset="2"/>
              <a:buNone/>
            </a:pPr>
            <a:r>
              <a:rPr lang="en-US" altLang="zh-CN" sz="1800">
                <a:ea typeface="宋体" panose="02010600030101010101" pitchFamily="2" charset="-122"/>
              </a:rPr>
              <a:t>Knows(John,x)  Knows(y,Mother(y)) </a:t>
            </a:r>
            <a:r>
              <a:rPr lang="en-US" altLang="zh-CN" sz="1800">
                <a:solidFill>
                  <a:srgbClr val="CC0099"/>
                </a:solidFill>
                <a:ea typeface="宋体" panose="02010600030101010101" pitchFamily="2" charset="-122"/>
              </a:rPr>
              <a:t>{John/y, Mother(John)/x}</a:t>
            </a:r>
          </a:p>
          <a:p>
            <a:pPr>
              <a:buFont typeface="Wingdings 2" panose="05020102010507070707" pitchFamily="18" charset="2"/>
              <a:buNone/>
            </a:pPr>
            <a:r>
              <a:rPr lang="en-US" altLang="zh-CN" sz="1800">
                <a:ea typeface="宋体" panose="02010600030101010101" pitchFamily="2" charset="-122"/>
              </a:rPr>
              <a:t>Knows(John,x)  Knows(x,OJ) 		</a:t>
            </a:r>
            <a:r>
              <a:rPr lang="en-US" altLang="zh-CN" sz="1800">
                <a:solidFill>
                  <a:srgbClr val="CC0099"/>
                </a:solidFill>
                <a:ea typeface="宋体" panose="02010600030101010101" pitchFamily="2" charset="-122"/>
              </a:rPr>
              <a:t>{fail}</a:t>
            </a:r>
            <a:r>
              <a:rPr lang="en-US" altLang="zh-CN" sz="2000">
                <a:solidFill>
                  <a:srgbClr val="CC0099"/>
                </a:solidFill>
                <a:ea typeface="宋体" panose="02010600030101010101" pitchFamily="2" charset="-122"/>
              </a:rPr>
              <a:t>
</a:t>
            </a:r>
          </a:p>
          <a:p>
            <a:pPr lvl="4"/>
            <a:endParaRPr lang="en-US" altLang="zh-CN" sz="1400">
              <a:solidFill>
                <a:srgbClr val="CC0099"/>
              </a:solidFill>
              <a:latin typeface="Arial" panose="020B0604020202020204" pitchFamily="34" charset="0"/>
              <a:ea typeface="宋体" panose="02010600030101010101" pitchFamily="2" charset="-122"/>
            </a:endParaRPr>
          </a:p>
        </p:txBody>
      </p:sp>
      <p:sp>
        <p:nvSpPr>
          <p:cNvPr id="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9830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F00C17F2-70BD-47EE-A5FF-1D2671DB217E}" type="slidenum">
              <a:rPr lang="zh-CN" altLang="en-US" sz="1000" b="0" smtClean="0">
                <a:solidFill>
                  <a:srgbClr val="FFFFFF"/>
                </a:solidFill>
                <a:latin typeface="Arial" panose="020B0604020202020204" pitchFamily="34" charset="0"/>
              </a:rPr>
              <a:pPr>
                <a:spcBef>
                  <a:spcPct val="0"/>
                </a:spcBef>
                <a:buClrTx/>
                <a:buFontTx/>
                <a:buNone/>
              </a:pPr>
              <a:t>42</a:t>
            </a:fld>
            <a:endParaRPr lang="en-US" altLang="zh-CN" sz="1000" b="0">
              <a:solidFill>
                <a:srgbClr val="FFFFFF"/>
              </a:solidFill>
              <a:latin typeface="Arial" panose="020B0604020202020204" pitchFamily="34" charset="0"/>
            </a:endParaRPr>
          </a:p>
        </p:txBody>
      </p:sp>
      <p:sp>
        <p:nvSpPr>
          <p:cNvPr id="7" name="日期占位符 3"/>
          <p:cNvSpPr>
            <a:spLocks noGrp="1"/>
          </p:cNvSpPr>
          <p:nvPr>
            <p:ph type="dt" sz="quarter" idx="12"/>
          </p:nvPr>
        </p:nvSpPr>
        <p:spPr/>
        <p:txBody>
          <a:bodyPr/>
          <a:lstStyle/>
          <a:p>
            <a:pPr>
              <a:defRPr/>
            </a:pPr>
            <a:fld id="{36CE4BA9-83D9-4AAE-94CE-52C1F463A1A0}" type="datetime1">
              <a:rPr lang="zh-CN" altLang="en-US"/>
              <a:pPr>
                <a:defRPr/>
              </a:pPr>
              <a:t>2023/4/24</a:t>
            </a:fld>
            <a:endParaRPr lang="en-US" altLang="zh-CN"/>
          </a:p>
        </p:txBody>
      </p:sp>
      <p:sp>
        <p:nvSpPr>
          <p:cNvPr id="98311" name="Line 4"/>
          <p:cNvSpPr>
            <a:spLocks noChangeShapeType="1"/>
          </p:cNvSpPr>
          <p:nvPr/>
        </p:nvSpPr>
        <p:spPr bwMode="auto">
          <a:xfrm>
            <a:off x="228600" y="42672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8312" name="Line 5"/>
          <p:cNvSpPr>
            <a:spLocks noChangeShapeType="1"/>
          </p:cNvSpPr>
          <p:nvPr/>
        </p:nvSpPr>
        <p:spPr bwMode="auto">
          <a:xfrm>
            <a:off x="2362200" y="38862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8313" name="Line 6"/>
          <p:cNvSpPr>
            <a:spLocks noChangeShapeType="1"/>
          </p:cNvSpPr>
          <p:nvPr/>
        </p:nvSpPr>
        <p:spPr bwMode="auto">
          <a:xfrm>
            <a:off x="5181600" y="3962400"/>
            <a:ext cx="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p:txBody>
          <a:bodyPr/>
          <a:lstStyle/>
          <a:p>
            <a:r>
              <a:rPr lang="en-US" altLang="zh-CN" sz="3600">
                <a:ea typeface="宋体" panose="02010600030101010101" pitchFamily="2" charset="-122"/>
              </a:rPr>
              <a:t>Most General Unifier</a:t>
            </a:r>
          </a:p>
        </p:txBody>
      </p:sp>
      <p:sp>
        <p:nvSpPr>
          <p:cNvPr id="100355" name="Rectangle 3"/>
          <p:cNvSpPr>
            <a:spLocks noGrp="1" noRot="1" noChangeArrowheads="1"/>
          </p:cNvSpPr>
          <p:nvPr>
            <p:ph idx="1"/>
          </p:nvPr>
        </p:nvSpPr>
        <p:spPr>
          <a:xfrm>
            <a:off x="457200" y="1295400"/>
            <a:ext cx="8305800" cy="4953000"/>
          </a:xfrm>
        </p:spPr>
        <p:txBody>
          <a:bodyPr/>
          <a:lstStyle/>
          <a:p>
            <a:r>
              <a:rPr lang="en-US" altLang="zh-CN">
                <a:ea typeface="宋体" panose="02010600030101010101" pitchFamily="2" charset="-122"/>
              </a:rPr>
              <a:t>To unify </a:t>
            </a:r>
            <a:r>
              <a:rPr lang="en-US" altLang="zh-CN" i="1">
                <a:ea typeface="宋体" panose="02010600030101010101" pitchFamily="2" charset="-122"/>
              </a:rPr>
              <a:t>Knows(John,x)</a:t>
            </a:r>
            <a:r>
              <a:rPr lang="en-US" altLang="zh-CN">
                <a:ea typeface="宋体" panose="02010600030101010101" pitchFamily="2" charset="-122"/>
              </a:rPr>
              <a:t> and </a:t>
            </a:r>
            <a:r>
              <a:rPr lang="en-US" altLang="zh-CN" i="1">
                <a:ea typeface="宋体" panose="02010600030101010101" pitchFamily="2" charset="-122"/>
              </a:rPr>
              <a:t>Knows(y,z)</a:t>
            </a:r>
            <a:r>
              <a:rPr lang="en-US" altLang="zh-CN">
                <a:ea typeface="宋体" panose="02010600030101010101" pitchFamily="2" charset="-122"/>
              </a:rPr>
              <a:t>,</a:t>
            </a:r>
          </a:p>
          <a:p>
            <a:pPr>
              <a:buFont typeface="Wingdings 2" panose="05020102010507070707" pitchFamily="18" charset="2"/>
              <a:buNone/>
            </a:pPr>
            <a:r>
              <a:rPr lang="en-US" altLang="zh-CN" sz="2000">
                <a:ea typeface="宋体" panose="02010600030101010101" pitchFamily="2" charset="-122"/>
                <a:cs typeface="Arial" panose="020B0604020202020204" pitchFamily="34" charset="0"/>
              </a:rPr>
              <a:t>	 </a:t>
            </a:r>
            <a:r>
              <a:rPr lang="el-GR" altLang="zh-CN" sz="2000">
                <a:cs typeface="Arial" panose="020B0604020202020204" pitchFamily="34" charset="0"/>
              </a:rPr>
              <a:t>θ</a:t>
            </a:r>
            <a:r>
              <a:rPr lang="en-US" altLang="zh-CN" sz="2000">
                <a:ea typeface="宋体" panose="02010600030101010101" pitchFamily="2" charset="-122"/>
              </a:rPr>
              <a:t> = {John/y, z/x} or </a:t>
            </a:r>
            <a:r>
              <a:rPr lang="el-GR" altLang="zh-CN" sz="2000">
                <a:cs typeface="Arial" panose="020B0604020202020204" pitchFamily="34" charset="0"/>
              </a:rPr>
              <a:t>θ</a:t>
            </a:r>
            <a:r>
              <a:rPr lang="en-US" altLang="zh-CN" sz="2000">
                <a:ea typeface="宋体" panose="02010600030101010101" pitchFamily="2" charset="-122"/>
              </a:rPr>
              <a:t> = {John/y, John/x, John/z}</a:t>
            </a:r>
          </a:p>
          <a:p>
            <a:pPr lvl="4"/>
            <a:endParaRPr lang="en-US" altLang="zh-CN" sz="1800">
              <a:latin typeface="Arial" panose="020B0604020202020204" pitchFamily="34" charset="0"/>
              <a:ea typeface="宋体" panose="02010600030101010101" pitchFamily="2" charset="-122"/>
            </a:endParaRPr>
          </a:p>
          <a:p>
            <a:r>
              <a:rPr lang="en-US" altLang="zh-CN">
                <a:ea typeface="宋体" panose="02010600030101010101" pitchFamily="2" charset="-122"/>
              </a:rPr>
              <a:t>The first unifier is </a:t>
            </a:r>
            <a:r>
              <a:rPr lang="en-US" altLang="zh-CN">
                <a:solidFill>
                  <a:srgbClr val="CC0099"/>
                </a:solidFill>
                <a:ea typeface="宋体" panose="02010600030101010101" pitchFamily="2" charset="-122"/>
              </a:rPr>
              <a:t>more general</a:t>
            </a:r>
            <a:r>
              <a:rPr lang="en-US" altLang="zh-CN">
                <a:ea typeface="宋体" panose="02010600030101010101" pitchFamily="2" charset="-122"/>
              </a:rPr>
              <a:t> than the second.</a:t>
            </a:r>
          </a:p>
          <a:p>
            <a:pPr lvl="4"/>
            <a:endParaRPr lang="en-US" altLang="zh-CN" sz="1800">
              <a:latin typeface="Arial" panose="020B0604020202020204" pitchFamily="34" charset="0"/>
              <a:ea typeface="宋体" panose="02010600030101010101" pitchFamily="2" charset="-122"/>
            </a:endParaRPr>
          </a:p>
          <a:p>
            <a:r>
              <a:rPr lang="en-US" altLang="zh-CN">
                <a:ea typeface="宋体" panose="02010600030101010101" pitchFamily="2" charset="-122"/>
              </a:rPr>
              <a:t>There is a single </a:t>
            </a:r>
            <a:r>
              <a:rPr lang="en-US" altLang="zh-CN">
                <a:solidFill>
                  <a:srgbClr val="CC0099"/>
                </a:solidFill>
                <a:ea typeface="宋体" panose="02010600030101010101" pitchFamily="2" charset="-122"/>
              </a:rPr>
              <a:t>most general unifier</a:t>
            </a:r>
            <a:r>
              <a:rPr lang="en-US" altLang="zh-CN">
                <a:ea typeface="宋体" panose="02010600030101010101" pitchFamily="2" charset="-122"/>
              </a:rPr>
              <a:t> (MGU) that is unique up to renaming of variables.</a:t>
            </a:r>
          </a:p>
          <a:p>
            <a:pPr lvl="1">
              <a:buFont typeface="Wingdings" panose="05000000000000000000" pitchFamily="2" charset="2"/>
              <a:buNone/>
            </a:pPr>
            <a:r>
              <a:rPr lang="en-US" altLang="zh-CN" sz="2400">
                <a:latin typeface="Arial" panose="020B0604020202020204" pitchFamily="34" charset="0"/>
                <a:ea typeface="宋体" panose="02010600030101010101" pitchFamily="2" charset="-122"/>
              </a:rPr>
              <a:t>MGU = {John/y, z/x}
</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0035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AB620F3-BE74-414C-A802-3F3FFB3892F1}" type="slidenum">
              <a:rPr lang="zh-CN" altLang="en-US" sz="1000" b="0" smtClean="0">
                <a:solidFill>
                  <a:srgbClr val="FFFFFF"/>
                </a:solidFill>
                <a:latin typeface="Arial" panose="020B0604020202020204" pitchFamily="34" charset="0"/>
              </a:rPr>
              <a:pPr>
                <a:spcBef>
                  <a:spcPct val="0"/>
                </a:spcBef>
                <a:buClrTx/>
                <a:buFontTx/>
                <a:buNone/>
              </a:pPr>
              <a:t>43</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357359-35D1-4618-903D-0A383DC50205}" type="datetime1">
              <a:rPr lang="zh-CN" altLang="en-US"/>
              <a:pPr>
                <a:defRPr/>
              </a:pPr>
              <a:t>2023/4/24</a:t>
            </a:fld>
            <a:endParaRPr lang="en-US" altLang="zh-C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a:xfrm>
            <a:off x="838200" y="0"/>
            <a:ext cx="7848600" cy="762000"/>
          </a:xfrm>
        </p:spPr>
        <p:txBody>
          <a:bodyPr/>
          <a:lstStyle/>
          <a:p>
            <a:r>
              <a:rPr lang="en-US" altLang="zh-CN" sz="3600">
                <a:ea typeface="宋体" panose="02010600030101010101" pitchFamily="2" charset="-122"/>
              </a:rPr>
              <a:t>MGU example</a:t>
            </a:r>
          </a:p>
        </p:txBody>
      </p:sp>
      <p:sp>
        <p:nvSpPr>
          <p:cNvPr id="102403" name="Rectangle 3"/>
          <p:cNvSpPr>
            <a:spLocks noGrp="1" noChangeArrowheads="1"/>
          </p:cNvSpPr>
          <p:nvPr>
            <p:ph idx="1"/>
          </p:nvPr>
        </p:nvSpPr>
        <p:spPr>
          <a:xfrm>
            <a:off x="457200" y="1871663"/>
            <a:ext cx="8229600" cy="4300537"/>
          </a:xfrm>
        </p:spPr>
        <p:txBody>
          <a:bodyPr/>
          <a:lstStyle/>
          <a:p>
            <a:pPr>
              <a:lnSpc>
                <a:spcPct val="90000"/>
              </a:lnSpc>
              <a:spcBef>
                <a:spcPct val="50000"/>
              </a:spcBef>
              <a:buClr>
                <a:schemeClr val="bg1"/>
              </a:buClr>
              <a:buFontTx/>
              <a:buNone/>
            </a:pPr>
            <a:r>
              <a:rPr kumimoji="1" lang="en-US" altLang="zh-CN" sz="2600">
                <a:solidFill>
                  <a:srgbClr val="3333CC"/>
                </a:solidFill>
                <a:latin typeface="Times New Roman" panose="02020603050405020304" pitchFamily="18" charset="0"/>
                <a:ea typeface="宋体" panose="02010600030101010101" pitchFamily="2" charset="-122"/>
              </a:rPr>
              <a:t>k=0</a:t>
            </a:r>
            <a:r>
              <a:rPr kumimoji="1" lang="en-US" altLang="zh-CN" sz="2600">
                <a:solidFill>
                  <a:srgbClr val="000000"/>
                </a:solidFill>
                <a:latin typeface="Times New Roman" panose="02020603050405020304" pitchFamily="18" charset="0"/>
                <a:ea typeface="宋体" panose="02010600030101010101" pitchFamily="2" charset="-122"/>
              </a:rPr>
              <a:t>: </a:t>
            </a:r>
            <a:r>
              <a:rPr kumimoji="1" lang="en-US" altLang="zh-CN" sz="2200">
                <a:solidFill>
                  <a:srgbClr val="000000"/>
                </a:solidFill>
                <a:latin typeface="Times New Roman" panose="02020603050405020304" pitchFamily="18" charset="0"/>
                <a:ea typeface="宋体" panose="02010600030101010101" pitchFamily="2" charset="-122"/>
              </a:rPr>
              <a:t>F</a:t>
            </a:r>
            <a:r>
              <a:rPr kumimoji="1" lang="en-US" altLang="zh-CN" sz="2200" baseline="-25000">
                <a:solidFill>
                  <a:srgbClr val="000000"/>
                </a:solidFill>
                <a:latin typeface="Times New Roman" panose="02020603050405020304" pitchFamily="18" charset="0"/>
                <a:ea typeface="宋体" panose="02010600030101010101" pitchFamily="2" charset="-122"/>
              </a:rPr>
              <a:t>0</a:t>
            </a:r>
            <a:r>
              <a:rPr kumimoji="1" lang="en-US" altLang="zh-CN" sz="2200">
                <a:solidFill>
                  <a:srgbClr val="000000"/>
                </a:solidFill>
                <a:latin typeface="Times New Roman" panose="02020603050405020304" pitchFamily="18" charset="0"/>
                <a:ea typeface="宋体" panose="02010600030101010101" pitchFamily="2" charset="-122"/>
              </a:rPr>
              <a:t>=F  ;   σ</a:t>
            </a:r>
            <a:r>
              <a:rPr kumimoji="1" lang="en-US" altLang="zh-CN" sz="2200" baseline="-25000">
                <a:solidFill>
                  <a:srgbClr val="000000"/>
                </a:solidFill>
                <a:latin typeface="Times New Roman" panose="02020603050405020304" pitchFamily="18" charset="0"/>
                <a:ea typeface="宋体" panose="02010600030101010101" pitchFamily="2" charset="-122"/>
              </a:rPr>
              <a:t>0</a:t>
            </a:r>
            <a:r>
              <a:rPr kumimoji="1" lang="en-US" altLang="zh-CN" sz="2200">
                <a:solidFill>
                  <a:srgbClr val="000000"/>
                </a:solidFill>
                <a:latin typeface="Times New Roman" panose="02020603050405020304" pitchFamily="18" charset="0"/>
                <a:ea typeface="宋体" panose="02010600030101010101" pitchFamily="2" charset="-122"/>
              </a:rPr>
              <a:t>=ε </a:t>
            </a:r>
          </a:p>
          <a:p>
            <a:pPr>
              <a:lnSpc>
                <a:spcPct val="90000"/>
              </a:lnSpc>
              <a:spcBef>
                <a:spcPct val="50000"/>
              </a:spcBef>
              <a:buClr>
                <a:schemeClr val="bg1"/>
              </a:buClr>
              <a:buFontTx/>
              <a:buNone/>
            </a:pPr>
            <a:r>
              <a:rPr kumimoji="1" lang="en-US" altLang="zh-CN" sz="2200">
                <a:solidFill>
                  <a:srgbClr val="000000"/>
                </a:solidFill>
                <a:latin typeface="Times New Roman" panose="02020603050405020304" pitchFamily="18" charset="0"/>
                <a:ea typeface="宋体" panose="02010600030101010101" pitchFamily="2" charset="-122"/>
              </a:rPr>
              <a:t>          D</a:t>
            </a:r>
            <a:r>
              <a:rPr kumimoji="1" lang="en-US" altLang="zh-CN" sz="2200" baseline="-25000">
                <a:solidFill>
                  <a:srgbClr val="000000"/>
                </a:solidFill>
                <a:latin typeface="Times New Roman" panose="02020603050405020304" pitchFamily="18" charset="0"/>
                <a:ea typeface="宋体" panose="02010600030101010101" pitchFamily="2" charset="-122"/>
              </a:rPr>
              <a:t>0</a:t>
            </a:r>
            <a:r>
              <a:rPr kumimoji="1" lang="en-US" altLang="zh-CN" sz="2200">
                <a:solidFill>
                  <a:srgbClr val="000000"/>
                </a:solidFill>
                <a:latin typeface="Times New Roman" panose="02020603050405020304" pitchFamily="18" charset="0"/>
                <a:ea typeface="宋体" panose="02010600030101010101" pitchFamily="2" charset="-122"/>
              </a:rPr>
              <a:t>={a, z}</a:t>
            </a:r>
            <a:r>
              <a:rPr kumimoji="1" lang="zh-CN" altLang="en-US" sz="2200">
                <a:solidFill>
                  <a:srgbClr val="000000"/>
                </a:solidFill>
                <a:latin typeface="Times New Roman" panose="02020603050405020304" pitchFamily="18" charset="0"/>
                <a:ea typeface="宋体" panose="02010600030101010101" pitchFamily="2" charset="-122"/>
              </a:rPr>
              <a:t>，</a:t>
            </a:r>
            <a:r>
              <a:rPr kumimoji="1" lang="en-US" altLang="zh-CN" sz="2200">
                <a:solidFill>
                  <a:srgbClr val="000000"/>
                </a:solidFill>
                <a:latin typeface="Times New Roman" panose="02020603050405020304" pitchFamily="18" charset="0"/>
                <a:ea typeface="宋体" panose="02010600030101010101" pitchFamily="2" charset="-122"/>
              </a:rPr>
              <a:t>σ</a:t>
            </a:r>
            <a:r>
              <a:rPr kumimoji="1" lang="en-US" altLang="zh-CN" sz="2200" baseline="-25000">
                <a:solidFill>
                  <a:srgbClr val="000000"/>
                </a:solidFill>
                <a:latin typeface="Times New Roman" panose="02020603050405020304" pitchFamily="18" charset="0"/>
                <a:ea typeface="宋体" panose="02010600030101010101" pitchFamily="2" charset="-122"/>
              </a:rPr>
              <a:t>1</a:t>
            </a:r>
            <a:r>
              <a:rPr kumimoji="1" lang="en-US" altLang="zh-CN" sz="2200">
                <a:solidFill>
                  <a:srgbClr val="000000"/>
                </a:solidFill>
                <a:latin typeface="Times New Roman" panose="02020603050405020304" pitchFamily="18" charset="0"/>
                <a:ea typeface="宋体" panose="02010600030101010101" pitchFamily="2" charset="-122"/>
              </a:rPr>
              <a:t>= σ</a:t>
            </a:r>
            <a:r>
              <a:rPr kumimoji="1" lang="en-US" altLang="zh-CN" sz="2200" baseline="-25000">
                <a:solidFill>
                  <a:srgbClr val="000000"/>
                </a:solidFill>
                <a:latin typeface="Times New Roman" panose="02020603050405020304" pitchFamily="18" charset="0"/>
                <a:ea typeface="宋体" panose="02010600030101010101" pitchFamily="2" charset="-122"/>
              </a:rPr>
              <a:t>0</a:t>
            </a:r>
            <a:r>
              <a:rPr kumimoji="1" lang="en-US" altLang="zh-CN" sz="2200">
                <a:solidFill>
                  <a:srgbClr val="000000"/>
                </a:solidFill>
                <a:latin typeface="Times New Roman" panose="02020603050405020304" pitchFamily="18" charset="0"/>
                <a:ea typeface="宋体" panose="02010600030101010101" pitchFamily="2" charset="-122"/>
              </a:rPr>
              <a:t> </a:t>
            </a:r>
            <a:r>
              <a:rPr kumimoji="1" lang="en-US" altLang="zh-CN" sz="2200">
                <a:solidFill>
                  <a:srgbClr val="000000"/>
                </a:solidFill>
                <a:latin typeface="Courier New" panose="02070309020205020404" pitchFamily="49" charset="0"/>
                <a:ea typeface="宋体" panose="02010600030101010101" pitchFamily="2" charset="-122"/>
              </a:rPr>
              <a:t>·</a:t>
            </a:r>
            <a:r>
              <a:rPr kumimoji="1" lang="en-US" altLang="zh-CN" sz="2200">
                <a:solidFill>
                  <a:srgbClr val="000000"/>
                </a:solidFill>
                <a:latin typeface="Times New Roman" panose="02020603050405020304" pitchFamily="18" charset="0"/>
                <a:ea typeface="宋体" panose="02010600030101010101" pitchFamily="2" charset="-122"/>
              </a:rPr>
              <a:t>{a/z}      </a:t>
            </a:r>
          </a:p>
          <a:p>
            <a:pPr>
              <a:lnSpc>
                <a:spcPct val="90000"/>
              </a:lnSpc>
              <a:spcBef>
                <a:spcPct val="50000"/>
              </a:spcBef>
              <a:buClr>
                <a:schemeClr val="bg1"/>
              </a:buClr>
              <a:buFontTx/>
              <a:buNone/>
            </a:pPr>
            <a:r>
              <a:rPr kumimoji="1" lang="en-US" altLang="zh-CN" sz="2200">
                <a:solidFill>
                  <a:srgbClr val="000000"/>
                </a:solidFill>
                <a:latin typeface="Times New Roman" panose="02020603050405020304" pitchFamily="18" charset="0"/>
                <a:ea typeface="宋体" panose="02010600030101010101" pitchFamily="2" charset="-122"/>
              </a:rPr>
              <a:t>          F</a:t>
            </a:r>
            <a:r>
              <a:rPr kumimoji="1" lang="en-US" altLang="zh-CN" sz="2200" baseline="-25000">
                <a:solidFill>
                  <a:srgbClr val="000000"/>
                </a:solidFill>
                <a:latin typeface="Times New Roman" panose="02020603050405020304" pitchFamily="18" charset="0"/>
                <a:ea typeface="宋体" panose="02010600030101010101" pitchFamily="2" charset="-122"/>
              </a:rPr>
              <a:t>1 </a:t>
            </a:r>
            <a:r>
              <a:rPr kumimoji="1" lang="en-US" altLang="zh-CN" sz="2200">
                <a:solidFill>
                  <a:srgbClr val="000000"/>
                </a:solidFill>
                <a:latin typeface="Times New Roman" panose="02020603050405020304" pitchFamily="18" charset="0"/>
                <a:ea typeface="宋体" panose="02010600030101010101" pitchFamily="2" charset="-122"/>
              </a:rPr>
              <a:t>= F</a:t>
            </a:r>
            <a:r>
              <a:rPr kumimoji="1" lang="en-US" altLang="zh-CN" sz="2200" baseline="-25000">
                <a:solidFill>
                  <a:srgbClr val="000000"/>
                </a:solidFill>
                <a:latin typeface="Times New Roman" panose="02020603050405020304" pitchFamily="18" charset="0"/>
                <a:ea typeface="宋体" panose="02010600030101010101" pitchFamily="2" charset="-122"/>
              </a:rPr>
              <a:t>0</a:t>
            </a:r>
            <a:r>
              <a:rPr kumimoji="1" lang="en-US" altLang="zh-CN" sz="2200">
                <a:solidFill>
                  <a:srgbClr val="000000"/>
                </a:solidFill>
                <a:latin typeface="Times New Roman" panose="02020603050405020304" pitchFamily="18" charset="0"/>
                <a:ea typeface="宋体" panose="02010600030101010101" pitchFamily="2" charset="-122"/>
              </a:rPr>
              <a:t>(a/z)= </a:t>
            </a:r>
            <a:r>
              <a:rPr kumimoji="1" lang="en-US" altLang="zh-CN" sz="2200">
                <a:solidFill>
                  <a:srgbClr val="010000"/>
                </a:solidFill>
                <a:latin typeface="宋体" panose="02010600030101010101" pitchFamily="2" charset="-122"/>
                <a:ea typeface="宋体" panose="02010600030101010101" pitchFamily="2" charset="-122"/>
              </a:rPr>
              <a:t>{ P(a,x,f(g(y))) </a:t>
            </a:r>
            <a:r>
              <a:rPr kumimoji="1" lang="zh-CN" altLang="en-US" sz="2200">
                <a:solidFill>
                  <a:srgbClr val="010000"/>
                </a:solidFill>
                <a:latin typeface="宋体" panose="02010600030101010101" pitchFamily="2" charset="-122"/>
                <a:ea typeface="宋体" panose="02010600030101010101" pitchFamily="2" charset="-122"/>
              </a:rPr>
              <a:t>，</a:t>
            </a:r>
            <a:r>
              <a:rPr kumimoji="1" lang="en-US" altLang="zh-CN" sz="2200">
                <a:solidFill>
                  <a:srgbClr val="010000"/>
                </a:solidFill>
                <a:latin typeface="宋体" panose="02010600030101010101" pitchFamily="2" charset="-122"/>
                <a:ea typeface="宋体" panose="02010600030101010101" pitchFamily="2" charset="-122"/>
              </a:rPr>
              <a:t>P(</a:t>
            </a:r>
            <a:r>
              <a:rPr kumimoji="1" lang="en-US" altLang="zh-CN" sz="2200">
                <a:solidFill>
                  <a:srgbClr val="FF3300"/>
                </a:solidFill>
                <a:latin typeface="宋体" panose="02010600030101010101" pitchFamily="2" charset="-122"/>
                <a:ea typeface="宋体" panose="02010600030101010101" pitchFamily="2" charset="-122"/>
              </a:rPr>
              <a:t>a</a:t>
            </a:r>
            <a:r>
              <a:rPr kumimoji="1" lang="en-US" altLang="zh-CN" sz="2200">
                <a:solidFill>
                  <a:srgbClr val="010000"/>
                </a:solidFill>
                <a:latin typeface="宋体" panose="02010600030101010101" pitchFamily="2" charset="-122"/>
                <a:ea typeface="宋体" panose="02010600030101010101" pitchFamily="2" charset="-122"/>
              </a:rPr>
              <a:t>,h(</a:t>
            </a:r>
            <a:r>
              <a:rPr kumimoji="1" lang="en-US" altLang="zh-CN" sz="2200">
                <a:solidFill>
                  <a:srgbClr val="FF3300"/>
                </a:solidFill>
                <a:latin typeface="宋体" panose="02010600030101010101" pitchFamily="2" charset="-122"/>
                <a:ea typeface="宋体" panose="02010600030101010101" pitchFamily="2" charset="-122"/>
              </a:rPr>
              <a:t>a</a:t>
            </a:r>
            <a:r>
              <a:rPr kumimoji="1" lang="en-US" altLang="zh-CN" sz="2200">
                <a:solidFill>
                  <a:srgbClr val="010000"/>
                </a:solidFill>
                <a:latin typeface="宋体" panose="02010600030101010101" pitchFamily="2" charset="-122"/>
                <a:ea typeface="宋体" panose="02010600030101010101" pitchFamily="2" charset="-122"/>
              </a:rPr>
              <a:t>,u),f(u)) }</a:t>
            </a:r>
          </a:p>
          <a:p>
            <a:pPr>
              <a:lnSpc>
                <a:spcPct val="90000"/>
              </a:lnSpc>
              <a:spcBef>
                <a:spcPct val="50000"/>
              </a:spcBef>
              <a:buClr>
                <a:schemeClr val="bg1"/>
              </a:buClr>
              <a:buFontTx/>
              <a:buNone/>
            </a:pPr>
            <a:r>
              <a:rPr kumimoji="1" lang="en-US" altLang="zh-CN" sz="2600">
                <a:solidFill>
                  <a:srgbClr val="3333CC"/>
                </a:solidFill>
                <a:latin typeface="Times New Roman" panose="02020603050405020304" pitchFamily="18" charset="0"/>
                <a:ea typeface="宋体" panose="02010600030101010101" pitchFamily="2" charset="-122"/>
              </a:rPr>
              <a:t>k=1</a:t>
            </a:r>
            <a:r>
              <a:rPr kumimoji="1" lang="en-US" altLang="zh-CN" sz="2600">
                <a:solidFill>
                  <a:srgbClr val="000000"/>
                </a:solidFill>
                <a:latin typeface="Times New Roman" panose="02020603050405020304" pitchFamily="18" charset="0"/>
                <a:ea typeface="宋体" panose="02010600030101010101" pitchFamily="2" charset="-122"/>
              </a:rPr>
              <a:t>: </a:t>
            </a:r>
            <a:r>
              <a:rPr kumimoji="1" lang="en-US" altLang="zh-CN" sz="2200">
                <a:solidFill>
                  <a:srgbClr val="000000"/>
                </a:solidFill>
                <a:latin typeface="Times New Roman" panose="02020603050405020304" pitchFamily="18" charset="0"/>
                <a:ea typeface="宋体" panose="02010600030101010101" pitchFamily="2" charset="-122"/>
              </a:rPr>
              <a:t>D</a:t>
            </a:r>
            <a:r>
              <a:rPr kumimoji="1" lang="en-US" altLang="zh-CN" sz="2200" baseline="-25000">
                <a:solidFill>
                  <a:srgbClr val="000000"/>
                </a:solidFill>
                <a:latin typeface="Times New Roman" panose="02020603050405020304" pitchFamily="18" charset="0"/>
                <a:ea typeface="宋体" panose="02010600030101010101" pitchFamily="2" charset="-122"/>
              </a:rPr>
              <a:t>1</a:t>
            </a:r>
            <a:r>
              <a:rPr kumimoji="1" lang="en-US" altLang="zh-CN" sz="2200">
                <a:solidFill>
                  <a:srgbClr val="000000"/>
                </a:solidFill>
                <a:latin typeface="Times New Roman" panose="02020603050405020304" pitchFamily="18" charset="0"/>
                <a:ea typeface="宋体" panose="02010600030101010101" pitchFamily="2" charset="-122"/>
              </a:rPr>
              <a:t>={x, h(a,u)}, σ</a:t>
            </a:r>
            <a:r>
              <a:rPr kumimoji="1" lang="en-US" altLang="zh-CN" sz="2200" baseline="-25000">
                <a:solidFill>
                  <a:srgbClr val="000000"/>
                </a:solidFill>
                <a:latin typeface="Times New Roman" panose="02020603050405020304" pitchFamily="18" charset="0"/>
                <a:ea typeface="宋体" panose="02010600030101010101" pitchFamily="2" charset="-122"/>
              </a:rPr>
              <a:t>2</a:t>
            </a:r>
            <a:r>
              <a:rPr kumimoji="1" lang="en-US" altLang="zh-CN" sz="2200">
                <a:solidFill>
                  <a:srgbClr val="000000"/>
                </a:solidFill>
                <a:latin typeface="Times New Roman" panose="02020603050405020304" pitchFamily="18" charset="0"/>
                <a:ea typeface="宋体" panose="02010600030101010101" pitchFamily="2" charset="-122"/>
              </a:rPr>
              <a:t>= σ</a:t>
            </a:r>
            <a:r>
              <a:rPr kumimoji="1" lang="en-US" altLang="zh-CN" sz="2200" baseline="-25000">
                <a:solidFill>
                  <a:srgbClr val="000000"/>
                </a:solidFill>
                <a:latin typeface="Times New Roman" panose="02020603050405020304" pitchFamily="18" charset="0"/>
                <a:ea typeface="宋体" panose="02010600030101010101" pitchFamily="2" charset="-122"/>
              </a:rPr>
              <a:t>1</a:t>
            </a:r>
            <a:r>
              <a:rPr kumimoji="1" lang="en-US" altLang="zh-CN" sz="2200">
                <a:solidFill>
                  <a:srgbClr val="000000"/>
                </a:solidFill>
                <a:latin typeface="Times New Roman" panose="02020603050405020304" pitchFamily="18" charset="0"/>
                <a:ea typeface="宋体" panose="02010600030101010101" pitchFamily="2" charset="-122"/>
              </a:rPr>
              <a:t> </a:t>
            </a:r>
            <a:r>
              <a:rPr kumimoji="1" lang="en-US" altLang="zh-CN" sz="2200">
                <a:solidFill>
                  <a:srgbClr val="000000"/>
                </a:solidFill>
                <a:latin typeface="Courier New" panose="02070309020205020404" pitchFamily="49" charset="0"/>
                <a:ea typeface="宋体" panose="02010600030101010101" pitchFamily="2" charset="-122"/>
              </a:rPr>
              <a:t>·</a:t>
            </a:r>
            <a:r>
              <a:rPr kumimoji="1" lang="en-US" altLang="zh-CN" sz="2200">
                <a:solidFill>
                  <a:srgbClr val="000000"/>
                </a:solidFill>
                <a:latin typeface="Times New Roman" panose="02020603050405020304" pitchFamily="18" charset="0"/>
                <a:ea typeface="宋体" panose="02010600030101010101" pitchFamily="2" charset="-122"/>
              </a:rPr>
              <a:t>{h(a,u)/x} ={a/z, h(a,u)/x}     </a:t>
            </a:r>
          </a:p>
          <a:p>
            <a:pPr>
              <a:lnSpc>
                <a:spcPct val="90000"/>
              </a:lnSpc>
              <a:spcBef>
                <a:spcPct val="50000"/>
              </a:spcBef>
              <a:buClr>
                <a:schemeClr val="bg1"/>
              </a:buClr>
              <a:buFontTx/>
              <a:buNone/>
            </a:pPr>
            <a:r>
              <a:rPr kumimoji="1" lang="en-US" altLang="zh-CN" sz="2200">
                <a:solidFill>
                  <a:srgbClr val="000000"/>
                </a:solidFill>
                <a:latin typeface="Times New Roman" panose="02020603050405020304" pitchFamily="18" charset="0"/>
                <a:ea typeface="宋体" panose="02010600030101010101" pitchFamily="2" charset="-122"/>
              </a:rPr>
              <a:t>          F</a:t>
            </a:r>
            <a:r>
              <a:rPr kumimoji="1" lang="en-US" altLang="zh-CN" sz="2200" baseline="-25000">
                <a:solidFill>
                  <a:srgbClr val="000000"/>
                </a:solidFill>
                <a:latin typeface="Times New Roman" panose="02020603050405020304" pitchFamily="18" charset="0"/>
                <a:ea typeface="宋体" panose="02010600030101010101" pitchFamily="2" charset="-122"/>
              </a:rPr>
              <a:t>2 </a:t>
            </a:r>
            <a:r>
              <a:rPr kumimoji="1" lang="en-US" altLang="zh-CN" sz="2200">
                <a:solidFill>
                  <a:srgbClr val="000000"/>
                </a:solidFill>
                <a:latin typeface="Times New Roman" panose="02020603050405020304" pitchFamily="18" charset="0"/>
                <a:ea typeface="宋体" panose="02010600030101010101" pitchFamily="2" charset="-122"/>
              </a:rPr>
              <a:t>= F</a:t>
            </a:r>
            <a:r>
              <a:rPr kumimoji="1" lang="en-US" altLang="zh-CN" sz="2200" baseline="-25000">
                <a:solidFill>
                  <a:srgbClr val="000000"/>
                </a:solidFill>
                <a:latin typeface="Times New Roman" panose="02020603050405020304" pitchFamily="18" charset="0"/>
                <a:ea typeface="宋体" panose="02010600030101010101" pitchFamily="2" charset="-122"/>
              </a:rPr>
              <a:t>1</a:t>
            </a:r>
            <a:r>
              <a:rPr kumimoji="1" lang="en-US" altLang="zh-CN" sz="2200">
                <a:solidFill>
                  <a:srgbClr val="000000"/>
                </a:solidFill>
                <a:latin typeface="Times New Roman" panose="02020603050405020304" pitchFamily="18" charset="0"/>
                <a:ea typeface="宋体" panose="02010600030101010101" pitchFamily="2" charset="-122"/>
              </a:rPr>
              <a:t>(h(a,u)/x)= </a:t>
            </a:r>
            <a:r>
              <a:rPr kumimoji="1" lang="en-US" altLang="zh-CN" sz="2200">
                <a:solidFill>
                  <a:srgbClr val="010000"/>
                </a:solidFill>
                <a:latin typeface="宋体" panose="02010600030101010101" pitchFamily="2" charset="-122"/>
                <a:ea typeface="宋体" panose="02010600030101010101" pitchFamily="2" charset="-122"/>
              </a:rPr>
              <a:t>{ P(a,</a:t>
            </a:r>
            <a:r>
              <a:rPr kumimoji="1" lang="en-US" altLang="zh-CN" sz="2200">
                <a:solidFill>
                  <a:srgbClr val="FF3300"/>
                </a:solidFill>
                <a:latin typeface="宋体" panose="02010600030101010101" pitchFamily="2" charset="-122"/>
                <a:ea typeface="宋体" panose="02010600030101010101" pitchFamily="2" charset="-122"/>
              </a:rPr>
              <a:t>h(a,u)</a:t>
            </a:r>
            <a:r>
              <a:rPr kumimoji="1" lang="en-US" altLang="zh-CN" sz="2200">
                <a:solidFill>
                  <a:srgbClr val="010000"/>
                </a:solidFill>
                <a:latin typeface="宋体" panose="02010600030101010101" pitchFamily="2" charset="-122"/>
                <a:ea typeface="宋体" panose="02010600030101010101" pitchFamily="2" charset="-122"/>
              </a:rPr>
              <a:t>,f(g(y))) </a:t>
            </a:r>
            <a:r>
              <a:rPr kumimoji="1" lang="zh-CN" altLang="en-US" sz="2200">
                <a:solidFill>
                  <a:srgbClr val="010000"/>
                </a:solidFill>
                <a:latin typeface="宋体" panose="02010600030101010101" pitchFamily="2" charset="-122"/>
                <a:ea typeface="宋体" panose="02010600030101010101" pitchFamily="2" charset="-122"/>
              </a:rPr>
              <a:t>，</a:t>
            </a:r>
            <a:r>
              <a:rPr kumimoji="1" lang="en-US" altLang="zh-CN" sz="2200">
                <a:solidFill>
                  <a:srgbClr val="010000"/>
                </a:solidFill>
                <a:latin typeface="宋体" panose="02010600030101010101" pitchFamily="2" charset="-122"/>
                <a:ea typeface="宋体" panose="02010600030101010101" pitchFamily="2" charset="-122"/>
              </a:rPr>
              <a:t>P(</a:t>
            </a:r>
            <a:r>
              <a:rPr kumimoji="1" lang="en-US" altLang="zh-CN" sz="2200">
                <a:solidFill>
                  <a:srgbClr val="FF3300"/>
                </a:solidFill>
                <a:latin typeface="宋体" panose="02010600030101010101" pitchFamily="2" charset="-122"/>
                <a:ea typeface="宋体" panose="02010600030101010101" pitchFamily="2" charset="-122"/>
              </a:rPr>
              <a:t>a</a:t>
            </a:r>
            <a:r>
              <a:rPr kumimoji="1" lang="en-US" altLang="zh-CN" sz="2200">
                <a:solidFill>
                  <a:srgbClr val="010000"/>
                </a:solidFill>
                <a:latin typeface="宋体" panose="02010600030101010101" pitchFamily="2" charset="-122"/>
                <a:ea typeface="宋体" panose="02010600030101010101" pitchFamily="2" charset="-122"/>
              </a:rPr>
              <a:t>,h(</a:t>
            </a:r>
            <a:r>
              <a:rPr kumimoji="1" lang="en-US" altLang="zh-CN" sz="2200">
                <a:solidFill>
                  <a:srgbClr val="FF3300"/>
                </a:solidFill>
                <a:latin typeface="宋体" panose="02010600030101010101" pitchFamily="2" charset="-122"/>
                <a:ea typeface="宋体" panose="02010600030101010101" pitchFamily="2" charset="-122"/>
              </a:rPr>
              <a:t>a</a:t>
            </a:r>
            <a:r>
              <a:rPr kumimoji="1" lang="en-US" altLang="zh-CN" sz="2200">
                <a:solidFill>
                  <a:srgbClr val="010000"/>
                </a:solidFill>
                <a:latin typeface="宋体" panose="02010600030101010101" pitchFamily="2" charset="-122"/>
                <a:ea typeface="宋体" panose="02010600030101010101" pitchFamily="2" charset="-122"/>
              </a:rPr>
              <a:t>,u),f(u)) }</a:t>
            </a:r>
          </a:p>
          <a:p>
            <a:pPr>
              <a:lnSpc>
                <a:spcPct val="90000"/>
              </a:lnSpc>
              <a:spcBef>
                <a:spcPct val="50000"/>
              </a:spcBef>
              <a:buClr>
                <a:schemeClr val="bg1"/>
              </a:buClr>
              <a:buFontTx/>
              <a:buNone/>
            </a:pPr>
            <a:r>
              <a:rPr kumimoji="1" lang="en-US" altLang="zh-CN" sz="2600">
                <a:solidFill>
                  <a:srgbClr val="3333CC"/>
                </a:solidFill>
                <a:latin typeface="Times New Roman" panose="02020603050405020304" pitchFamily="18" charset="0"/>
                <a:ea typeface="宋体" panose="02010600030101010101" pitchFamily="2" charset="-122"/>
              </a:rPr>
              <a:t>k=2</a:t>
            </a:r>
            <a:r>
              <a:rPr kumimoji="1" lang="en-US" altLang="zh-CN" sz="2600">
                <a:solidFill>
                  <a:srgbClr val="000000"/>
                </a:solidFill>
                <a:latin typeface="Times New Roman" panose="02020603050405020304" pitchFamily="18" charset="0"/>
                <a:ea typeface="宋体" panose="02010600030101010101" pitchFamily="2" charset="-122"/>
              </a:rPr>
              <a:t>: </a:t>
            </a:r>
            <a:r>
              <a:rPr kumimoji="1" lang="en-US" altLang="zh-CN" sz="2200">
                <a:solidFill>
                  <a:srgbClr val="000000"/>
                </a:solidFill>
                <a:latin typeface="Times New Roman" panose="02020603050405020304" pitchFamily="18" charset="0"/>
                <a:ea typeface="宋体" panose="02010600030101010101" pitchFamily="2" charset="-122"/>
              </a:rPr>
              <a:t>D</a:t>
            </a:r>
            <a:r>
              <a:rPr kumimoji="1" lang="en-US" altLang="zh-CN" sz="2200" baseline="-25000">
                <a:solidFill>
                  <a:srgbClr val="000000"/>
                </a:solidFill>
                <a:latin typeface="Times New Roman" panose="02020603050405020304" pitchFamily="18" charset="0"/>
                <a:ea typeface="宋体" panose="02010600030101010101" pitchFamily="2" charset="-122"/>
              </a:rPr>
              <a:t>2</a:t>
            </a:r>
            <a:r>
              <a:rPr kumimoji="1" lang="en-US" altLang="zh-CN" sz="2200">
                <a:solidFill>
                  <a:srgbClr val="000000"/>
                </a:solidFill>
                <a:latin typeface="Times New Roman" panose="02020603050405020304" pitchFamily="18" charset="0"/>
                <a:ea typeface="宋体" panose="02010600030101010101" pitchFamily="2" charset="-122"/>
              </a:rPr>
              <a:t>={g(y),u}, σ</a:t>
            </a:r>
            <a:r>
              <a:rPr kumimoji="1" lang="en-US" altLang="zh-CN" sz="2200" baseline="-25000">
                <a:solidFill>
                  <a:srgbClr val="000000"/>
                </a:solidFill>
                <a:latin typeface="Times New Roman" panose="02020603050405020304" pitchFamily="18" charset="0"/>
                <a:ea typeface="宋体" panose="02010600030101010101" pitchFamily="2" charset="-122"/>
              </a:rPr>
              <a:t>3</a:t>
            </a:r>
            <a:r>
              <a:rPr kumimoji="1" lang="en-US" altLang="zh-CN" sz="2200">
                <a:solidFill>
                  <a:srgbClr val="000000"/>
                </a:solidFill>
                <a:latin typeface="Times New Roman" panose="02020603050405020304" pitchFamily="18" charset="0"/>
                <a:ea typeface="宋体" panose="02010600030101010101" pitchFamily="2" charset="-122"/>
              </a:rPr>
              <a:t>= σ</a:t>
            </a:r>
            <a:r>
              <a:rPr kumimoji="1" lang="en-US" altLang="zh-CN" sz="2200" baseline="-25000">
                <a:solidFill>
                  <a:srgbClr val="000000"/>
                </a:solidFill>
                <a:latin typeface="Times New Roman" panose="02020603050405020304" pitchFamily="18" charset="0"/>
                <a:ea typeface="宋体" panose="02010600030101010101" pitchFamily="2" charset="-122"/>
              </a:rPr>
              <a:t>2</a:t>
            </a:r>
            <a:r>
              <a:rPr kumimoji="1" lang="en-US" altLang="zh-CN" sz="2200">
                <a:solidFill>
                  <a:srgbClr val="000000"/>
                </a:solidFill>
                <a:latin typeface="Times New Roman" panose="02020603050405020304" pitchFamily="18" charset="0"/>
                <a:ea typeface="宋体" panose="02010600030101010101" pitchFamily="2" charset="-122"/>
              </a:rPr>
              <a:t> </a:t>
            </a:r>
            <a:r>
              <a:rPr kumimoji="1" lang="en-US" altLang="zh-CN" sz="2200">
                <a:solidFill>
                  <a:srgbClr val="000000"/>
                </a:solidFill>
                <a:latin typeface="Courier New" panose="02070309020205020404" pitchFamily="49" charset="0"/>
                <a:ea typeface="宋体" panose="02010600030101010101" pitchFamily="2" charset="-122"/>
              </a:rPr>
              <a:t>·</a:t>
            </a:r>
            <a:r>
              <a:rPr kumimoji="1" lang="en-US" altLang="zh-CN" sz="2200">
                <a:solidFill>
                  <a:srgbClr val="000000"/>
                </a:solidFill>
                <a:latin typeface="Times New Roman" panose="02020603050405020304" pitchFamily="18" charset="0"/>
                <a:ea typeface="宋体" panose="02010600030101010101" pitchFamily="2" charset="-122"/>
              </a:rPr>
              <a:t>{g(y)/u} ={a/z, h(a,g(y))/x, g(y)/u}     </a:t>
            </a:r>
          </a:p>
          <a:p>
            <a:pPr>
              <a:lnSpc>
                <a:spcPct val="90000"/>
              </a:lnSpc>
              <a:spcBef>
                <a:spcPct val="50000"/>
              </a:spcBef>
              <a:buClr>
                <a:schemeClr val="bg1"/>
              </a:buClr>
              <a:buFontTx/>
              <a:buNone/>
            </a:pPr>
            <a:r>
              <a:rPr kumimoji="1" lang="en-US" altLang="zh-CN" sz="2200">
                <a:solidFill>
                  <a:srgbClr val="000000"/>
                </a:solidFill>
                <a:latin typeface="Times New Roman" panose="02020603050405020304" pitchFamily="18" charset="0"/>
                <a:ea typeface="宋体" panose="02010600030101010101" pitchFamily="2" charset="-122"/>
              </a:rPr>
              <a:t>          F</a:t>
            </a:r>
            <a:r>
              <a:rPr kumimoji="1" lang="en-US" altLang="zh-CN" sz="2200" baseline="-25000">
                <a:solidFill>
                  <a:srgbClr val="000000"/>
                </a:solidFill>
                <a:latin typeface="Times New Roman" panose="02020603050405020304" pitchFamily="18" charset="0"/>
                <a:ea typeface="宋体" panose="02010600030101010101" pitchFamily="2" charset="-122"/>
              </a:rPr>
              <a:t>3 </a:t>
            </a:r>
            <a:r>
              <a:rPr kumimoji="1" lang="en-US" altLang="zh-CN" sz="2200">
                <a:solidFill>
                  <a:srgbClr val="000000"/>
                </a:solidFill>
                <a:latin typeface="Times New Roman" panose="02020603050405020304" pitchFamily="18" charset="0"/>
                <a:ea typeface="宋体" panose="02010600030101010101" pitchFamily="2" charset="-122"/>
              </a:rPr>
              <a:t>= F</a:t>
            </a:r>
            <a:r>
              <a:rPr kumimoji="1" lang="en-US" altLang="zh-CN" sz="2200" baseline="-25000">
                <a:solidFill>
                  <a:srgbClr val="000000"/>
                </a:solidFill>
                <a:latin typeface="Times New Roman" panose="02020603050405020304" pitchFamily="18" charset="0"/>
                <a:ea typeface="宋体" panose="02010600030101010101" pitchFamily="2" charset="-122"/>
              </a:rPr>
              <a:t>2</a:t>
            </a:r>
            <a:r>
              <a:rPr kumimoji="1" lang="en-US" altLang="zh-CN" sz="2200">
                <a:solidFill>
                  <a:srgbClr val="000000"/>
                </a:solidFill>
                <a:latin typeface="Times New Roman" panose="02020603050405020304" pitchFamily="18" charset="0"/>
                <a:ea typeface="宋体" panose="02010600030101010101" pitchFamily="2" charset="-122"/>
              </a:rPr>
              <a:t>(g(y)/u)= </a:t>
            </a:r>
            <a:r>
              <a:rPr kumimoji="1" lang="en-US" altLang="zh-CN" sz="2200">
                <a:solidFill>
                  <a:srgbClr val="010000"/>
                </a:solidFill>
                <a:latin typeface="宋体" panose="02010600030101010101" pitchFamily="2" charset="-122"/>
                <a:ea typeface="宋体" panose="02010600030101010101" pitchFamily="2" charset="-122"/>
              </a:rPr>
              <a:t>{ P(a,</a:t>
            </a:r>
            <a:r>
              <a:rPr kumimoji="1" lang="en-US" altLang="zh-CN" sz="2200">
                <a:solidFill>
                  <a:srgbClr val="000000"/>
                </a:solidFill>
                <a:latin typeface="宋体" panose="02010600030101010101" pitchFamily="2" charset="-122"/>
                <a:ea typeface="宋体" panose="02010600030101010101" pitchFamily="2" charset="-122"/>
              </a:rPr>
              <a:t>h(a,</a:t>
            </a:r>
            <a:r>
              <a:rPr kumimoji="1" lang="en-US" altLang="zh-CN" sz="2200">
                <a:solidFill>
                  <a:srgbClr val="FF3300"/>
                </a:solidFill>
                <a:latin typeface="宋体" panose="02010600030101010101" pitchFamily="2" charset="-122"/>
                <a:ea typeface="宋体" panose="02010600030101010101" pitchFamily="2" charset="-122"/>
              </a:rPr>
              <a:t>g(y)</a:t>
            </a:r>
            <a:r>
              <a:rPr kumimoji="1" lang="en-US" altLang="zh-CN" sz="2200">
                <a:solidFill>
                  <a:srgbClr val="000000"/>
                </a:solidFill>
                <a:latin typeface="宋体" panose="02010600030101010101" pitchFamily="2" charset="-122"/>
                <a:ea typeface="宋体" panose="02010600030101010101" pitchFamily="2" charset="-122"/>
              </a:rPr>
              <a:t>)</a:t>
            </a:r>
            <a:r>
              <a:rPr kumimoji="1" lang="en-US" altLang="zh-CN" sz="2200">
                <a:solidFill>
                  <a:srgbClr val="010000"/>
                </a:solidFill>
                <a:latin typeface="宋体" panose="02010600030101010101" pitchFamily="2" charset="-122"/>
                <a:ea typeface="宋体" panose="02010600030101010101" pitchFamily="2" charset="-122"/>
              </a:rPr>
              <a:t>,f(g(y)))</a:t>
            </a:r>
            <a:r>
              <a:rPr kumimoji="1" lang="zh-CN" altLang="en-US" sz="2200">
                <a:solidFill>
                  <a:srgbClr val="010000"/>
                </a:solidFill>
                <a:latin typeface="宋体" panose="02010600030101010101" pitchFamily="2" charset="-122"/>
                <a:ea typeface="宋体" panose="02010600030101010101" pitchFamily="2" charset="-122"/>
              </a:rPr>
              <a:t>，  </a:t>
            </a:r>
            <a:r>
              <a:rPr kumimoji="1" lang="en-US" altLang="zh-CN" sz="2200">
                <a:solidFill>
                  <a:srgbClr val="010000"/>
                </a:solidFill>
                <a:latin typeface="宋体" panose="02010600030101010101" pitchFamily="2" charset="-122"/>
                <a:ea typeface="宋体" panose="02010600030101010101" pitchFamily="2" charset="-122"/>
              </a:rPr>
              <a:t>(P(</a:t>
            </a:r>
            <a:r>
              <a:rPr kumimoji="1" lang="en-US" altLang="zh-CN" sz="2200">
                <a:solidFill>
                  <a:srgbClr val="FF3300"/>
                </a:solidFill>
                <a:latin typeface="宋体" panose="02010600030101010101" pitchFamily="2" charset="-122"/>
                <a:ea typeface="宋体" panose="02010600030101010101" pitchFamily="2" charset="-122"/>
              </a:rPr>
              <a:t>a</a:t>
            </a:r>
            <a:r>
              <a:rPr kumimoji="1" lang="en-US" altLang="zh-CN" sz="2200">
                <a:solidFill>
                  <a:srgbClr val="010000"/>
                </a:solidFill>
                <a:latin typeface="宋体" panose="02010600030101010101" pitchFamily="2" charset="-122"/>
                <a:ea typeface="宋体" panose="02010600030101010101" pitchFamily="2" charset="-122"/>
              </a:rPr>
              <a:t>,h(</a:t>
            </a:r>
            <a:r>
              <a:rPr kumimoji="1" lang="en-US" altLang="zh-CN" sz="2200">
                <a:solidFill>
                  <a:srgbClr val="FF3300"/>
                </a:solidFill>
                <a:latin typeface="宋体" panose="02010600030101010101" pitchFamily="2" charset="-122"/>
                <a:ea typeface="宋体" panose="02010600030101010101" pitchFamily="2" charset="-122"/>
              </a:rPr>
              <a:t>a</a:t>
            </a:r>
            <a:r>
              <a:rPr kumimoji="1" lang="en-US" altLang="zh-CN" sz="2200">
                <a:solidFill>
                  <a:srgbClr val="010000"/>
                </a:solidFill>
                <a:latin typeface="宋体" panose="02010600030101010101" pitchFamily="2" charset="-122"/>
                <a:ea typeface="宋体" panose="02010600030101010101" pitchFamily="2" charset="-122"/>
              </a:rPr>
              <a:t>,</a:t>
            </a:r>
            <a:r>
              <a:rPr kumimoji="1" lang="en-US" altLang="zh-CN" sz="2200">
                <a:solidFill>
                  <a:srgbClr val="FF3300"/>
                </a:solidFill>
                <a:latin typeface="宋体" panose="02010600030101010101" pitchFamily="2" charset="-122"/>
                <a:ea typeface="宋体" panose="02010600030101010101" pitchFamily="2" charset="-122"/>
              </a:rPr>
              <a:t>g(y)</a:t>
            </a:r>
            <a:r>
              <a:rPr kumimoji="1" lang="en-US" altLang="zh-CN" sz="2200">
                <a:solidFill>
                  <a:srgbClr val="010000"/>
                </a:solidFill>
                <a:latin typeface="宋体" panose="02010600030101010101" pitchFamily="2" charset="-122"/>
                <a:ea typeface="宋体" panose="02010600030101010101" pitchFamily="2" charset="-122"/>
              </a:rPr>
              <a:t>),f(g</a:t>
            </a:r>
            <a:r>
              <a:rPr kumimoji="1" lang="en-US" altLang="zh-CN" sz="2200">
                <a:solidFill>
                  <a:srgbClr val="FF3300"/>
                </a:solidFill>
                <a:latin typeface="宋体" panose="02010600030101010101" pitchFamily="2" charset="-122"/>
                <a:ea typeface="宋体" panose="02010600030101010101" pitchFamily="2" charset="-122"/>
              </a:rPr>
              <a:t>(y)</a:t>
            </a:r>
            <a:r>
              <a:rPr kumimoji="1" lang="en-US" altLang="zh-CN" sz="2200">
                <a:solidFill>
                  <a:srgbClr val="010000"/>
                </a:solidFill>
                <a:latin typeface="宋体" panose="02010600030101010101" pitchFamily="2" charset="-122"/>
                <a:ea typeface="宋体" panose="02010600030101010101" pitchFamily="2" charset="-122"/>
              </a:rPr>
              <a:t>)) }= { P(a,</a:t>
            </a:r>
            <a:r>
              <a:rPr kumimoji="1" lang="en-US" altLang="zh-CN" sz="2200">
                <a:solidFill>
                  <a:srgbClr val="000000"/>
                </a:solidFill>
                <a:latin typeface="宋体" panose="02010600030101010101" pitchFamily="2" charset="-122"/>
                <a:ea typeface="宋体" panose="02010600030101010101" pitchFamily="2" charset="-122"/>
              </a:rPr>
              <a:t>h(a,</a:t>
            </a:r>
            <a:r>
              <a:rPr kumimoji="1" lang="en-US" altLang="zh-CN" sz="2200">
                <a:solidFill>
                  <a:srgbClr val="FF3300"/>
                </a:solidFill>
                <a:latin typeface="宋体" panose="02010600030101010101" pitchFamily="2" charset="-122"/>
                <a:ea typeface="宋体" panose="02010600030101010101" pitchFamily="2" charset="-122"/>
              </a:rPr>
              <a:t>g(y)</a:t>
            </a:r>
            <a:r>
              <a:rPr kumimoji="1" lang="en-US" altLang="zh-CN" sz="2200">
                <a:solidFill>
                  <a:srgbClr val="000000"/>
                </a:solidFill>
                <a:latin typeface="宋体" panose="02010600030101010101" pitchFamily="2" charset="-122"/>
                <a:ea typeface="宋体" panose="02010600030101010101" pitchFamily="2" charset="-122"/>
              </a:rPr>
              <a:t>)</a:t>
            </a:r>
            <a:r>
              <a:rPr kumimoji="1" lang="en-US" altLang="zh-CN" sz="2200">
                <a:solidFill>
                  <a:srgbClr val="010000"/>
                </a:solidFill>
                <a:latin typeface="宋体" panose="02010600030101010101" pitchFamily="2" charset="-122"/>
                <a:ea typeface="宋体" panose="02010600030101010101" pitchFamily="2" charset="-122"/>
              </a:rPr>
              <a:t>,f(g(y))) }</a:t>
            </a:r>
          </a:p>
        </p:txBody>
      </p:sp>
      <p:sp>
        <p:nvSpPr>
          <p:cNvPr id="6"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0240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89C9B03E-053F-4F45-B587-EC03CA4B417E}" type="slidenum">
              <a:rPr lang="zh-CN" altLang="en-US" sz="1000" b="0" smtClean="0">
                <a:solidFill>
                  <a:srgbClr val="FFFFFF"/>
                </a:solidFill>
                <a:latin typeface="Arial" panose="020B0604020202020204" pitchFamily="34" charset="0"/>
              </a:rPr>
              <a:pPr>
                <a:spcBef>
                  <a:spcPct val="0"/>
                </a:spcBef>
                <a:buClrTx/>
                <a:buFontTx/>
                <a:buNone/>
              </a:pPr>
              <a:t>44</a:t>
            </a:fld>
            <a:endParaRPr lang="en-US" altLang="zh-CN" sz="1000" b="0">
              <a:solidFill>
                <a:srgbClr val="FFFFFF"/>
              </a:solidFill>
              <a:latin typeface="Arial" panose="020B0604020202020204" pitchFamily="34" charset="0"/>
            </a:endParaRPr>
          </a:p>
        </p:txBody>
      </p:sp>
      <p:sp>
        <p:nvSpPr>
          <p:cNvPr id="5" name="日期占位符 3"/>
          <p:cNvSpPr>
            <a:spLocks noGrp="1"/>
          </p:cNvSpPr>
          <p:nvPr>
            <p:ph type="dt" sz="quarter" idx="12"/>
          </p:nvPr>
        </p:nvSpPr>
        <p:spPr/>
        <p:txBody>
          <a:bodyPr/>
          <a:lstStyle/>
          <a:p>
            <a:pPr>
              <a:defRPr/>
            </a:pPr>
            <a:fld id="{4AF990B8-BB30-46C0-BA77-0DE69A46A20D}" type="datetime1">
              <a:rPr lang="zh-CN" altLang="en-US"/>
              <a:pPr>
                <a:defRPr/>
              </a:pPr>
              <a:t>2023/4/24</a:t>
            </a:fld>
            <a:endParaRPr lang="en-US" altLang="zh-CN"/>
          </a:p>
        </p:txBody>
      </p:sp>
      <p:sp>
        <p:nvSpPr>
          <p:cNvPr id="102407" name="Rectangle 4"/>
          <p:cNvSpPr>
            <a:spLocks noChangeArrowheads="1"/>
          </p:cNvSpPr>
          <p:nvPr/>
        </p:nvSpPr>
        <p:spPr bwMode="auto">
          <a:xfrm>
            <a:off x="457200" y="1295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en-US" altLang="zh-CN" sz="2400">
                <a:solidFill>
                  <a:schemeClr val="tx2"/>
                </a:solidFill>
                <a:latin typeface="Arial" panose="020B0604020202020204" pitchFamily="34" charset="0"/>
              </a:rPr>
              <a:t>MGU for F={ P(a,x,f(g(y))) </a:t>
            </a:r>
            <a:r>
              <a:rPr kumimoji="1" lang="zh-CN" altLang="en-US" sz="2400">
                <a:solidFill>
                  <a:schemeClr val="tx2"/>
                </a:solidFill>
                <a:latin typeface="Arial" panose="020B0604020202020204" pitchFamily="34" charset="0"/>
              </a:rPr>
              <a:t>，</a:t>
            </a:r>
            <a:r>
              <a:rPr kumimoji="1" lang="en-US" altLang="zh-CN" sz="2400">
                <a:solidFill>
                  <a:schemeClr val="tx2"/>
                </a:solidFill>
                <a:latin typeface="Arial" panose="020B0604020202020204" pitchFamily="34" charset="0"/>
              </a:rPr>
              <a:t>P(z,h(z,u),f(u)) }</a:t>
            </a:r>
            <a:endParaRPr kumimoji="1" lang="zh-CN" altLang="en-US" sz="2400">
              <a:solidFill>
                <a:schemeClr val="tx2"/>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p:txBody>
          <a:bodyPr/>
          <a:lstStyle/>
          <a:p>
            <a:r>
              <a:rPr lang="en-US" altLang="zh-CN" sz="3600">
                <a:ea typeface="宋体" panose="02010600030101010101" pitchFamily="2" charset="-122"/>
              </a:rPr>
              <a:t>2.3 Resolution: Concepts</a:t>
            </a:r>
          </a:p>
        </p:txBody>
      </p:sp>
      <p:sp>
        <p:nvSpPr>
          <p:cNvPr id="104451" name="Rectangle 3"/>
          <p:cNvSpPr>
            <a:spLocks noGrp="1" noRot="1" noChangeArrowheads="1"/>
          </p:cNvSpPr>
          <p:nvPr>
            <p:ph idx="1"/>
          </p:nvPr>
        </p:nvSpPr>
        <p:spPr>
          <a:xfrm>
            <a:off x="533400" y="1371600"/>
            <a:ext cx="8001000" cy="4419600"/>
          </a:xfrm>
        </p:spPr>
        <p:txBody>
          <a:bodyPr/>
          <a:lstStyle/>
          <a:p>
            <a:r>
              <a:rPr lang="en-US" altLang="zh-CN">
                <a:solidFill>
                  <a:srgbClr val="FF0000"/>
                </a:solidFill>
                <a:ea typeface="宋体" panose="02010600030101010101" pitchFamily="2" charset="-122"/>
              </a:rPr>
              <a:t>Literal</a:t>
            </a:r>
          </a:p>
          <a:p>
            <a:pPr>
              <a:buFont typeface="Wingdings 2" panose="05020102010507070707" pitchFamily="18" charset="2"/>
              <a:buNone/>
            </a:pPr>
            <a:r>
              <a:rPr lang="en-US" altLang="zh-CN">
                <a:ea typeface="宋体" panose="02010600030101010101" pitchFamily="2" charset="-122"/>
              </a:rPr>
              <a:t>    Atomic sentences and their negation</a:t>
            </a:r>
          </a:p>
          <a:p>
            <a:r>
              <a:rPr lang="en-US" altLang="zh-CN">
                <a:solidFill>
                  <a:srgbClr val="FF0000"/>
                </a:solidFill>
                <a:ea typeface="宋体" panose="02010600030101010101" pitchFamily="2" charset="-122"/>
              </a:rPr>
              <a:t>Clause</a:t>
            </a:r>
          </a:p>
          <a:p>
            <a:pPr>
              <a:buFont typeface="Wingdings 2" panose="05020102010507070707" pitchFamily="18" charset="2"/>
              <a:buNone/>
            </a:pPr>
            <a:r>
              <a:rPr lang="en-US" altLang="zh-CN">
                <a:ea typeface="宋体" panose="02010600030101010101" pitchFamily="2" charset="-122"/>
              </a:rPr>
              <a:t>    disjunction of literals</a:t>
            </a:r>
          </a:p>
          <a:p>
            <a:r>
              <a:rPr lang="en-US" altLang="zh-CN">
                <a:solidFill>
                  <a:srgbClr val="FF0000"/>
                </a:solidFill>
                <a:ea typeface="宋体" panose="02010600030101010101" pitchFamily="2" charset="-122"/>
              </a:rPr>
              <a:t>Empty clause</a:t>
            </a:r>
            <a:r>
              <a:rPr lang="en-US" altLang="zh-CN">
                <a:ea typeface="宋体" panose="02010600030101010101" pitchFamily="2" charset="-122"/>
              </a:rPr>
              <a:t> (also □ or NIL )</a:t>
            </a:r>
          </a:p>
          <a:p>
            <a:pPr>
              <a:buFont typeface="Wingdings 2" panose="05020102010507070707" pitchFamily="18" charset="2"/>
              <a:buNone/>
            </a:pPr>
            <a:r>
              <a:rPr lang="en-US" altLang="zh-CN">
                <a:ea typeface="宋体" panose="02010600030101010101" pitchFamily="2" charset="-122"/>
              </a:rPr>
              <a:t>    unsatisfiable</a:t>
            </a:r>
          </a:p>
          <a:p>
            <a:r>
              <a:rPr lang="en-US" altLang="zh-CN">
                <a:solidFill>
                  <a:srgbClr val="FF0000"/>
                </a:solidFill>
                <a:ea typeface="宋体" panose="02010600030101010101" pitchFamily="2" charset="-122"/>
              </a:rPr>
              <a:t>Conjunctive Normal Form</a:t>
            </a:r>
            <a:r>
              <a:rPr lang="en-US" altLang="zh-CN">
                <a:ea typeface="宋体" panose="02010600030101010101" pitchFamily="2" charset="-122"/>
              </a:rPr>
              <a:t> (CNF)</a:t>
            </a:r>
          </a:p>
          <a:p>
            <a:pPr>
              <a:buFont typeface="Wingdings 2" panose="05020102010507070707" pitchFamily="18" charset="2"/>
              <a:buNone/>
            </a:pPr>
            <a:r>
              <a:rPr lang="en-US" altLang="zh-CN">
                <a:ea typeface="宋体" panose="02010600030101010101" pitchFamily="2" charset="-122"/>
              </a:rPr>
              <a:t>    conjunction of clauses</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0445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A9C46692-E387-4721-8D13-3A243D05A5DA}" type="slidenum">
              <a:rPr lang="zh-CN" altLang="en-US" sz="1000" b="0" smtClean="0">
                <a:solidFill>
                  <a:srgbClr val="FFFFFF"/>
                </a:solidFill>
                <a:latin typeface="Arial" panose="020B0604020202020204" pitchFamily="34" charset="0"/>
              </a:rPr>
              <a:pPr>
                <a:spcBef>
                  <a:spcPct val="0"/>
                </a:spcBef>
                <a:buClrTx/>
                <a:buFontTx/>
                <a:buNone/>
              </a:pPr>
              <a:t>45</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1AE958B2-0E7C-458E-9CD0-D0AD9E2EC1F8}" type="datetime1">
              <a:rPr lang="zh-CN" altLang="en-US"/>
              <a:pPr>
                <a:defRPr/>
              </a:pPr>
              <a:t>2023/4/24</a:t>
            </a:fld>
            <a:endParaRPr lang="en-US" altLang="zh-C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a:xfrm>
            <a:off x="838200" y="0"/>
            <a:ext cx="8305800" cy="762000"/>
          </a:xfrm>
        </p:spPr>
        <p:txBody>
          <a:bodyPr/>
          <a:lstStyle/>
          <a:p>
            <a:r>
              <a:rPr lang="en-US" altLang="zh-CN" sz="3600">
                <a:ea typeface="宋体" panose="02010600030101010101" pitchFamily="2" charset="-122"/>
              </a:rPr>
              <a:t>Resolution: brief introduction</a:t>
            </a:r>
          </a:p>
        </p:txBody>
      </p:sp>
      <p:sp>
        <p:nvSpPr>
          <p:cNvPr id="106499" name="Rectangle 3"/>
          <p:cNvSpPr>
            <a:spLocks noGrp="1" noRot="1" noChangeArrowheads="1"/>
          </p:cNvSpPr>
          <p:nvPr>
            <p:ph idx="1"/>
          </p:nvPr>
        </p:nvSpPr>
        <p:spPr>
          <a:xfrm>
            <a:off x="304800" y="1371600"/>
            <a:ext cx="8458200" cy="4191000"/>
          </a:xfrm>
        </p:spPr>
        <p:txBody>
          <a:bodyPr/>
          <a:lstStyle/>
          <a:p>
            <a:r>
              <a:rPr lang="en-US" altLang="zh-CN">
                <a:ea typeface="宋体" panose="02010600030101010101" pitchFamily="2" charset="-122"/>
                <a:sym typeface="Wingdings" panose="05000000000000000000" pitchFamily="2" charset="2"/>
              </a:rPr>
              <a:t>A kind of </a:t>
            </a:r>
            <a:r>
              <a:rPr lang="en-US" altLang="zh-CN">
                <a:solidFill>
                  <a:srgbClr val="FF0000"/>
                </a:solidFill>
                <a:ea typeface="宋体" panose="02010600030101010101" pitchFamily="2" charset="-122"/>
                <a:sym typeface="Wingdings" panose="05000000000000000000" pitchFamily="2" charset="2"/>
              </a:rPr>
              <a:t>Reduction to absurdity</a:t>
            </a:r>
            <a:r>
              <a:rPr lang="en-US" altLang="zh-CN">
                <a:ea typeface="宋体" panose="02010600030101010101" pitchFamily="2" charset="-122"/>
                <a:sym typeface="Wingdings" panose="05000000000000000000" pitchFamily="2" charset="2"/>
              </a:rPr>
              <a:t> </a:t>
            </a:r>
          </a:p>
          <a:p>
            <a:endParaRPr lang="en-US" altLang="zh-CN" sz="1800">
              <a:ea typeface="宋体" panose="02010600030101010101" pitchFamily="2" charset="-122"/>
              <a:sym typeface="Wingdings" panose="05000000000000000000" pitchFamily="2" charset="2"/>
            </a:endParaRPr>
          </a:p>
          <a:p>
            <a:r>
              <a:rPr lang="en-US" altLang="zh-CN">
                <a:ea typeface="宋体" panose="02010600030101010101" pitchFamily="2" charset="-122"/>
              </a:rPr>
              <a:t>The problem of proving that P entail Q  is converted as the problem of proving that                   </a:t>
            </a:r>
          </a:p>
          <a:p>
            <a:pPr>
              <a:buFont typeface="Wingdings 2" panose="05020102010507070707" pitchFamily="18" charset="2"/>
              <a:buNone/>
            </a:pPr>
            <a:r>
              <a:rPr lang="en-US" altLang="zh-CN">
                <a:ea typeface="宋体" panose="02010600030101010101" pitchFamily="2" charset="-122"/>
              </a:rPr>
              <a:t>                </a:t>
            </a:r>
            <a:r>
              <a:rPr lang="en-US" altLang="zh-CN">
                <a:solidFill>
                  <a:srgbClr val="FF0000"/>
                </a:solidFill>
                <a:ea typeface="宋体" panose="02010600030101010101" pitchFamily="2" charset="-122"/>
              </a:rPr>
              <a:t>is unsatisfiable</a:t>
            </a:r>
            <a:r>
              <a:rPr lang="en-US" altLang="zh-CN">
                <a:ea typeface="宋体" panose="02010600030101010101" pitchFamily="2" charset="-122"/>
              </a:rPr>
              <a:t>.</a:t>
            </a:r>
          </a:p>
          <a:p>
            <a:pPr>
              <a:buFont typeface="Wingdings 2" panose="05020102010507070707" pitchFamily="18" charset="2"/>
              <a:buNone/>
            </a:pPr>
            <a:endParaRPr lang="en-US" altLang="zh-CN">
              <a:ea typeface="宋体" panose="02010600030101010101" pitchFamily="2" charset="-122"/>
            </a:endParaRPr>
          </a:p>
          <a:p>
            <a:r>
              <a:rPr lang="en-US" altLang="zh-CN">
                <a:ea typeface="宋体" panose="02010600030101010101" pitchFamily="2" charset="-122"/>
              </a:rPr>
              <a:t>Method: continue </a:t>
            </a:r>
            <a:r>
              <a:rPr lang="en-US" altLang="zh-CN">
                <a:solidFill>
                  <a:srgbClr val="FF0000"/>
                </a:solidFill>
                <a:ea typeface="宋体" panose="02010600030101010101" pitchFamily="2" charset="-122"/>
              </a:rPr>
              <a:t>resolving</a:t>
            </a:r>
            <a:r>
              <a:rPr lang="en-US" altLang="zh-CN">
                <a:ea typeface="宋体" panose="02010600030101010101" pitchFamily="2" charset="-122"/>
              </a:rPr>
              <a:t> two clauses until </a:t>
            </a:r>
            <a:r>
              <a:rPr lang="en-US" altLang="zh-CN">
                <a:solidFill>
                  <a:srgbClr val="FF0000"/>
                </a:solidFill>
                <a:ea typeface="宋体" panose="02010600030101010101" pitchFamily="2" charset="-122"/>
              </a:rPr>
              <a:t>empty clause</a:t>
            </a:r>
            <a:r>
              <a:rPr lang="en-US" altLang="zh-CN">
                <a:ea typeface="宋体" panose="02010600030101010101" pitchFamily="2" charset="-122"/>
              </a:rPr>
              <a:t> is derived</a:t>
            </a:r>
          </a:p>
        </p:txBody>
      </p:sp>
      <p:sp>
        <p:nvSpPr>
          <p:cNvPr id="7"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0650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CC23E495-35F9-4085-A821-4EEFC87524D6}" type="slidenum">
              <a:rPr lang="zh-CN" altLang="en-US" sz="1000" b="0" smtClean="0">
                <a:solidFill>
                  <a:srgbClr val="FFFFFF"/>
                </a:solidFill>
                <a:latin typeface="Arial" panose="020B0604020202020204" pitchFamily="34" charset="0"/>
              </a:rPr>
              <a:pPr>
                <a:spcBef>
                  <a:spcPct val="0"/>
                </a:spcBef>
                <a:buClrTx/>
                <a:buFontTx/>
                <a:buNone/>
              </a:pPr>
              <a:t>46</a:t>
            </a:fld>
            <a:endParaRPr lang="en-US" altLang="zh-CN" sz="1000" b="0">
              <a:solidFill>
                <a:srgbClr val="FFFFFF"/>
              </a:solidFill>
              <a:latin typeface="Arial" panose="020B0604020202020204" pitchFamily="34" charset="0"/>
            </a:endParaRPr>
          </a:p>
        </p:txBody>
      </p:sp>
      <p:sp>
        <p:nvSpPr>
          <p:cNvPr id="6" name="日期占位符 3"/>
          <p:cNvSpPr>
            <a:spLocks noGrp="1"/>
          </p:cNvSpPr>
          <p:nvPr>
            <p:ph type="dt" sz="quarter" idx="12"/>
          </p:nvPr>
        </p:nvSpPr>
        <p:spPr/>
        <p:txBody>
          <a:bodyPr/>
          <a:lstStyle/>
          <a:p>
            <a:pPr>
              <a:defRPr/>
            </a:pPr>
            <a:fld id="{C0C7B45B-7F81-4C10-A1D2-40D63EB9EB23}" type="datetime1">
              <a:rPr lang="zh-CN" altLang="en-US"/>
              <a:pPr>
                <a:defRPr/>
              </a:pPr>
              <a:t>2023/4/24</a:t>
            </a:fld>
            <a:endParaRPr lang="en-US" altLang="zh-CN"/>
          </a:p>
        </p:txBody>
      </p:sp>
      <p:sp>
        <p:nvSpPr>
          <p:cNvPr id="106503"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graphicFrame>
        <p:nvGraphicFramePr>
          <p:cNvPr id="106504" name="Object 5"/>
          <p:cNvGraphicFramePr>
            <a:graphicFrameLocks noChangeAspect="1"/>
          </p:cNvGraphicFramePr>
          <p:nvPr/>
        </p:nvGraphicFramePr>
        <p:xfrm>
          <a:off x="914400" y="3602038"/>
          <a:ext cx="1295400" cy="512762"/>
        </p:xfrm>
        <a:graphic>
          <a:graphicData uri="http://schemas.openxmlformats.org/presentationml/2006/ole">
            <mc:AlternateContent xmlns:mc="http://schemas.openxmlformats.org/markup-compatibility/2006">
              <mc:Choice xmlns:v="urn:schemas-microsoft-com:vml" Requires="v">
                <p:oleObj name="公式" r:id="rId3" imgW="507780" imgH="203112" progId="Equation.3">
                  <p:embed/>
                </p:oleObj>
              </mc:Choice>
              <mc:Fallback>
                <p:oleObj name="公式" r:id="rId3" imgW="507780" imgH="203112"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602038"/>
                        <a:ext cx="12954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838200" y="46038"/>
            <a:ext cx="8077200" cy="639762"/>
          </a:xfrm>
        </p:spPr>
        <p:txBody>
          <a:bodyPr/>
          <a:lstStyle/>
          <a:p>
            <a:r>
              <a:rPr lang="en-US" altLang="zh-CN" sz="3600">
                <a:ea typeface="宋体" panose="02010600030101010101" pitchFamily="2" charset="-122"/>
              </a:rPr>
              <a:t>(1) Conversion to CNF</a:t>
            </a:r>
          </a:p>
        </p:txBody>
      </p:sp>
      <p:sp>
        <p:nvSpPr>
          <p:cNvPr id="108547" name="Rectangle 3"/>
          <p:cNvSpPr>
            <a:spLocks noGrp="1" noRot="1" noChangeArrowheads="1"/>
          </p:cNvSpPr>
          <p:nvPr>
            <p:ph idx="1"/>
          </p:nvPr>
        </p:nvSpPr>
        <p:spPr>
          <a:xfrm>
            <a:off x="304800" y="1295400"/>
            <a:ext cx="8763000" cy="5486400"/>
          </a:xfrm>
        </p:spPr>
        <p:txBody>
          <a:bodyPr/>
          <a:lstStyle/>
          <a:p>
            <a:pPr>
              <a:lnSpc>
                <a:spcPct val="90000"/>
              </a:lnSpc>
            </a:pPr>
            <a:r>
              <a:rPr lang="en-US" altLang="zh-CN">
                <a:ea typeface="宋体" panose="02010600030101010101" pitchFamily="2" charset="-122"/>
              </a:rPr>
              <a:t>Example: Everyone who loves all animals is loved by someone:</a:t>
            </a:r>
          </a:p>
          <a:p>
            <a:pPr lvl="1">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x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Wingdings" panose="05000000000000000000" pitchFamily="2" charset="2"/>
              </a:rPr>
              <a:t></a:t>
            </a:r>
            <a:r>
              <a:rPr lang="en-US" altLang="zh-CN" sz="2400">
                <a:latin typeface="Arial" panose="020B0604020202020204" pitchFamily="34" charset="0"/>
                <a:ea typeface="宋体" panose="02010600030101010101" pitchFamily="2" charset="-122"/>
              </a:rPr>
              <a:t>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Wingdings" panose="05000000000000000000" pitchFamily="2" charset="2"/>
              </a:rPr>
              <a:t></a:t>
            </a:r>
            <a:r>
              <a:rPr lang="en-US" altLang="zh-CN" sz="2400">
                <a:latin typeface="Arial" panose="020B0604020202020204" pitchFamily="34" charset="0"/>
                <a:ea typeface="宋体" panose="02010600030101010101" pitchFamily="2" charset="-122"/>
              </a:rPr>
              <a:t>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y,x</a:t>
            </a:r>
            <a:r>
              <a:rPr lang="en-US" altLang="zh-CN" sz="2400">
                <a:latin typeface="Arial" panose="020B0604020202020204" pitchFamily="34" charset="0"/>
                <a:ea typeface="宋体" panose="02010600030101010101" pitchFamily="2" charset="-122"/>
              </a:rPr>
              <a:t>)))</a:t>
            </a:r>
          </a:p>
          <a:p>
            <a:pPr lvl="4">
              <a:lnSpc>
                <a:spcPct val="90000"/>
              </a:lnSpc>
            </a:pPr>
            <a:endParaRPr lang="en-US" altLang="zh-CN" sz="1800">
              <a:latin typeface="Arial" panose="020B0604020202020204" pitchFamily="34" charset="0"/>
              <a:ea typeface="宋体" panose="02010600030101010101" pitchFamily="2" charset="-122"/>
            </a:endParaRPr>
          </a:p>
          <a:p>
            <a:pPr>
              <a:lnSpc>
                <a:spcPct val="90000"/>
              </a:lnSpc>
              <a:buFont typeface="Wingdings 2" panose="05020102010507070707" pitchFamily="18" charset="2"/>
              <a:buNone/>
            </a:pPr>
            <a:r>
              <a:rPr lang="en-US" altLang="zh-CN">
                <a:solidFill>
                  <a:srgbClr val="FF0000"/>
                </a:solidFill>
                <a:ea typeface="宋体" panose="02010600030101010101" pitchFamily="2" charset="-122"/>
              </a:rPr>
              <a:t>   1. Eliminate biconditionals and implications</a:t>
            </a:r>
            <a:endParaRPr lang="en-US" altLang="zh-CN">
              <a:ea typeface="宋体" panose="02010600030101010101" pitchFamily="2" charset="-122"/>
            </a:endParaRPr>
          </a:p>
          <a:p>
            <a:pPr lvl="1">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x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sym typeface="Symbol" panose="05050102010706020507" pitchFamily="18" charset="2"/>
              </a:rPr>
              <a:t>y</a:t>
            </a:r>
            <a:r>
              <a:rPr lang="en-US" altLang="zh-CN" sz="2400">
                <a:latin typeface="Arial" panose="020B0604020202020204" pitchFamily="34" charset="0"/>
                <a:ea typeface="宋体" panose="02010600030101010101" pitchFamily="2" charset="-122"/>
              </a:rPr>
              <a:t>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y,x</a:t>
            </a:r>
            <a:r>
              <a:rPr lang="en-US" altLang="zh-CN" sz="2400">
                <a:latin typeface="Arial" panose="020B0604020202020204" pitchFamily="34" charset="0"/>
                <a:ea typeface="宋体" panose="02010600030101010101" pitchFamily="2" charset="-122"/>
              </a:rPr>
              <a:t>)]))</a:t>
            </a:r>
          </a:p>
          <a:p>
            <a:pPr lvl="4">
              <a:lnSpc>
                <a:spcPct val="90000"/>
              </a:lnSpc>
              <a:buFont typeface="Wingdings 2" panose="05020102010507070707" pitchFamily="18" charset="2"/>
              <a:buNone/>
            </a:pPr>
            <a:endParaRPr lang="en-US" altLang="zh-CN" sz="1800">
              <a:latin typeface="Arial" panose="020B0604020202020204" pitchFamily="34" charset="0"/>
              <a:ea typeface="宋体" panose="02010600030101010101" pitchFamily="2" charset="-122"/>
            </a:endParaRPr>
          </a:p>
          <a:p>
            <a:pPr>
              <a:lnSpc>
                <a:spcPct val="90000"/>
              </a:lnSpc>
              <a:buFont typeface="Wingdings 2" panose="05020102010507070707" pitchFamily="18" charset="2"/>
              <a:buNone/>
            </a:pPr>
            <a:r>
              <a:rPr lang="en-US" altLang="zh-CN">
                <a:ea typeface="宋体" panose="02010600030101010101" pitchFamily="2" charset="-122"/>
              </a:rPr>
              <a:t>   </a:t>
            </a:r>
            <a:r>
              <a:rPr lang="en-US" altLang="zh-CN">
                <a:solidFill>
                  <a:srgbClr val="FF0000"/>
                </a:solidFill>
                <a:ea typeface="宋体" panose="02010600030101010101" pitchFamily="2" charset="-122"/>
              </a:rPr>
              <a:t>2. Move </a:t>
            </a:r>
            <a:r>
              <a:rPr lang="en-US" altLang="zh-CN">
                <a:solidFill>
                  <a:srgbClr val="FF0000"/>
                </a:solidFill>
                <a:ea typeface="宋体" panose="02010600030101010101" pitchFamily="2" charset="-122"/>
                <a:sym typeface="Symbol" panose="05050102010706020507" pitchFamily="18" charset="2"/>
              </a:rPr>
              <a:t></a:t>
            </a:r>
            <a:r>
              <a:rPr lang="en-US" altLang="zh-CN">
                <a:solidFill>
                  <a:srgbClr val="FF0000"/>
                </a:solidFill>
                <a:ea typeface="宋体" panose="02010600030101010101" pitchFamily="2" charset="-122"/>
              </a:rPr>
              <a:t> inwards</a:t>
            </a:r>
            <a:endParaRPr lang="en-US" altLang="zh-CN">
              <a:ea typeface="宋体" panose="02010600030101010101" pitchFamily="2" charset="-122"/>
            </a:endParaRPr>
          </a:p>
          <a:p>
            <a:pPr lvl="1">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x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y,x</a:t>
            </a:r>
            <a:r>
              <a:rPr lang="en-US" altLang="zh-CN" sz="2400">
                <a:latin typeface="Arial" panose="020B0604020202020204" pitchFamily="34" charset="0"/>
                <a:ea typeface="宋体" panose="02010600030101010101" pitchFamily="2" charset="-122"/>
              </a:rPr>
              <a:t>))) </a:t>
            </a:r>
          </a:p>
          <a:p>
            <a:pPr lvl="1">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x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y,x</a:t>
            </a:r>
            <a:r>
              <a:rPr lang="en-US" altLang="zh-CN" sz="2400">
                <a:latin typeface="Arial" panose="020B0604020202020204" pitchFamily="34" charset="0"/>
                <a:ea typeface="宋体" panose="02010600030101010101" pitchFamily="2" charset="-122"/>
              </a:rPr>
              <a:t>))) </a:t>
            </a:r>
          </a:p>
          <a:p>
            <a:pPr lvl="1">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x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y,x</a:t>
            </a:r>
            <a:r>
              <a:rPr lang="en-US" altLang="zh-CN" sz="2400">
                <a:latin typeface="Arial" panose="020B0604020202020204" pitchFamily="34" charset="0"/>
                <a:ea typeface="宋体" panose="02010600030101010101" pitchFamily="2" charset="-122"/>
              </a:rPr>
              <a:t>))) 
</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0854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5ABAA1ED-55D6-43A7-9001-7A66E5C60B8D}" type="slidenum">
              <a:rPr lang="zh-CN" altLang="en-US" sz="1000" b="0" smtClean="0">
                <a:solidFill>
                  <a:srgbClr val="FFFFFF"/>
                </a:solidFill>
                <a:latin typeface="Arial" panose="020B0604020202020204" pitchFamily="34" charset="0"/>
              </a:rPr>
              <a:pPr>
                <a:spcBef>
                  <a:spcPct val="0"/>
                </a:spcBef>
                <a:buClrTx/>
                <a:buFontTx/>
                <a:buNone/>
              </a:pPr>
              <a:t>47</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59A5C811-B73F-438D-860C-C6EF5275465C}" type="datetime1">
              <a:rPr lang="zh-CN" altLang="en-US"/>
              <a:pPr>
                <a:defRPr/>
              </a:pPr>
              <a:t>2023/4/24</a:t>
            </a:fld>
            <a:endParaRPr lang="en-US" altLang="zh-C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标题 1"/>
          <p:cNvSpPr>
            <a:spLocks noGrp="1"/>
          </p:cNvSpPr>
          <p:nvPr>
            <p:ph type="title"/>
          </p:nvPr>
        </p:nvSpPr>
        <p:spPr/>
        <p:txBody>
          <a:bodyPr/>
          <a:lstStyle/>
          <a:p>
            <a:r>
              <a:rPr lang="en-US" altLang="zh-CN" sz="3600">
                <a:ea typeface="宋体" panose="02010600030101010101" pitchFamily="2" charset="-122"/>
              </a:rPr>
              <a:t>Example contd.</a:t>
            </a:r>
            <a:endParaRPr lang="zh-CN" altLang="en-US" sz="3600">
              <a:ea typeface="宋体" panose="02010600030101010101" pitchFamily="2" charset="-122"/>
            </a:endParaRPr>
          </a:p>
        </p:txBody>
      </p:sp>
      <p:sp>
        <p:nvSpPr>
          <p:cNvPr id="110595" name="Rectangle 2"/>
          <p:cNvSpPr>
            <a:spLocks noGrp="1" noRot="1" noChangeArrowheads="1"/>
          </p:cNvSpPr>
          <p:nvPr>
            <p:ph idx="1"/>
          </p:nvPr>
        </p:nvSpPr>
        <p:spPr>
          <a:xfrm>
            <a:off x="304800" y="1219200"/>
            <a:ext cx="8686800" cy="5334000"/>
          </a:xfrm>
        </p:spPr>
        <p:txBody>
          <a:bodyPr/>
          <a:lstStyle/>
          <a:p>
            <a:pPr marL="0" indent="0">
              <a:lnSpc>
                <a:spcPct val="90000"/>
              </a:lnSpc>
              <a:buClr>
                <a:schemeClr val="tx1"/>
              </a:buClr>
              <a:buFont typeface="Wingdings" panose="05000000000000000000" pitchFamily="2" charset="2"/>
              <a:buNone/>
            </a:pPr>
            <a:r>
              <a:rPr lang="en-US" altLang="zh-CN">
                <a:solidFill>
                  <a:srgbClr val="FF0000"/>
                </a:solidFill>
                <a:ea typeface="宋体" panose="02010600030101010101" pitchFamily="2" charset="-122"/>
              </a:rPr>
              <a:t>3. Standardize variables: each quantifier should use a different one</a:t>
            </a:r>
          </a:p>
          <a:p>
            <a:pPr marL="990600" lvl="1" indent="-533400">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sym typeface="Symbol" panose="05050102010706020507" pitchFamily="18" charset="2"/>
              </a:rPr>
              <a:t>  </a:t>
            </a:r>
            <a:r>
              <a:rPr lang="en-US" altLang="zh-CN" sz="2400">
                <a:latin typeface="Arial" panose="020B0604020202020204" pitchFamily="34" charset="0"/>
                <a:ea typeface="宋体" panose="02010600030101010101" pitchFamily="2" charset="-122"/>
              </a:rPr>
              <a:t>x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y </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x,y</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l-GR" altLang="zh-CN" sz="2400">
                <a:latin typeface="Arial" panose="020B0604020202020204" pitchFamily="34" charset="0"/>
                <a:cs typeface="Arial" panose="020B0604020202020204" pitchFamily="34" charset="0"/>
                <a:sym typeface="Symbol" panose="05050102010706020507" pitchFamily="18" charset="2"/>
              </a:rPr>
              <a:t></a:t>
            </a:r>
            <a:r>
              <a:rPr lang="en-US" altLang="zh-CN" sz="2400">
                <a:latin typeface="Arial" panose="020B0604020202020204" pitchFamily="34" charset="0"/>
                <a:ea typeface="宋体" panose="02010600030101010101" pitchFamily="2" charset="-122"/>
              </a:rPr>
              <a:t>z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z,x</a:t>
            </a:r>
            <a:r>
              <a:rPr lang="en-US" altLang="zh-CN" sz="2400">
                <a:latin typeface="Arial" panose="020B0604020202020204" pitchFamily="34" charset="0"/>
                <a:ea typeface="宋体" panose="02010600030101010101" pitchFamily="2" charset="-122"/>
              </a:rPr>
              <a:t>)))</a:t>
            </a:r>
            <a:r>
              <a:rPr lang="en-US" altLang="zh-CN" sz="1800">
                <a:latin typeface="Arial" panose="020B0604020202020204" pitchFamily="34" charset="0"/>
                <a:ea typeface="宋体" panose="02010600030101010101" pitchFamily="2" charset="-122"/>
              </a:rPr>
              <a:t>
</a:t>
            </a:r>
          </a:p>
          <a:p>
            <a:pPr marL="0" indent="0">
              <a:lnSpc>
                <a:spcPct val="90000"/>
              </a:lnSpc>
              <a:buClr>
                <a:schemeClr val="tx1"/>
              </a:buClr>
              <a:buFont typeface="Wingdings" panose="05000000000000000000" pitchFamily="2" charset="2"/>
              <a:buNone/>
            </a:pPr>
            <a:r>
              <a:rPr lang="en-US" altLang="zh-CN">
                <a:solidFill>
                  <a:srgbClr val="FF0000"/>
                </a:solidFill>
                <a:ea typeface="宋体" panose="02010600030101010101" pitchFamily="2" charset="-122"/>
              </a:rPr>
              <a:t>4. Skolemize: a more general form of existential instantiation</a:t>
            </a:r>
            <a:r>
              <a:rPr lang="en-US" altLang="zh-CN">
                <a:ea typeface="宋体" panose="02010600030101010101" pitchFamily="2" charset="-122"/>
              </a:rPr>
              <a:t>.</a:t>
            </a:r>
          </a:p>
          <a:p>
            <a:pPr marL="990600" lvl="1" indent="-533400">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x ((</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F</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x,F</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G</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a:t>
            </a:r>
          </a:p>
          <a:p>
            <a:pPr marL="2312988" lvl="4" indent="-381000">
              <a:lnSpc>
                <a:spcPct val="90000"/>
              </a:lnSpc>
            </a:pPr>
            <a:endParaRPr lang="en-US" altLang="zh-CN" sz="1800">
              <a:latin typeface="Arial" panose="020B0604020202020204" pitchFamily="34" charset="0"/>
              <a:ea typeface="宋体" panose="02010600030101010101" pitchFamily="2" charset="-122"/>
            </a:endParaRPr>
          </a:p>
          <a:p>
            <a:pPr marL="0" indent="0">
              <a:lnSpc>
                <a:spcPct val="90000"/>
              </a:lnSpc>
              <a:buClr>
                <a:schemeClr val="tx1"/>
              </a:buClr>
              <a:buFont typeface="Wingdings" panose="05000000000000000000" pitchFamily="2" charset="2"/>
              <a:buNone/>
            </a:pPr>
            <a:r>
              <a:rPr lang="en-US" altLang="zh-CN">
                <a:solidFill>
                  <a:srgbClr val="FF0000"/>
                </a:solidFill>
                <a:ea typeface="宋体" panose="02010600030101010101" pitchFamily="2" charset="-122"/>
              </a:rPr>
              <a:t>5. Drop universal quantifiers:</a:t>
            </a:r>
            <a:endParaRPr lang="en-US" altLang="zh-CN">
              <a:ea typeface="宋体" panose="02010600030101010101" pitchFamily="2" charset="-122"/>
            </a:endParaRPr>
          </a:p>
          <a:p>
            <a:pPr marL="990600" lvl="1" indent="-533400">
              <a:lnSpc>
                <a:spcPct val="90000"/>
              </a:lnSpc>
              <a:buFont typeface="Wingdings" panose="05000000000000000000" pitchFamily="2" charset="2"/>
              <a:buNone/>
            </a:pPr>
            <a:r>
              <a:rPr lang="en-US" altLang="zh-CN" sz="2400">
                <a:latin typeface="Arial" panose="020B0604020202020204" pitchFamily="34" charset="0"/>
                <a:ea typeface="宋体" panose="02010600030101010101" pitchFamily="2" charset="-122"/>
              </a:rPr>
              <a:t>  (</a:t>
            </a:r>
            <a:r>
              <a:rPr lang="en-US" altLang="zh-CN" sz="2400" i="1">
                <a:latin typeface="Arial" panose="020B0604020202020204" pitchFamily="34" charset="0"/>
                <a:ea typeface="宋体" panose="02010600030101010101" pitchFamily="2" charset="-122"/>
              </a:rPr>
              <a:t>Animal</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F</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x,F</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  </a:t>
            </a:r>
            <a:r>
              <a:rPr lang="en-US" altLang="zh-CN" sz="2400">
                <a:latin typeface="Arial" panose="020B0604020202020204" pitchFamily="34" charset="0"/>
                <a:ea typeface="宋体" panose="02010600030101010101" pitchFamily="2" charset="-122"/>
                <a:sym typeface="Symbol" panose="05050102010706020507" pitchFamily="18" charset="2"/>
              </a:rPr>
              <a:t></a:t>
            </a:r>
            <a:r>
              <a:rPr lang="en-US" altLang="zh-CN" sz="2400">
                <a:latin typeface="Arial" panose="020B0604020202020204" pitchFamily="34" charset="0"/>
                <a:ea typeface="宋体" panose="02010600030101010101" pitchFamily="2" charset="-122"/>
              </a:rPr>
              <a:t> </a:t>
            </a:r>
            <a:r>
              <a:rPr lang="en-US" altLang="zh-CN" sz="2400" i="1">
                <a:latin typeface="Arial" panose="020B0604020202020204" pitchFamily="34" charset="0"/>
                <a:ea typeface="宋体" panose="02010600030101010101" pitchFamily="2" charset="-122"/>
              </a:rPr>
              <a:t>Loves</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G</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a:t>
            </a:r>
            <a:r>
              <a:rPr lang="en-US" altLang="zh-CN" sz="2400" i="1">
                <a:latin typeface="Arial" panose="020B0604020202020204" pitchFamily="34" charset="0"/>
                <a:ea typeface="宋体" panose="02010600030101010101" pitchFamily="2" charset="-122"/>
              </a:rPr>
              <a:t>x</a:t>
            </a:r>
            <a:r>
              <a:rPr lang="en-US" altLang="zh-CN" sz="2400">
                <a:latin typeface="Arial" panose="020B0604020202020204" pitchFamily="34" charset="0"/>
                <a:ea typeface="宋体" panose="02010600030101010101" pitchFamily="2" charset="-122"/>
              </a:rPr>
              <a:t>)</a:t>
            </a:r>
            <a:r>
              <a:rPr lang="en-US" altLang="zh-CN" sz="1800">
                <a:latin typeface="Arial" panose="020B0604020202020204" pitchFamily="34" charset="0"/>
                <a:ea typeface="宋体" panose="02010600030101010101" pitchFamily="2" charset="-122"/>
              </a:rPr>
              <a:t>
</a:t>
            </a:r>
          </a:p>
          <a:p>
            <a:pPr marL="0" indent="0">
              <a:lnSpc>
                <a:spcPct val="90000"/>
              </a:lnSpc>
              <a:buClr>
                <a:schemeClr val="tx1"/>
              </a:buClr>
              <a:buFont typeface="Wingdings" panose="05000000000000000000" pitchFamily="2" charset="2"/>
              <a:buNone/>
            </a:pPr>
            <a:r>
              <a:rPr lang="en-US" altLang="zh-CN">
                <a:solidFill>
                  <a:srgbClr val="FF0000"/>
                </a:solidFill>
                <a:ea typeface="宋体" panose="02010600030101010101" pitchFamily="2" charset="-122"/>
              </a:rPr>
              <a:t>6. Distribute </a:t>
            </a:r>
            <a:r>
              <a:rPr lang="en-US" altLang="zh-CN">
                <a:solidFill>
                  <a:srgbClr val="FF0000"/>
                </a:solidFill>
                <a:ea typeface="宋体" panose="02010600030101010101" pitchFamily="2" charset="-122"/>
                <a:sym typeface="Symbol" panose="05050102010706020507" pitchFamily="18" charset="2"/>
              </a:rPr>
              <a:t></a:t>
            </a:r>
            <a:r>
              <a:rPr lang="en-US" altLang="zh-CN">
                <a:solidFill>
                  <a:srgbClr val="FF0000"/>
                </a:solidFill>
                <a:ea typeface="宋体" panose="02010600030101010101" pitchFamily="2" charset="-122"/>
              </a:rPr>
              <a:t> over </a:t>
            </a:r>
            <a:r>
              <a:rPr lang="en-US" altLang="zh-CN">
                <a:solidFill>
                  <a:srgbClr val="FF0000"/>
                </a:solidFill>
                <a:ea typeface="宋体" panose="02010600030101010101" pitchFamily="2" charset="-122"/>
                <a:sym typeface="Symbol" panose="05050102010706020507" pitchFamily="18" charset="2"/>
              </a:rPr>
              <a:t></a:t>
            </a:r>
            <a:r>
              <a:rPr lang="en-US" altLang="zh-CN">
                <a:solidFill>
                  <a:srgbClr val="FF0000"/>
                </a:solidFill>
                <a:ea typeface="宋体" panose="02010600030101010101" pitchFamily="2" charset="-122"/>
              </a:rPr>
              <a:t> :</a:t>
            </a:r>
            <a:endParaRPr lang="en-US" altLang="zh-CN">
              <a:ea typeface="宋体" panose="02010600030101010101" pitchFamily="2" charset="-122"/>
            </a:endParaRPr>
          </a:p>
          <a:p>
            <a:pPr marL="0" indent="0">
              <a:lnSpc>
                <a:spcPct val="90000"/>
              </a:lnSpc>
              <a:buClr>
                <a:schemeClr val="tx1"/>
              </a:buClr>
              <a:buFont typeface="Wingdings" panose="05000000000000000000" pitchFamily="2" charset="2"/>
              <a:buNone/>
            </a:pP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Animal</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F</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x</a:t>
            </a:r>
            <a:r>
              <a:rPr lang="en-US" altLang="zh-CN" sz="2200">
                <a:latin typeface="Arial" panose="020B0604020202020204" pitchFamily="34" charset="0"/>
                <a:ea typeface="宋体" panose="02010600030101010101" pitchFamily="2" charset="-122"/>
              </a:rPr>
              <a:t>)) </a:t>
            </a:r>
            <a:r>
              <a:rPr lang="en-US" altLang="zh-CN" sz="2200">
                <a:latin typeface="Arial" panose="020B0604020202020204" pitchFamily="34" charset="0"/>
                <a:ea typeface="宋体" panose="02010600030101010101" pitchFamily="2" charset="-122"/>
                <a:sym typeface="Symbol" panose="05050102010706020507" pitchFamily="18" charset="2"/>
              </a:rPr>
              <a:t></a:t>
            </a:r>
            <a:r>
              <a:rPr lang="en-US" altLang="zh-CN" sz="2200">
                <a:latin typeface="Arial" panose="020B0604020202020204" pitchFamily="34" charset="0"/>
                <a:ea typeface="宋体" panose="02010600030101010101" pitchFamily="2" charset="-122"/>
              </a:rPr>
              <a:t> </a:t>
            </a:r>
            <a:r>
              <a:rPr lang="en-US" altLang="zh-CN" sz="2200" i="1">
                <a:latin typeface="Arial" panose="020B0604020202020204" pitchFamily="34" charset="0"/>
                <a:ea typeface="宋体" panose="02010600030101010101" pitchFamily="2" charset="-122"/>
              </a:rPr>
              <a:t>Loves</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G</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x</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x</a:t>
            </a:r>
            <a:r>
              <a:rPr lang="en-US" altLang="zh-CN" sz="2200">
                <a:latin typeface="Arial" panose="020B0604020202020204" pitchFamily="34" charset="0"/>
                <a:ea typeface="宋体" panose="02010600030101010101" pitchFamily="2" charset="-122"/>
              </a:rPr>
              <a:t>)) </a:t>
            </a:r>
            <a:r>
              <a:rPr lang="en-US" altLang="zh-CN" sz="2200">
                <a:latin typeface="Arial" panose="020B0604020202020204" pitchFamily="34" charset="0"/>
                <a:ea typeface="宋体" panose="02010600030101010101" pitchFamily="2" charset="-122"/>
                <a:sym typeface="Symbol" panose="05050102010706020507" pitchFamily="18" charset="2"/>
              </a:rPr>
              <a:t></a:t>
            </a:r>
            <a:r>
              <a:rPr lang="en-US" altLang="zh-CN" sz="2200">
                <a:latin typeface="Arial" panose="020B0604020202020204" pitchFamily="34" charset="0"/>
                <a:ea typeface="宋体" panose="02010600030101010101" pitchFamily="2" charset="-122"/>
              </a:rPr>
              <a:t> (</a:t>
            </a:r>
            <a:r>
              <a:rPr lang="en-US" altLang="zh-CN" sz="2200">
                <a:latin typeface="Arial" panose="020B0604020202020204" pitchFamily="34" charset="0"/>
                <a:ea typeface="宋体" panose="02010600030101010101" pitchFamily="2" charset="-122"/>
                <a:sym typeface="Symbol" panose="05050102010706020507" pitchFamily="18" charset="2"/>
              </a:rPr>
              <a:t></a:t>
            </a:r>
            <a:r>
              <a:rPr lang="en-US" altLang="zh-CN" sz="2200" i="1">
                <a:latin typeface="Arial" panose="020B0604020202020204" pitchFamily="34" charset="0"/>
                <a:ea typeface="宋体" panose="02010600030101010101" pitchFamily="2" charset="-122"/>
              </a:rPr>
              <a:t>Loves</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x,F</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x</a:t>
            </a:r>
            <a:r>
              <a:rPr lang="en-US" altLang="zh-CN" sz="2200">
                <a:latin typeface="Arial" panose="020B0604020202020204" pitchFamily="34" charset="0"/>
                <a:ea typeface="宋体" panose="02010600030101010101" pitchFamily="2" charset="-122"/>
              </a:rPr>
              <a:t>)) </a:t>
            </a:r>
            <a:r>
              <a:rPr lang="en-US" altLang="zh-CN" sz="2200">
                <a:latin typeface="Arial" panose="020B0604020202020204" pitchFamily="34" charset="0"/>
                <a:ea typeface="宋体" panose="02010600030101010101" pitchFamily="2" charset="-122"/>
                <a:sym typeface="Symbol" panose="05050102010706020507" pitchFamily="18" charset="2"/>
              </a:rPr>
              <a:t></a:t>
            </a:r>
            <a:r>
              <a:rPr lang="en-US" altLang="zh-CN" sz="2200" i="1">
                <a:latin typeface="Arial" panose="020B0604020202020204" pitchFamily="34" charset="0"/>
                <a:ea typeface="宋体" panose="02010600030101010101" pitchFamily="2" charset="-122"/>
              </a:rPr>
              <a:t>Loves</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G</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x</a:t>
            </a:r>
            <a:r>
              <a:rPr lang="en-US" altLang="zh-CN" sz="2200">
                <a:latin typeface="Arial" panose="020B0604020202020204" pitchFamily="34" charset="0"/>
                <a:ea typeface="宋体" panose="02010600030101010101" pitchFamily="2" charset="-122"/>
              </a:rPr>
              <a:t>),</a:t>
            </a:r>
            <a:r>
              <a:rPr lang="en-US" altLang="zh-CN" sz="2200" i="1">
                <a:latin typeface="Arial" panose="020B0604020202020204" pitchFamily="34" charset="0"/>
                <a:ea typeface="宋体" panose="02010600030101010101" pitchFamily="2" charset="-122"/>
              </a:rPr>
              <a:t>x</a:t>
            </a:r>
            <a:r>
              <a:rPr lang="en-US" altLang="zh-CN" sz="2200">
                <a:latin typeface="Arial" panose="020B0604020202020204" pitchFamily="34" charset="0"/>
                <a:ea typeface="宋体" panose="02010600030101010101" pitchFamily="2" charset="-122"/>
              </a:rPr>
              <a:t>))</a:t>
            </a:r>
          </a:p>
        </p:txBody>
      </p:sp>
      <p:sp>
        <p:nvSpPr>
          <p:cNvPr id="4"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1059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8724ADA-8954-4B19-A76D-2E62976E4B59}" type="slidenum">
              <a:rPr lang="zh-CN" altLang="en-US" sz="1000" b="0" smtClean="0">
                <a:solidFill>
                  <a:srgbClr val="FFFFFF"/>
                </a:solidFill>
                <a:latin typeface="Arial" panose="020B0604020202020204" pitchFamily="34" charset="0"/>
              </a:rPr>
              <a:pPr>
                <a:spcBef>
                  <a:spcPct val="0"/>
                </a:spcBef>
                <a:buClrTx/>
                <a:buFontTx/>
                <a:buNone/>
              </a:pPr>
              <a:t>48</a:t>
            </a:fld>
            <a:endParaRPr lang="en-US" altLang="zh-CN" sz="1000" b="0">
              <a:solidFill>
                <a:srgbClr val="FFFFFF"/>
              </a:solidFill>
              <a:latin typeface="Arial" panose="020B0604020202020204" pitchFamily="34" charset="0"/>
            </a:endParaRPr>
          </a:p>
        </p:txBody>
      </p:sp>
      <p:sp>
        <p:nvSpPr>
          <p:cNvPr id="3" name="日期占位符 3"/>
          <p:cNvSpPr>
            <a:spLocks noGrp="1"/>
          </p:cNvSpPr>
          <p:nvPr>
            <p:ph type="dt" sz="quarter" idx="12"/>
          </p:nvPr>
        </p:nvSpPr>
        <p:spPr/>
        <p:txBody>
          <a:bodyPr/>
          <a:lstStyle/>
          <a:p>
            <a:pPr>
              <a:defRPr/>
            </a:pPr>
            <a:fld id="{92C1CEC3-4F84-497B-BF9E-C540EC2522AE}" type="datetime1">
              <a:rPr lang="zh-CN" altLang="en-US"/>
              <a:pPr>
                <a:defRPr/>
              </a:pPr>
              <a:t>2023/4/24</a:t>
            </a:fld>
            <a:endParaRPr lang="en-US" altLang="zh-C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p:txBody>
          <a:bodyPr/>
          <a:lstStyle/>
          <a:p>
            <a:r>
              <a:rPr lang="en-US" altLang="zh-CN" sz="3600">
                <a:ea typeface="宋体" panose="02010600030101010101" pitchFamily="2" charset="-122"/>
              </a:rPr>
              <a:t>(2) Resolution Rule</a:t>
            </a:r>
          </a:p>
        </p:txBody>
      </p:sp>
      <p:sp>
        <p:nvSpPr>
          <p:cNvPr id="112643" name="Rectangle 3"/>
          <p:cNvSpPr>
            <a:spLocks noGrp="1" noRot="1" noChangeArrowheads="1"/>
          </p:cNvSpPr>
          <p:nvPr>
            <p:ph idx="1"/>
          </p:nvPr>
        </p:nvSpPr>
        <p:spPr>
          <a:xfrm>
            <a:off x="381000" y="1295400"/>
            <a:ext cx="8534400" cy="5029200"/>
          </a:xfrm>
        </p:spPr>
        <p:txBody>
          <a:bodyPr/>
          <a:lstStyle/>
          <a:p>
            <a:r>
              <a:rPr lang="en-US" altLang="zh-CN">
                <a:ea typeface="宋体" panose="02010600030101010101" pitchFamily="2" charset="-122"/>
              </a:rPr>
              <a:t>Eliminate </a:t>
            </a:r>
            <a:r>
              <a:rPr lang="en-US" altLang="zh-CN">
                <a:solidFill>
                  <a:srgbClr val="FF0000"/>
                </a:solidFill>
                <a:ea typeface="宋体" panose="02010600030101010101" pitchFamily="2" charset="-122"/>
              </a:rPr>
              <a:t>complementary literals</a:t>
            </a:r>
            <a:r>
              <a:rPr lang="en-US" altLang="zh-CN">
                <a:ea typeface="宋体" panose="02010600030101010101" pitchFamily="2" charset="-122"/>
              </a:rPr>
              <a:t> in two sentences, the disjunction of remaining parts of two sentences construct the </a:t>
            </a:r>
            <a:r>
              <a:rPr lang="en-US" altLang="zh-CN">
                <a:solidFill>
                  <a:srgbClr val="FF0000"/>
                </a:solidFill>
                <a:ea typeface="宋体" panose="02010600030101010101" pitchFamily="2" charset="-122"/>
              </a:rPr>
              <a:t>resolvent  clause</a:t>
            </a:r>
            <a:r>
              <a:rPr lang="en-US" altLang="zh-CN">
                <a:ea typeface="宋体" panose="02010600030101010101" pitchFamily="2" charset="-122"/>
              </a:rPr>
              <a:t> which is the </a:t>
            </a:r>
            <a:r>
              <a:rPr lang="en-US" altLang="zh-CN">
                <a:solidFill>
                  <a:srgbClr val="FF0000"/>
                </a:solidFill>
                <a:ea typeface="宋体" panose="02010600030101010101" pitchFamily="2" charset="-122"/>
              </a:rPr>
              <a:t>entailment</a:t>
            </a:r>
            <a:r>
              <a:rPr lang="en-US" altLang="zh-CN">
                <a:ea typeface="宋体" panose="02010600030101010101" pitchFamily="2" charset="-122"/>
              </a:rPr>
              <a:t> of two sentences above.</a:t>
            </a:r>
          </a:p>
          <a:p>
            <a:pPr>
              <a:buFont typeface="Wingdings 2" panose="05020102010507070707" pitchFamily="18" charset="2"/>
              <a:buNone/>
            </a:pPr>
            <a:r>
              <a:rPr lang="en-US" altLang="zh-CN">
                <a:ea typeface="宋体" panose="02010600030101010101" pitchFamily="2" charset="-122"/>
              </a:rPr>
              <a:t>    </a:t>
            </a:r>
            <a:r>
              <a:rPr lang="en-US" altLang="zh-CN" i="1">
                <a:latin typeface="Times New Roman" panose="02020603050405020304" pitchFamily="18" charset="0"/>
                <a:ea typeface="宋体" panose="02010600030101010101" pitchFamily="2" charset="-122"/>
              </a:rPr>
              <a:t>Literals are </a:t>
            </a:r>
            <a:r>
              <a:rPr lang="en-US" altLang="zh-CN" i="1">
                <a:solidFill>
                  <a:srgbClr val="CC0099"/>
                </a:solidFill>
                <a:latin typeface="Times New Roman" panose="02020603050405020304" pitchFamily="18" charset="0"/>
                <a:ea typeface="宋体" panose="02010600030101010101" pitchFamily="2" charset="-122"/>
              </a:rPr>
              <a:t>complementary</a:t>
            </a:r>
            <a:r>
              <a:rPr lang="en-US" altLang="zh-CN" i="1">
                <a:latin typeface="Times New Roman" panose="02020603050405020304" pitchFamily="18" charset="0"/>
                <a:ea typeface="宋体" panose="02010600030101010101" pitchFamily="2" charset="-122"/>
              </a:rPr>
              <a:t> if one is the negation of the other.</a:t>
            </a:r>
          </a:p>
          <a:p>
            <a:pPr>
              <a:buFont typeface="Wingdings 2" panose="05020102010507070707" pitchFamily="18" charset="2"/>
              <a:buNone/>
            </a:pPr>
            <a:endParaRPr lang="en-US" altLang="zh-CN" sz="1800">
              <a:ea typeface="宋体" panose="02010600030101010101" pitchFamily="2" charset="-122"/>
            </a:endParaRPr>
          </a:p>
          <a:p>
            <a:r>
              <a:rPr lang="en-US" altLang="zh-CN">
                <a:ea typeface="宋体" panose="02010600030101010101" pitchFamily="2" charset="-122"/>
              </a:rPr>
              <a:t>Apply resolution steps to CNF(KB </a:t>
            </a:r>
            <a:r>
              <a:rPr lang="en-US" altLang="zh-CN">
                <a:ea typeface="宋体" panose="02010600030101010101" pitchFamily="2" charset="-122"/>
                <a:sym typeface="Symbol" panose="05050102010706020507" pitchFamily="18" charset="2"/>
              </a:rPr>
              <a:t></a:t>
            </a:r>
            <a:r>
              <a:rPr lang="en-US" altLang="zh-CN">
                <a:ea typeface="宋体" panose="02010600030101010101" pitchFamily="2" charset="-122"/>
              </a:rPr>
              <a:t> </a:t>
            </a:r>
            <a:r>
              <a:rPr lang="en-US" altLang="zh-CN">
                <a:ea typeface="宋体" panose="02010600030101010101" pitchFamily="2" charset="-122"/>
                <a:sym typeface="Symbol" panose="05050102010706020507" pitchFamily="18" charset="2"/>
              </a:rPr>
              <a:t></a:t>
            </a:r>
            <a:r>
              <a:rPr lang="el-GR" altLang="zh-CN">
                <a:cs typeface="Arial" panose="020B0604020202020204" pitchFamily="34" charset="0"/>
                <a:sym typeface="Symbol" panose="05050102010706020507" pitchFamily="18" charset="2"/>
              </a:rPr>
              <a:t>α</a:t>
            </a:r>
            <a:r>
              <a:rPr lang="en-US" altLang="zh-CN">
                <a:ea typeface="宋体" panose="02010600030101010101" pitchFamily="2" charset="-122"/>
              </a:rPr>
              <a:t>); complete for inference when empty clause is reached.</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1264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C71F0EA0-1B93-42C8-A05E-E725E322D53C}" type="slidenum">
              <a:rPr lang="zh-CN" altLang="en-US" sz="1000" b="0" smtClean="0">
                <a:solidFill>
                  <a:srgbClr val="FFFFFF"/>
                </a:solidFill>
                <a:latin typeface="Arial" panose="020B0604020202020204" pitchFamily="34" charset="0"/>
              </a:rPr>
              <a:pPr>
                <a:spcBef>
                  <a:spcPct val="0"/>
                </a:spcBef>
                <a:buClrTx/>
                <a:buFontTx/>
                <a:buNone/>
              </a:pPr>
              <a:t>49</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ECADB999-40CF-408F-803D-6A0E8C74073C}" type="datetime1">
              <a:rPr lang="zh-CN" altLang="en-US"/>
              <a:pPr>
                <a:defRPr/>
              </a:pPr>
              <a:t>2023/4/24</a:t>
            </a:fld>
            <a:endParaRPr lang="en-US" alt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r>
              <a:rPr lang="en-US" altLang="zh-CN" sz="3600">
                <a:ea typeface="宋体" panose="02010600030101010101" pitchFamily="2" charset="-122"/>
              </a:rPr>
              <a:t>What is reasoning ?</a:t>
            </a:r>
          </a:p>
        </p:txBody>
      </p:sp>
      <p:sp>
        <p:nvSpPr>
          <p:cNvPr id="23555" name="Rectangle 3"/>
          <p:cNvSpPr>
            <a:spLocks noGrp="1" noRot="1" noChangeArrowheads="1"/>
          </p:cNvSpPr>
          <p:nvPr>
            <p:ph idx="1"/>
          </p:nvPr>
        </p:nvSpPr>
        <p:spPr>
          <a:xfrm>
            <a:off x="460375" y="1751013"/>
            <a:ext cx="8066088" cy="3863975"/>
          </a:xfrm>
        </p:spPr>
        <p:txBody>
          <a:bodyPr/>
          <a:lstStyle/>
          <a:p>
            <a:r>
              <a:rPr lang="en-US" altLang="zh-CN">
                <a:ea typeface="宋体" panose="02010600030101010101" pitchFamily="2" charset="-122"/>
              </a:rPr>
              <a:t>Ability and Process of </a:t>
            </a:r>
            <a:r>
              <a:rPr lang="en-US" altLang="zh-CN">
                <a:solidFill>
                  <a:srgbClr val="FF0000"/>
                </a:solidFill>
                <a:ea typeface="宋体" panose="02010600030101010101" pitchFamily="2" charset="-122"/>
              </a:rPr>
              <a:t>making decision</a:t>
            </a:r>
            <a:r>
              <a:rPr lang="en-US" altLang="zh-CN">
                <a:ea typeface="宋体" panose="02010600030101010101" pitchFamily="2" charset="-122"/>
              </a:rPr>
              <a:t> based on </a:t>
            </a:r>
            <a:r>
              <a:rPr lang="en-US" altLang="zh-CN">
                <a:solidFill>
                  <a:srgbClr val="FF0000"/>
                </a:solidFill>
                <a:ea typeface="宋体" panose="02010600030101010101" pitchFamily="2" charset="-122"/>
              </a:rPr>
              <a:t>facts and knowledge</a:t>
            </a:r>
            <a:r>
              <a:rPr lang="en-US" altLang="zh-CN">
                <a:ea typeface="宋体" panose="02010600030101010101" pitchFamily="2" charset="-122"/>
              </a:rPr>
              <a:t>.</a:t>
            </a:r>
          </a:p>
          <a:p>
            <a:pPr>
              <a:buFont typeface="Wingdings 2" panose="05020102010507070707" pitchFamily="18" charset="2"/>
              <a:buNone/>
            </a:pPr>
            <a:r>
              <a:rPr lang="en-US" altLang="zh-CN">
                <a:ea typeface="宋体" panose="02010600030101010101" pitchFamily="2" charset="-122"/>
              </a:rPr>
              <a:t>   - </a:t>
            </a:r>
            <a:r>
              <a:rPr lang="en-US" altLang="zh-CN" i="1">
                <a:ea typeface="宋体" panose="02010600030101010101" pitchFamily="2" charset="-122"/>
              </a:rPr>
              <a:t>Mechanism</a:t>
            </a:r>
            <a:r>
              <a:rPr lang="en-US" altLang="zh-CN">
                <a:ea typeface="宋体" panose="02010600030101010101" pitchFamily="2" charset="-122"/>
              </a:rPr>
              <a:t> </a:t>
            </a:r>
          </a:p>
          <a:p>
            <a:pPr>
              <a:buFont typeface="Wingdings 2" panose="05020102010507070707" pitchFamily="18" charset="2"/>
              <a:buNone/>
            </a:pPr>
            <a:r>
              <a:rPr lang="en-US" altLang="zh-CN">
                <a:ea typeface="宋体" panose="02010600030101010101" pitchFamily="2" charset="-122"/>
              </a:rPr>
              <a:t>     </a:t>
            </a:r>
            <a:r>
              <a:rPr lang="en-US" altLang="zh-CN">
                <a:latin typeface="Times New Roman" panose="02020603050405020304" pitchFamily="18" charset="0"/>
                <a:ea typeface="宋体" panose="02010600030101010101" pitchFamily="2" charset="-122"/>
              </a:rPr>
              <a:t>How to do reasoning theoretically?</a:t>
            </a:r>
          </a:p>
          <a:p>
            <a:pPr>
              <a:buFont typeface="Wingdings 2" panose="05020102010507070707" pitchFamily="18" charset="2"/>
              <a:buNone/>
            </a:pPr>
            <a:r>
              <a:rPr lang="en-US" altLang="zh-CN">
                <a:ea typeface="宋体" panose="02010600030101010101" pitchFamily="2" charset="-122"/>
              </a:rPr>
              <a:t>   - </a:t>
            </a:r>
            <a:r>
              <a:rPr lang="en-US" altLang="zh-CN" i="1">
                <a:ea typeface="宋体" panose="02010600030101010101" pitchFamily="2" charset="-122"/>
              </a:rPr>
              <a:t>Control Strategy</a:t>
            </a:r>
          </a:p>
          <a:p>
            <a:pPr>
              <a:buFont typeface="Wingdings 2" panose="05020102010507070707" pitchFamily="18" charset="2"/>
              <a:buNone/>
            </a:pPr>
            <a:r>
              <a:rPr lang="en-US" altLang="zh-CN">
                <a:ea typeface="宋体" panose="02010600030101010101" pitchFamily="2" charset="-122"/>
              </a:rPr>
              <a:t>     </a:t>
            </a:r>
            <a:r>
              <a:rPr lang="en-US" altLang="zh-CN">
                <a:latin typeface="Times New Roman" panose="02020603050405020304" pitchFamily="18" charset="0"/>
                <a:ea typeface="宋体" panose="02010600030101010101" pitchFamily="2" charset="-122"/>
              </a:rPr>
              <a:t>How to realize the mechanism?</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2355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4FC22CF-2ADD-4542-86BC-7AE8B8FDEFE9}" type="slidenum">
              <a:rPr lang="zh-CN" altLang="en-US" sz="1000" b="0" smtClean="0">
                <a:solidFill>
                  <a:srgbClr val="FFFFFF"/>
                </a:solidFill>
                <a:latin typeface="Arial" panose="020B0604020202020204" pitchFamily="34" charset="0"/>
              </a:rPr>
              <a:pPr>
                <a:spcBef>
                  <a:spcPct val="0"/>
                </a:spcBef>
                <a:buClrTx/>
                <a:buFontTx/>
                <a:buNone/>
              </a:pPr>
              <a:t>5</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AED1470B-C0F9-4B09-8BBC-2BEAD0A6F182}" type="datetime1">
              <a:rPr lang="zh-CN" altLang="en-US"/>
              <a:pPr>
                <a:defRPr/>
              </a:pPr>
              <a:t>2023/4/24</a:t>
            </a:fld>
            <a:endParaRPr lang="en-US" altLang="zh-CN"/>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p:txBody>
          <a:bodyPr/>
          <a:lstStyle/>
          <a:p>
            <a:r>
              <a:rPr lang="en-US" altLang="zh-CN" sz="3600">
                <a:ea typeface="宋体" panose="02010600030101010101" pitchFamily="2" charset="-122"/>
              </a:rPr>
              <a:t>An example of resolution</a:t>
            </a:r>
          </a:p>
        </p:txBody>
      </p:sp>
      <p:sp>
        <p:nvSpPr>
          <p:cNvPr id="114691" name="Rectangle 3"/>
          <p:cNvSpPr>
            <a:spLocks noGrp="1" noRot="1" noChangeArrowheads="1"/>
          </p:cNvSpPr>
          <p:nvPr>
            <p:ph idx="1"/>
          </p:nvPr>
        </p:nvSpPr>
        <p:spPr>
          <a:xfrm>
            <a:off x="228600" y="1219200"/>
            <a:ext cx="8686800" cy="1219200"/>
          </a:xfrm>
        </p:spPr>
        <p:txBody>
          <a:bodyPr/>
          <a:lstStyle/>
          <a:p>
            <a:r>
              <a:rPr kumimoji="1" lang="en-US" altLang="zh-CN">
                <a:solidFill>
                  <a:srgbClr val="000000"/>
                </a:solidFill>
                <a:ea typeface="宋体" panose="02010600030101010101" pitchFamily="2" charset="-122"/>
              </a:rPr>
              <a:t>Let C1=   P∨Q</a:t>
            </a:r>
            <a:r>
              <a:rPr kumimoji="1" lang="zh-CN" altLang="en-US">
                <a:solidFill>
                  <a:srgbClr val="000000"/>
                </a:solidFill>
                <a:ea typeface="宋体" panose="02010600030101010101" pitchFamily="2" charset="-122"/>
              </a:rPr>
              <a:t>，</a:t>
            </a:r>
            <a:r>
              <a:rPr kumimoji="1" lang="en-US" altLang="zh-CN">
                <a:solidFill>
                  <a:srgbClr val="000000"/>
                </a:solidFill>
                <a:ea typeface="宋体" panose="02010600030101010101" pitchFamily="2" charset="-122"/>
              </a:rPr>
              <a:t>C2=  Q</a:t>
            </a:r>
            <a:r>
              <a:rPr kumimoji="1" lang="zh-CN" altLang="en-US">
                <a:solidFill>
                  <a:srgbClr val="000000"/>
                </a:solidFill>
                <a:ea typeface="宋体" panose="02010600030101010101" pitchFamily="2" charset="-122"/>
              </a:rPr>
              <a:t>，</a:t>
            </a:r>
            <a:r>
              <a:rPr kumimoji="1" lang="en-US" altLang="zh-CN">
                <a:solidFill>
                  <a:srgbClr val="000000"/>
                </a:solidFill>
                <a:ea typeface="宋体" panose="02010600030101010101" pitchFamily="2" charset="-122"/>
              </a:rPr>
              <a:t>C3=P, get the resolvent clause of C1, C2 and C3.</a:t>
            </a:r>
          </a:p>
        </p:txBody>
      </p:sp>
      <p:sp>
        <p:nvSpPr>
          <p:cNvPr id="29"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1469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45AB3F9D-D394-4FFF-B48E-E3DF5161805A}" type="slidenum">
              <a:rPr lang="zh-CN" altLang="en-US" sz="1000" b="0" smtClean="0">
                <a:solidFill>
                  <a:srgbClr val="FFFFFF"/>
                </a:solidFill>
                <a:latin typeface="Arial" panose="020B0604020202020204" pitchFamily="34" charset="0"/>
              </a:rPr>
              <a:pPr>
                <a:spcBef>
                  <a:spcPct val="0"/>
                </a:spcBef>
                <a:buClrTx/>
                <a:buFontTx/>
                <a:buNone/>
              </a:pPr>
              <a:t>50</a:t>
            </a:fld>
            <a:endParaRPr lang="en-US" altLang="zh-CN" sz="1000" b="0">
              <a:solidFill>
                <a:srgbClr val="FFFFFF"/>
              </a:solidFill>
              <a:latin typeface="Arial" panose="020B0604020202020204" pitchFamily="34" charset="0"/>
            </a:endParaRPr>
          </a:p>
        </p:txBody>
      </p:sp>
      <p:sp>
        <p:nvSpPr>
          <p:cNvPr id="28" name="日期占位符 3"/>
          <p:cNvSpPr>
            <a:spLocks noGrp="1"/>
          </p:cNvSpPr>
          <p:nvPr>
            <p:ph type="dt" sz="quarter" idx="12"/>
          </p:nvPr>
        </p:nvSpPr>
        <p:spPr/>
        <p:txBody>
          <a:bodyPr/>
          <a:lstStyle/>
          <a:p>
            <a:pPr>
              <a:defRPr/>
            </a:pPr>
            <a:fld id="{35839AA7-B5B9-4796-AAD4-F550BACB7C0A}" type="datetime1">
              <a:rPr lang="zh-CN" altLang="en-US"/>
              <a:pPr>
                <a:defRPr/>
              </a:pPr>
              <a:t>2023/4/24</a:t>
            </a:fld>
            <a:endParaRPr lang="en-US" altLang="zh-CN"/>
          </a:p>
        </p:txBody>
      </p:sp>
      <p:graphicFrame>
        <p:nvGraphicFramePr>
          <p:cNvPr id="114695" name="Object 4"/>
          <p:cNvGraphicFramePr>
            <a:graphicFrameLocks noChangeAspect="1"/>
          </p:cNvGraphicFramePr>
          <p:nvPr/>
        </p:nvGraphicFramePr>
        <p:xfrm>
          <a:off x="4440238" y="1655763"/>
          <a:ext cx="360362" cy="249237"/>
        </p:xfrm>
        <a:graphic>
          <a:graphicData uri="http://schemas.openxmlformats.org/presentationml/2006/ole">
            <mc:AlternateContent xmlns:mc="http://schemas.openxmlformats.org/markup-compatibility/2006">
              <mc:Choice xmlns:v="urn:schemas-microsoft-com:vml" Requires="v">
                <p:oleObj name="公式" r:id="rId3" imgW="152268" imgH="101512" progId="Equation.3">
                  <p:embed/>
                </p:oleObj>
              </mc:Choice>
              <mc:Fallback>
                <p:oleObj name="公式" r:id="rId3" imgW="152268" imgH="101512"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1655763"/>
                        <a:ext cx="3603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14696" name="Group 5"/>
          <p:cNvGrpSpPr>
            <a:grpSpLocks/>
          </p:cNvGrpSpPr>
          <p:nvPr/>
        </p:nvGrpSpPr>
        <p:grpSpPr bwMode="auto">
          <a:xfrm>
            <a:off x="2209800" y="2743200"/>
            <a:ext cx="3581400" cy="3200400"/>
            <a:chOff x="1162" y="473"/>
            <a:chExt cx="3072" cy="2736"/>
          </a:xfrm>
        </p:grpSpPr>
        <p:grpSp>
          <p:nvGrpSpPr>
            <p:cNvPr id="114699" name="Group 6"/>
            <p:cNvGrpSpPr>
              <a:grpSpLocks/>
            </p:cNvGrpSpPr>
            <p:nvPr/>
          </p:nvGrpSpPr>
          <p:grpSpPr bwMode="auto">
            <a:xfrm>
              <a:off x="1162" y="473"/>
              <a:ext cx="960" cy="384"/>
              <a:chOff x="1872" y="528"/>
              <a:chExt cx="960" cy="384"/>
            </a:xfrm>
          </p:grpSpPr>
          <p:sp>
            <p:nvSpPr>
              <p:cNvPr id="114715" name="Rectangle 7"/>
              <p:cNvSpPr>
                <a:spLocks noChangeArrowheads="1"/>
              </p:cNvSpPr>
              <p:nvPr/>
            </p:nvSpPr>
            <p:spPr bwMode="auto">
              <a:xfrm>
                <a:off x="1872" y="528"/>
                <a:ext cx="960" cy="384"/>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400" b="0">
                    <a:latin typeface="Times New Roman" panose="02020603050405020304" pitchFamily="18" charset="0"/>
                  </a:rPr>
                  <a:t>P</a:t>
                </a:r>
                <a:r>
                  <a:rPr kumimoji="1" lang="en-US" altLang="zh-CN" sz="2400">
                    <a:solidFill>
                      <a:schemeClr val="tx2"/>
                    </a:solidFill>
                    <a:latin typeface="宋体" panose="02010600030101010101" pitchFamily="2" charset="-122"/>
                  </a:rPr>
                  <a:t>∨Q</a:t>
                </a:r>
              </a:p>
            </p:txBody>
          </p:sp>
          <p:grpSp>
            <p:nvGrpSpPr>
              <p:cNvPr id="114716" name="Group 8"/>
              <p:cNvGrpSpPr>
                <a:grpSpLocks/>
              </p:cNvGrpSpPr>
              <p:nvPr/>
            </p:nvGrpSpPr>
            <p:grpSpPr bwMode="auto">
              <a:xfrm>
                <a:off x="1920" y="672"/>
                <a:ext cx="144" cy="96"/>
                <a:chOff x="144" y="3120"/>
                <a:chExt cx="288" cy="192"/>
              </a:xfrm>
            </p:grpSpPr>
            <p:sp>
              <p:nvSpPr>
                <p:cNvPr id="114717" name="Line 9"/>
                <p:cNvSpPr>
                  <a:spLocks noChangeShapeType="1"/>
                </p:cNvSpPr>
                <p:nvPr/>
              </p:nvSpPr>
              <p:spPr bwMode="auto">
                <a:xfrm>
                  <a:off x="144" y="3120"/>
                  <a:ext cx="2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4718" name="Line 10"/>
                <p:cNvSpPr>
                  <a:spLocks noChangeShapeType="1"/>
                </p:cNvSpPr>
                <p:nvPr/>
              </p:nvSpPr>
              <p:spPr bwMode="auto">
                <a:xfrm>
                  <a:off x="432" y="3120"/>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sp>
          <p:nvSpPr>
            <p:cNvPr id="114700" name="Rectangle 11"/>
            <p:cNvSpPr>
              <a:spLocks noChangeArrowheads="1"/>
            </p:cNvSpPr>
            <p:nvPr/>
          </p:nvSpPr>
          <p:spPr bwMode="auto">
            <a:xfrm>
              <a:off x="2842" y="473"/>
              <a:ext cx="960" cy="384"/>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400">
                  <a:solidFill>
                    <a:schemeClr val="tx2"/>
                  </a:solidFill>
                  <a:latin typeface="宋体" panose="02010600030101010101" pitchFamily="2" charset="-122"/>
                </a:rPr>
                <a:t>Q</a:t>
              </a:r>
            </a:p>
          </p:txBody>
        </p:sp>
        <p:grpSp>
          <p:nvGrpSpPr>
            <p:cNvPr id="114701" name="Group 12"/>
            <p:cNvGrpSpPr>
              <a:grpSpLocks/>
            </p:cNvGrpSpPr>
            <p:nvPr/>
          </p:nvGrpSpPr>
          <p:grpSpPr bwMode="auto">
            <a:xfrm>
              <a:off x="3082" y="617"/>
              <a:ext cx="144" cy="96"/>
              <a:chOff x="144" y="3120"/>
              <a:chExt cx="288" cy="192"/>
            </a:xfrm>
          </p:grpSpPr>
          <p:sp>
            <p:nvSpPr>
              <p:cNvPr id="114713" name="Line 13"/>
              <p:cNvSpPr>
                <a:spLocks noChangeShapeType="1"/>
              </p:cNvSpPr>
              <p:nvPr/>
            </p:nvSpPr>
            <p:spPr bwMode="auto">
              <a:xfrm>
                <a:off x="144" y="3120"/>
                <a:ext cx="2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4714" name="Line 14"/>
              <p:cNvSpPr>
                <a:spLocks noChangeShapeType="1"/>
              </p:cNvSpPr>
              <p:nvPr/>
            </p:nvSpPr>
            <p:spPr bwMode="auto">
              <a:xfrm>
                <a:off x="432" y="3120"/>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4702" name="Line 15"/>
            <p:cNvSpPr>
              <a:spLocks noChangeShapeType="1"/>
            </p:cNvSpPr>
            <p:nvPr/>
          </p:nvSpPr>
          <p:spPr bwMode="auto">
            <a:xfrm>
              <a:off x="1594" y="857"/>
              <a:ext cx="67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4703" name="Line 16"/>
            <p:cNvSpPr>
              <a:spLocks noChangeShapeType="1"/>
            </p:cNvSpPr>
            <p:nvPr/>
          </p:nvSpPr>
          <p:spPr bwMode="auto">
            <a:xfrm flipH="1">
              <a:off x="2554" y="857"/>
              <a:ext cx="67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14704" name="Group 17"/>
            <p:cNvGrpSpPr>
              <a:grpSpLocks/>
            </p:cNvGrpSpPr>
            <p:nvPr/>
          </p:nvGrpSpPr>
          <p:grpSpPr bwMode="auto">
            <a:xfrm>
              <a:off x="1930" y="1529"/>
              <a:ext cx="960" cy="384"/>
              <a:chOff x="2640" y="1584"/>
              <a:chExt cx="960" cy="384"/>
            </a:xfrm>
          </p:grpSpPr>
          <p:sp>
            <p:nvSpPr>
              <p:cNvPr id="114709" name="Rectangle 18"/>
              <p:cNvSpPr>
                <a:spLocks noChangeArrowheads="1"/>
              </p:cNvSpPr>
              <p:nvPr/>
            </p:nvSpPr>
            <p:spPr bwMode="auto">
              <a:xfrm>
                <a:off x="2640" y="1584"/>
                <a:ext cx="960" cy="384"/>
              </a:xfrm>
              <a:prstGeom prst="rect">
                <a:avLst/>
              </a:prstGeom>
              <a:solidFill>
                <a:srgbClr val="00FF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400" b="0">
                    <a:latin typeface="Times New Roman" panose="02020603050405020304" pitchFamily="18" charset="0"/>
                  </a:rPr>
                  <a:t>P</a:t>
                </a:r>
                <a:endParaRPr kumimoji="1" lang="en-US" altLang="zh-CN" sz="2400">
                  <a:solidFill>
                    <a:schemeClr val="tx2"/>
                  </a:solidFill>
                  <a:latin typeface="宋体" panose="02010600030101010101" pitchFamily="2" charset="-122"/>
                </a:endParaRPr>
              </a:p>
            </p:txBody>
          </p:sp>
          <p:grpSp>
            <p:nvGrpSpPr>
              <p:cNvPr id="114710" name="Group 19"/>
              <p:cNvGrpSpPr>
                <a:grpSpLocks/>
              </p:cNvGrpSpPr>
              <p:nvPr/>
            </p:nvGrpSpPr>
            <p:grpSpPr bwMode="auto">
              <a:xfrm>
                <a:off x="2880" y="1728"/>
                <a:ext cx="144" cy="96"/>
                <a:chOff x="144" y="3120"/>
                <a:chExt cx="288" cy="192"/>
              </a:xfrm>
            </p:grpSpPr>
            <p:sp>
              <p:nvSpPr>
                <p:cNvPr id="114711" name="Line 20"/>
                <p:cNvSpPr>
                  <a:spLocks noChangeShapeType="1"/>
                </p:cNvSpPr>
                <p:nvPr/>
              </p:nvSpPr>
              <p:spPr bwMode="auto">
                <a:xfrm>
                  <a:off x="144" y="3120"/>
                  <a:ext cx="2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4712" name="Line 21"/>
                <p:cNvSpPr>
                  <a:spLocks noChangeShapeType="1"/>
                </p:cNvSpPr>
                <p:nvPr/>
              </p:nvSpPr>
              <p:spPr bwMode="auto">
                <a:xfrm>
                  <a:off x="432" y="3120"/>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sp>
          <p:nvSpPr>
            <p:cNvPr id="114705" name="Rectangle 22"/>
            <p:cNvSpPr>
              <a:spLocks noChangeArrowheads="1"/>
            </p:cNvSpPr>
            <p:nvPr/>
          </p:nvSpPr>
          <p:spPr bwMode="auto">
            <a:xfrm>
              <a:off x="3274" y="1529"/>
              <a:ext cx="960" cy="384"/>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400" b="0">
                  <a:latin typeface="Times New Roman" panose="02020603050405020304" pitchFamily="18" charset="0"/>
                </a:rPr>
                <a:t>P</a:t>
              </a:r>
              <a:endParaRPr kumimoji="1" lang="en-US" altLang="zh-CN" sz="2400">
                <a:solidFill>
                  <a:schemeClr val="tx2"/>
                </a:solidFill>
                <a:latin typeface="宋体" panose="02010600030101010101" pitchFamily="2" charset="-122"/>
              </a:endParaRPr>
            </a:p>
          </p:txBody>
        </p:sp>
        <p:sp>
          <p:nvSpPr>
            <p:cNvPr id="114706" name="Line 23"/>
            <p:cNvSpPr>
              <a:spLocks noChangeShapeType="1"/>
            </p:cNvSpPr>
            <p:nvPr/>
          </p:nvSpPr>
          <p:spPr bwMode="auto">
            <a:xfrm>
              <a:off x="2362" y="1913"/>
              <a:ext cx="48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4707" name="Line 24"/>
            <p:cNvSpPr>
              <a:spLocks noChangeShapeType="1"/>
            </p:cNvSpPr>
            <p:nvPr/>
          </p:nvSpPr>
          <p:spPr bwMode="auto">
            <a:xfrm flipH="1">
              <a:off x="3178" y="1913"/>
              <a:ext cx="528"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4708" name="Rectangle 25"/>
            <p:cNvSpPr>
              <a:spLocks noChangeArrowheads="1"/>
            </p:cNvSpPr>
            <p:nvPr/>
          </p:nvSpPr>
          <p:spPr bwMode="auto">
            <a:xfrm>
              <a:off x="2506" y="2825"/>
              <a:ext cx="960" cy="384"/>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400" b="0">
                  <a:latin typeface="Times New Roman" panose="02020603050405020304" pitchFamily="18" charset="0"/>
                </a:rPr>
                <a:t>NIL</a:t>
              </a:r>
              <a:endParaRPr kumimoji="1" lang="en-US" altLang="zh-CN" sz="2400">
                <a:solidFill>
                  <a:schemeClr val="tx2"/>
                </a:solidFill>
                <a:latin typeface="宋体" panose="02010600030101010101" pitchFamily="2" charset="-122"/>
              </a:endParaRPr>
            </a:p>
          </p:txBody>
        </p:sp>
      </p:grpSp>
      <p:graphicFrame>
        <p:nvGraphicFramePr>
          <p:cNvPr id="114697" name="Object 26"/>
          <p:cNvGraphicFramePr>
            <a:graphicFrameLocks noChangeAspect="1"/>
          </p:cNvGraphicFramePr>
          <p:nvPr/>
        </p:nvGraphicFramePr>
        <p:xfrm>
          <a:off x="2209800" y="1371600"/>
          <a:ext cx="360363" cy="249238"/>
        </p:xfrm>
        <a:graphic>
          <a:graphicData uri="http://schemas.openxmlformats.org/presentationml/2006/ole">
            <mc:AlternateContent xmlns:mc="http://schemas.openxmlformats.org/markup-compatibility/2006">
              <mc:Choice xmlns:v="urn:schemas-microsoft-com:vml" Requires="v">
                <p:oleObj name="公式" r:id="rId5" imgW="152268" imgH="101512" progId="Equation.3">
                  <p:embed/>
                </p:oleObj>
              </mc:Choice>
              <mc:Fallback>
                <p:oleObj name="公式" r:id="rId5" imgW="152268" imgH="101512" progId="Equation.3">
                  <p:embed/>
                  <p:pic>
                    <p:nvPicPr>
                      <p:cNvPr id="0" name="Object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371600"/>
                        <a:ext cx="3603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4698" name="Text Box 27"/>
          <p:cNvSpPr txBox="1">
            <a:spLocks noChangeArrowheads="1"/>
          </p:cNvSpPr>
          <p:nvPr/>
        </p:nvSpPr>
        <p:spPr bwMode="auto">
          <a:xfrm>
            <a:off x="5791200" y="4648200"/>
            <a:ext cx="2514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b="0">
                <a:solidFill>
                  <a:srgbClr val="FF0000"/>
                </a:solidFill>
                <a:latin typeface="Arial" panose="020B0604020202020204" pitchFamily="34" charset="0"/>
              </a:rPr>
              <a:t>What is the meaning of NIL?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p:txBody>
          <a:bodyPr/>
          <a:lstStyle/>
          <a:p>
            <a:r>
              <a:rPr lang="en-US" altLang="zh-CN" sz="3600">
                <a:ea typeface="宋体" panose="02010600030101010101" pitchFamily="2" charset="-122"/>
              </a:rPr>
              <a:t>Proof of Resolution Rule</a:t>
            </a:r>
          </a:p>
        </p:txBody>
      </p:sp>
      <p:sp>
        <p:nvSpPr>
          <p:cNvPr id="18"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16740"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09B010BD-56CE-4790-BD54-C37628B2218C}" type="slidenum">
              <a:rPr lang="zh-CN" altLang="en-US" sz="1000" b="0" smtClean="0">
                <a:solidFill>
                  <a:srgbClr val="FFFFFF"/>
                </a:solidFill>
                <a:latin typeface="Arial" panose="020B0604020202020204" pitchFamily="34" charset="0"/>
              </a:rPr>
              <a:pPr>
                <a:spcBef>
                  <a:spcPct val="0"/>
                </a:spcBef>
                <a:buClrTx/>
                <a:buFontTx/>
                <a:buNone/>
              </a:pPr>
              <a:t>51</a:t>
            </a:fld>
            <a:endParaRPr lang="en-US" altLang="zh-CN" sz="1000" b="0">
              <a:solidFill>
                <a:srgbClr val="FFFFFF"/>
              </a:solidFill>
              <a:latin typeface="Arial" panose="020B0604020202020204" pitchFamily="34" charset="0"/>
            </a:endParaRPr>
          </a:p>
        </p:txBody>
      </p:sp>
      <p:sp>
        <p:nvSpPr>
          <p:cNvPr id="17" name="日期占位符 3"/>
          <p:cNvSpPr>
            <a:spLocks noGrp="1"/>
          </p:cNvSpPr>
          <p:nvPr>
            <p:ph type="dt" sz="quarter" idx="12"/>
          </p:nvPr>
        </p:nvSpPr>
        <p:spPr/>
        <p:txBody>
          <a:bodyPr/>
          <a:lstStyle/>
          <a:p>
            <a:pPr>
              <a:defRPr/>
            </a:pPr>
            <a:fld id="{61EE3CFE-7F41-4E82-A837-9ED191F3C381}" type="datetime1">
              <a:rPr lang="zh-CN" altLang="en-US"/>
              <a:pPr>
                <a:defRPr/>
              </a:pPr>
              <a:t>2023/4/24</a:t>
            </a:fld>
            <a:endParaRPr lang="en-US" altLang="zh-CN"/>
          </a:p>
        </p:txBody>
      </p:sp>
      <p:graphicFrame>
        <p:nvGraphicFramePr>
          <p:cNvPr id="116742" name="Object 3"/>
          <p:cNvGraphicFramePr>
            <a:graphicFrameLocks noChangeAspect="1"/>
          </p:cNvGraphicFramePr>
          <p:nvPr/>
        </p:nvGraphicFramePr>
        <p:xfrm>
          <a:off x="3124200" y="1447800"/>
          <a:ext cx="1828800" cy="546100"/>
        </p:xfrm>
        <a:graphic>
          <a:graphicData uri="http://schemas.openxmlformats.org/presentationml/2006/ole">
            <mc:AlternateContent xmlns:mc="http://schemas.openxmlformats.org/markup-compatibility/2006">
              <mc:Choice xmlns:v="urn:schemas-microsoft-com:vml" Requires="v">
                <p:oleObj name="公式" r:id="rId3" imgW="723586" imgH="215806" progId="Equation.3">
                  <p:embed/>
                </p:oleObj>
              </mc:Choice>
              <mc:Fallback>
                <p:oleObj name="公式" r:id="rId3" imgW="723586" imgH="215806"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18288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3" name="Object 4"/>
          <p:cNvGraphicFramePr>
            <a:graphicFrameLocks noChangeAspect="1"/>
          </p:cNvGraphicFramePr>
          <p:nvPr/>
        </p:nvGraphicFramePr>
        <p:xfrm>
          <a:off x="2995613" y="2286000"/>
          <a:ext cx="2151062" cy="546100"/>
        </p:xfrm>
        <a:graphic>
          <a:graphicData uri="http://schemas.openxmlformats.org/presentationml/2006/ole">
            <mc:AlternateContent xmlns:mc="http://schemas.openxmlformats.org/markup-compatibility/2006">
              <mc:Choice xmlns:v="urn:schemas-microsoft-com:vml" Requires="v">
                <p:oleObj name="公式" r:id="rId5" imgW="850531" imgH="215806" progId="Equation.3">
                  <p:embed/>
                </p:oleObj>
              </mc:Choice>
              <mc:Fallback>
                <p:oleObj name="公式" r:id="rId5" imgW="850531" imgH="215806"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5613" y="2286000"/>
                        <a:ext cx="21510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4" name="Object 5"/>
          <p:cNvGraphicFramePr>
            <a:graphicFrameLocks noChangeAspect="1"/>
          </p:cNvGraphicFramePr>
          <p:nvPr/>
        </p:nvGraphicFramePr>
        <p:xfrm>
          <a:off x="5867400" y="1892300"/>
          <a:ext cx="2085975" cy="546100"/>
        </p:xfrm>
        <a:graphic>
          <a:graphicData uri="http://schemas.openxmlformats.org/presentationml/2006/ole">
            <mc:AlternateContent xmlns:mc="http://schemas.openxmlformats.org/markup-compatibility/2006">
              <mc:Choice xmlns:v="urn:schemas-microsoft-com:vml" Requires="v">
                <p:oleObj name="公式" r:id="rId7" imgW="825142" imgH="215806" progId="Equation.3">
                  <p:embed/>
                </p:oleObj>
              </mc:Choice>
              <mc:Fallback>
                <p:oleObj name="公式" r:id="rId7" imgW="825142" imgH="215806"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892300"/>
                        <a:ext cx="20859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5" name="Object 6"/>
          <p:cNvGraphicFramePr>
            <a:graphicFrameLocks noChangeAspect="1"/>
          </p:cNvGraphicFramePr>
          <p:nvPr/>
        </p:nvGraphicFramePr>
        <p:xfrm>
          <a:off x="685800" y="3568700"/>
          <a:ext cx="7286625" cy="546100"/>
        </p:xfrm>
        <a:graphic>
          <a:graphicData uri="http://schemas.openxmlformats.org/presentationml/2006/ole">
            <mc:AlternateContent xmlns:mc="http://schemas.openxmlformats.org/markup-compatibility/2006">
              <mc:Choice xmlns:v="urn:schemas-microsoft-com:vml" Requires="v">
                <p:oleObj name="公式" r:id="rId9" imgW="2882900" imgH="215900" progId="Equation.3">
                  <p:embed/>
                </p:oleObj>
              </mc:Choice>
              <mc:Fallback>
                <p:oleObj name="公式" r:id="rId9" imgW="2882900" imgH="2159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3568700"/>
                        <a:ext cx="7286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6" name="Object 7"/>
          <p:cNvGraphicFramePr>
            <a:graphicFrameLocks noChangeAspect="1"/>
          </p:cNvGraphicFramePr>
          <p:nvPr/>
        </p:nvGraphicFramePr>
        <p:xfrm>
          <a:off x="685800" y="4178300"/>
          <a:ext cx="5745163" cy="546100"/>
        </p:xfrm>
        <a:graphic>
          <a:graphicData uri="http://schemas.openxmlformats.org/presentationml/2006/ole">
            <mc:AlternateContent xmlns:mc="http://schemas.openxmlformats.org/markup-compatibility/2006">
              <mc:Choice xmlns:v="urn:schemas-microsoft-com:vml" Requires="v">
                <p:oleObj name="公式" r:id="rId11" imgW="2273300" imgH="215900" progId="Equation.3">
                  <p:embed/>
                </p:oleObj>
              </mc:Choice>
              <mc:Fallback>
                <p:oleObj name="公式" r:id="rId11" imgW="2273300" imgH="2159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4178300"/>
                        <a:ext cx="57451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7" name="Object 8"/>
          <p:cNvGraphicFramePr>
            <a:graphicFrameLocks noChangeAspect="1"/>
          </p:cNvGraphicFramePr>
          <p:nvPr/>
        </p:nvGraphicFramePr>
        <p:xfrm>
          <a:off x="736600" y="4787900"/>
          <a:ext cx="5969000" cy="546100"/>
        </p:xfrm>
        <a:graphic>
          <a:graphicData uri="http://schemas.openxmlformats.org/presentationml/2006/ole">
            <mc:AlternateContent xmlns:mc="http://schemas.openxmlformats.org/markup-compatibility/2006">
              <mc:Choice xmlns:v="urn:schemas-microsoft-com:vml" Requires="v">
                <p:oleObj name="公式" r:id="rId13" imgW="2362200" imgH="215900" progId="Equation.3">
                  <p:embed/>
                </p:oleObj>
              </mc:Choice>
              <mc:Fallback>
                <p:oleObj name="公式" r:id="rId13" imgW="2362200" imgH="215900" progId="Equation.3">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6600" y="4787900"/>
                        <a:ext cx="5969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8" name="Object 9"/>
          <p:cNvGraphicFramePr>
            <a:graphicFrameLocks noChangeAspect="1"/>
          </p:cNvGraphicFramePr>
          <p:nvPr/>
        </p:nvGraphicFramePr>
        <p:xfrm>
          <a:off x="685800" y="5397500"/>
          <a:ext cx="4718050" cy="546100"/>
        </p:xfrm>
        <a:graphic>
          <a:graphicData uri="http://schemas.openxmlformats.org/presentationml/2006/ole">
            <mc:AlternateContent xmlns:mc="http://schemas.openxmlformats.org/markup-compatibility/2006">
              <mc:Choice xmlns:v="urn:schemas-microsoft-com:vml" Requires="v">
                <p:oleObj name="公式" r:id="rId15" imgW="1866090" imgH="215806" progId="Equation.3">
                  <p:embed/>
                </p:oleObj>
              </mc:Choice>
              <mc:Fallback>
                <p:oleObj name="公式" r:id="rId15" imgW="1866090" imgH="215806" progId="Equation.3">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 y="5397500"/>
                        <a:ext cx="47180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9" name="Object 10"/>
          <p:cNvGraphicFramePr>
            <a:graphicFrameLocks noChangeAspect="1"/>
          </p:cNvGraphicFramePr>
          <p:nvPr/>
        </p:nvGraphicFramePr>
        <p:xfrm>
          <a:off x="5638800" y="5410200"/>
          <a:ext cx="2792413" cy="546100"/>
        </p:xfrm>
        <a:graphic>
          <a:graphicData uri="http://schemas.openxmlformats.org/presentationml/2006/ole">
            <mc:AlternateContent xmlns:mc="http://schemas.openxmlformats.org/markup-compatibility/2006">
              <mc:Choice xmlns:v="urn:schemas-microsoft-com:vml" Requires="v">
                <p:oleObj name="公式" r:id="rId17" imgW="1104421" imgH="215806" progId="Equation.3">
                  <p:embed/>
                </p:oleObj>
              </mc:Choice>
              <mc:Fallback>
                <p:oleObj name="公式" r:id="rId17" imgW="1104421" imgH="215806" progId="Equation.3">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5410200"/>
                        <a:ext cx="27924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6750" name="Text Box 11"/>
          <p:cNvSpPr txBox="1">
            <a:spLocks noChangeArrowheads="1"/>
          </p:cNvSpPr>
          <p:nvPr/>
        </p:nvSpPr>
        <p:spPr bwMode="auto">
          <a:xfrm>
            <a:off x="381000" y="15240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3200" b="0">
                <a:latin typeface="Arial" panose="020B0604020202020204" pitchFamily="34" charset="0"/>
              </a:rPr>
              <a:t>Resolution:</a:t>
            </a:r>
          </a:p>
        </p:txBody>
      </p:sp>
      <p:sp>
        <p:nvSpPr>
          <p:cNvPr id="116751" name="Text Box 12"/>
          <p:cNvSpPr txBox="1">
            <a:spLocks noChangeArrowheads="1"/>
          </p:cNvSpPr>
          <p:nvPr/>
        </p:nvSpPr>
        <p:spPr bwMode="auto">
          <a:xfrm>
            <a:off x="381000" y="28194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3200" b="0">
                <a:solidFill>
                  <a:srgbClr val="FF0000"/>
                </a:solidFill>
                <a:latin typeface="Arial" panose="020B0604020202020204" pitchFamily="34" charset="0"/>
              </a:rPr>
              <a:t>Proof</a:t>
            </a:r>
            <a:r>
              <a:rPr lang="en-US" altLang="zh-CN" sz="3200" b="0">
                <a:latin typeface="Arial" panose="020B0604020202020204" pitchFamily="34" charset="0"/>
              </a:rPr>
              <a:t>:</a:t>
            </a:r>
          </a:p>
        </p:txBody>
      </p:sp>
      <p:sp>
        <p:nvSpPr>
          <p:cNvPr id="116752" name="Line 13"/>
          <p:cNvSpPr>
            <a:spLocks noChangeShapeType="1"/>
          </p:cNvSpPr>
          <p:nvPr/>
        </p:nvSpPr>
        <p:spPr bwMode="auto">
          <a:xfrm>
            <a:off x="5105400" y="17526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6753" name="Line 14"/>
          <p:cNvSpPr>
            <a:spLocks noChangeShapeType="1"/>
          </p:cNvSpPr>
          <p:nvPr/>
        </p:nvSpPr>
        <p:spPr bwMode="auto">
          <a:xfrm>
            <a:off x="5105400" y="25908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6754" name="Line 15"/>
          <p:cNvSpPr>
            <a:spLocks noChangeShapeType="1"/>
          </p:cNvSpPr>
          <p:nvPr/>
        </p:nvSpPr>
        <p:spPr bwMode="auto">
          <a:xfrm>
            <a:off x="5486400" y="1752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6755" name="Line 16"/>
          <p:cNvSpPr>
            <a:spLocks noChangeShapeType="1"/>
          </p:cNvSpPr>
          <p:nvPr/>
        </p:nvSpPr>
        <p:spPr bwMode="auto">
          <a:xfrm>
            <a:off x="5486400" y="21336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rrowheads="1"/>
          </p:cNvSpPr>
          <p:nvPr>
            <p:ph type="title"/>
          </p:nvPr>
        </p:nvSpPr>
        <p:spPr>
          <a:xfrm>
            <a:off x="838200" y="0"/>
            <a:ext cx="8305800" cy="762000"/>
          </a:xfrm>
        </p:spPr>
        <p:txBody>
          <a:bodyPr/>
          <a:lstStyle/>
          <a:p>
            <a:r>
              <a:rPr lang="en-US" altLang="zh-CN" sz="3200">
                <a:ea typeface="宋体" panose="02010600030101010101" pitchFamily="2" charset="-122"/>
              </a:rPr>
              <a:t>Example1 of FOL resolution proof</a:t>
            </a:r>
          </a:p>
        </p:txBody>
      </p:sp>
      <p:graphicFrame>
        <p:nvGraphicFramePr>
          <p:cNvPr id="530455" name="Object 23"/>
          <p:cNvGraphicFramePr>
            <a:graphicFrameLocks noGrp="1" noChangeAspect="1"/>
          </p:cNvGraphicFramePr>
          <p:nvPr>
            <p:ph idx="1"/>
          </p:nvPr>
        </p:nvGraphicFramePr>
        <p:xfrm>
          <a:off x="539750" y="4038600"/>
          <a:ext cx="3568700" cy="433388"/>
        </p:xfrm>
        <a:graphic>
          <a:graphicData uri="http://schemas.openxmlformats.org/presentationml/2006/ole">
            <mc:AlternateContent xmlns:mc="http://schemas.openxmlformats.org/markup-compatibility/2006">
              <mc:Choice xmlns:v="urn:schemas-microsoft-com:vml" Requires="v">
                <p:oleObj name="公式" r:id="rId3" imgW="1777229" imgH="215806" progId="Equation.3">
                  <p:embed/>
                </p:oleObj>
              </mc:Choice>
              <mc:Fallback>
                <p:oleObj name="公式" r:id="rId3" imgW="1777229" imgH="215806" progId="Equation.3">
                  <p:embed/>
                  <p:pic>
                    <p:nvPicPr>
                      <p:cNvPr id="0" name="Object 2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539750" y="4038600"/>
                        <a:ext cx="35687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1878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2E7BEF6-4FE7-4FBA-B903-239E4CFF4518}" type="slidenum">
              <a:rPr lang="zh-CN" altLang="en-US" sz="1000" b="0" smtClean="0">
                <a:solidFill>
                  <a:srgbClr val="FFFFFF"/>
                </a:solidFill>
                <a:latin typeface="Arial" panose="020B0604020202020204" pitchFamily="34" charset="0"/>
              </a:rPr>
              <a:pPr>
                <a:spcBef>
                  <a:spcPct val="0"/>
                </a:spcBef>
                <a:buClrTx/>
                <a:buFontTx/>
                <a:buNone/>
              </a:pPr>
              <a:t>52</a:t>
            </a:fld>
            <a:endParaRPr lang="en-US" altLang="zh-CN" sz="1000" b="0">
              <a:solidFill>
                <a:srgbClr val="FFFFFF"/>
              </a:solidFill>
              <a:latin typeface="Arial" panose="020B0604020202020204" pitchFamily="34" charset="0"/>
            </a:endParaRPr>
          </a:p>
        </p:txBody>
      </p:sp>
      <p:sp>
        <p:nvSpPr>
          <p:cNvPr id="35" name="日期占位符 3"/>
          <p:cNvSpPr>
            <a:spLocks noGrp="1"/>
          </p:cNvSpPr>
          <p:nvPr>
            <p:ph type="dt" sz="quarter" idx="12"/>
          </p:nvPr>
        </p:nvSpPr>
        <p:spPr/>
        <p:txBody>
          <a:bodyPr/>
          <a:lstStyle/>
          <a:p>
            <a:pPr>
              <a:defRPr/>
            </a:pPr>
            <a:fld id="{373F2654-FD2F-4983-9103-DE195A57D584}" type="datetime1">
              <a:rPr lang="zh-CN" altLang="en-US"/>
              <a:pPr>
                <a:defRPr/>
              </a:pPr>
              <a:t>2023/4/24</a:t>
            </a:fld>
            <a:endParaRPr lang="en-US" altLang="zh-CN"/>
          </a:p>
        </p:txBody>
      </p:sp>
      <p:sp>
        <p:nvSpPr>
          <p:cNvPr id="118791" name="Rectangle 4"/>
          <p:cNvSpPr>
            <a:spLocks noChangeArrowheads="1"/>
          </p:cNvSpPr>
          <p:nvPr/>
        </p:nvSpPr>
        <p:spPr bwMode="auto">
          <a:xfrm>
            <a:off x="4495800" y="762000"/>
            <a:ext cx="4648200" cy="6096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sp>
        <p:nvSpPr>
          <p:cNvPr id="118792" name="Rectangle 5"/>
          <p:cNvSpPr>
            <a:spLocks noChangeArrowheads="1"/>
          </p:cNvSpPr>
          <p:nvPr/>
        </p:nvSpPr>
        <p:spPr bwMode="auto">
          <a:xfrm>
            <a:off x="1524000" y="1676400"/>
            <a:ext cx="2971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zh-CN" sz="1800">
                <a:solidFill>
                  <a:srgbClr val="FF0000"/>
                </a:solidFill>
                <a:latin typeface="Arial" panose="020B0604020202020204" pitchFamily="34" charset="0"/>
              </a:rPr>
              <a:t> </a:t>
            </a:r>
            <a:r>
              <a:rPr lang="en-US" altLang="zh-CN" sz="2400" b="0">
                <a:solidFill>
                  <a:srgbClr val="FF0000"/>
                </a:solidFill>
                <a:latin typeface="Times New Roman" panose="02020603050405020304" pitchFamily="18" charset="0"/>
              </a:rPr>
              <a:t>Prove:there is a green block directly on top of a nongreen one.</a:t>
            </a:r>
            <a:endParaRPr lang="zh-CN" altLang="en-US" sz="2400" b="0">
              <a:solidFill>
                <a:srgbClr val="FF0000"/>
              </a:solidFill>
              <a:latin typeface="Times New Roman" panose="02020603050405020304" pitchFamily="18" charset="0"/>
            </a:endParaRPr>
          </a:p>
        </p:txBody>
      </p:sp>
      <p:sp>
        <p:nvSpPr>
          <p:cNvPr id="530438" name="Rectangle 6"/>
          <p:cNvSpPr>
            <a:spLocks noChangeArrowheads="1"/>
          </p:cNvSpPr>
          <p:nvPr/>
        </p:nvSpPr>
        <p:spPr bwMode="auto">
          <a:xfrm>
            <a:off x="4724400" y="977900"/>
            <a:ext cx="11430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en-US" altLang="zh-CN" sz="1800">
                <a:latin typeface="Arial" panose="020B0604020202020204" pitchFamily="34" charset="0"/>
                <a:ea typeface="Batang" pitchFamily="18" charset="-127"/>
              </a:rPr>
              <a:t>  on(b,c)</a:t>
            </a:r>
            <a:endParaRPr kumimoji="1" lang="en-US" altLang="zh-CN" sz="1800">
              <a:latin typeface="Arial" panose="020B0604020202020204" pitchFamily="34" charset="0"/>
            </a:endParaRPr>
          </a:p>
        </p:txBody>
      </p:sp>
      <p:sp>
        <p:nvSpPr>
          <p:cNvPr id="530439" name="Rectangle 7"/>
          <p:cNvSpPr>
            <a:spLocks noChangeArrowheads="1"/>
          </p:cNvSpPr>
          <p:nvPr/>
        </p:nvSpPr>
        <p:spPr bwMode="auto">
          <a:xfrm>
            <a:off x="6248400" y="990600"/>
            <a:ext cx="28194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zh-CN" altLang="en-US" sz="1600">
                <a:latin typeface="Arial" panose="020B0604020202020204" pitchFamily="34" charset="0"/>
              </a:rPr>
              <a:t>￢</a:t>
            </a:r>
            <a:r>
              <a:rPr kumimoji="1" lang="en-US" altLang="zh-CN" sz="1600">
                <a:latin typeface="Arial" panose="020B0604020202020204" pitchFamily="34" charset="0"/>
              </a:rPr>
              <a:t>G(x)</a:t>
            </a:r>
            <a:r>
              <a:rPr kumimoji="1" lang="zh-CN" altLang="en-US" sz="1600">
                <a:latin typeface="Arial" panose="020B0604020202020204" pitchFamily="34" charset="0"/>
              </a:rPr>
              <a:t> </a:t>
            </a:r>
            <a:r>
              <a:rPr kumimoji="1" lang="en-US" altLang="zh-CN" sz="1600">
                <a:latin typeface="Arial" panose="020B0604020202020204" pitchFamily="34" charset="0"/>
              </a:rPr>
              <a:t>∨ G(y) ∨</a:t>
            </a:r>
            <a:r>
              <a:rPr kumimoji="1" lang="zh-CN" altLang="en-US" sz="1600">
                <a:latin typeface="Arial" panose="020B0604020202020204" pitchFamily="34" charset="0"/>
              </a:rPr>
              <a:t> ￢</a:t>
            </a:r>
            <a:r>
              <a:rPr kumimoji="1" lang="en-US" altLang="zh-CN" sz="1600">
                <a:latin typeface="Arial" panose="020B0604020202020204" pitchFamily="34" charset="0"/>
              </a:rPr>
              <a:t>on(x,y)</a:t>
            </a:r>
          </a:p>
        </p:txBody>
      </p:sp>
      <p:sp>
        <p:nvSpPr>
          <p:cNvPr id="530440" name="Rectangle 8"/>
          <p:cNvSpPr>
            <a:spLocks noChangeArrowheads="1"/>
          </p:cNvSpPr>
          <p:nvPr/>
        </p:nvSpPr>
        <p:spPr bwMode="auto">
          <a:xfrm>
            <a:off x="6934200" y="2349500"/>
            <a:ext cx="17526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zh-CN" altLang="en-US" sz="1800">
                <a:latin typeface="Arial" panose="020B0604020202020204" pitchFamily="34" charset="0"/>
              </a:rPr>
              <a:t>￢</a:t>
            </a:r>
            <a:r>
              <a:rPr kumimoji="1" lang="en-US" altLang="zh-CN" sz="1800">
                <a:latin typeface="Arial" panose="020B0604020202020204" pitchFamily="34" charset="0"/>
              </a:rPr>
              <a:t>G(b)</a:t>
            </a:r>
            <a:r>
              <a:rPr kumimoji="1" lang="zh-CN" altLang="en-US" sz="1800">
                <a:latin typeface="Arial" panose="020B0604020202020204" pitchFamily="34" charset="0"/>
              </a:rPr>
              <a:t> </a:t>
            </a:r>
            <a:r>
              <a:rPr kumimoji="1" lang="en-US" altLang="zh-CN" sz="1800">
                <a:latin typeface="Arial" panose="020B0604020202020204" pitchFamily="34" charset="0"/>
              </a:rPr>
              <a:t>∨ G(c)</a:t>
            </a:r>
          </a:p>
        </p:txBody>
      </p:sp>
      <p:sp>
        <p:nvSpPr>
          <p:cNvPr id="530441" name="Line 9"/>
          <p:cNvSpPr>
            <a:spLocks noChangeShapeType="1"/>
          </p:cNvSpPr>
          <p:nvPr/>
        </p:nvSpPr>
        <p:spPr bwMode="auto">
          <a:xfrm>
            <a:off x="5410200" y="1435100"/>
            <a:ext cx="2133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42" name="Line 10"/>
          <p:cNvSpPr>
            <a:spLocks noChangeShapeType="1"/>
          </p:cNvSpPr>
          <p:nvPr/>
        </p:nvSpPr>
        <p:spPr bwMode="auto">
          <a:xfrm flipH="1">
            <a:off x="7543800" y="1447800"/>
            <a:ext cx="838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43" name="Rectangle 11"/>
          <p:cNvSpPr>
            <a:spLocks noChangeArrowheads="1"/>
          </p:cNvSpPr>
          <p:nvPr/>
        </p:nvSpPr>
        <p:spPr bwMode="auto">
          <a:xfrm>
            <a:off x="4810125" y="2495550"/>
            <a:ext cx="6858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zh-CN" altLang="en-US" sz="1800">
                <a:latin typeface="Arial" panose="020B0604020202020204" pitchFamily="34" charset="0"/>
              </a:rPr>
              <a:t>￢</a:t>
            </a:r>
            <a:r>
              <a:rPr kumimoji="1" lang="en-US" altLang="zh-CN" sz="1800">
                <a:latin typeface="Arial" panose="020B0604020202020204" pitchFamily="34" charset="0"/>
              </a:rPr>
              <a:t>G(c)</a:t>
            </a:r>
          </a:p>
        </p:txBody>
      </p:sp>
      <p:sp>
        <p:nvSpPr>
          <p:cNvPr id="530444" name="Rectangle 12"/>
          <p:cNvSpPr>
            <a:spLocks noChangeArrowheads="1"/>
          </p:cNvSpPr>
          <p:nvPr/>
        </p:nvSpPr>
        <p:spPr bwMode="auto">
          <a:xfrm>
            <a:off x="5486400" y="5016500"/>
            <a:ext cx="9144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zh-CN" altLang="en-US" sz="1800">
                <a:latin typeface="Arial" panose="020B0604020202020204" pitchFamily="34" charset="0"/>
              </a:rPr>
              <a:t>￢</a:t>
            </a:r>
            <a:r>
              <a:rPr kumimoji="1" lang="en-US" altLang="zh-CN" sz="1800">
                <a:latin typeface="Arial" panose="020B0604020202020204" pitchFamily="34" charset="0"/>
              </a:rPr>
              <a:t>G(b)</a:t>
            </a:r>
          </a:p>
        </p:txBody>
      </p:sp>
      <p:sp>
        <p:nvSpPr>
          <p:cNvPr id="530445" name="Line 13"/>
          <p:cNvSpPr>
            <a:spLocks noChangeShapeType="1"/>
          </p:cNvSpPr>
          <p:nvPr/>
        </p:nvSpPr>
        <p:spPr bwMode="auto">
          <a:xfrm>
            <a:off x="5105400" y="2968625"/>
            <a:ext cx="838200" cy="205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46" name="Line 14"/>
          <p:cNvSpPr>
            <a:spLocks noChangeShapeType="1"/>
          </p:cNvSpPr>
          <p:nvPr/>
        </p:nvSpPr>
        <p:spPr bwMode="auto">
          <a:xfrm flipH="1">
            <a:off x="5943600" y="2806700"/>
            <a:ext cx="1752600" cy="2209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47" name="Rectangle 15"/>
          <p:cNvSpPr>
            <a:spLocks noChangeArrowheads="1"/>
          </p:cNvSpPr>
          <p:nvPr/>
        </p:nvSpPr>
        <p:spPr bwMode="auto">
          <a:xfrm>
            <a:off x="7315200" y="3854450"/>
            <a:ext cx="16002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zh-CN" altLang="en-US" sz="1800">
                <a:latin typeface="Arial" panose="020B0604020202020204" pitchFamily="34" charset="0"/>
              </a:rPr>
              <a:t>￢</a:t>
            </a:r>
            <a:r>
              <a:rPr kumimoji="1" lang="en-US" altLang="zh-CN" sz="1800">
                <a:latin typeface="Arial" panose="020B0604020202020204" pitchFamily="34" charset="0"/>
              </a:rPr>
              <a:t>G(a)</a:t>
            </a:r>
            <a:r>
              <a:rPr kumimoji="1" lang="zh-CN" altLang="en-US" sz="1800">
                <a:latin typeface="Arial" panose="020B0604020202020204" pitchFamily="34" charset="0"/>
              </a:rPr>
              <a:t> </a:t>
            </a:r>
            <a:r>
              <a:rPr kumimoji="1" lang="en-US" altLang="zh-CN" sz="1800">
                <a:latin typeface="Arial" panose="020B0604020202020204" pitchFamily="34" charset="0"/>
              </a:rPr>
              <a:t>∨ G(b)</a:t>
            </a:r>
          </a:p>
        </p:txBody>
      </p:sp>
      <p:sp>
        <p:nvSpPr>
          <p:cNvPr id="530449" name="Line 17"/>
          <p:cNvSpPr>
            <a:spLocks noChangeShapeType="1"/>
          </p:cNvSpPr>
          <p:nvPr/>
        </p:nvSpPr>
        <p:spPr bwMode="auto">
          <a:xfrm>
            <a:off x="6629400" y="4311650"/>
            <a:ext cx="685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50" name="Line 18"/>
          <p:cNvSpPr>
            <a:spLocks noChangeShapeType="1"/>
          </p:cNvSpPr>
          <p:nvPr/>
        </p:nvSpPr>
        <p:spPr bwMode="auto">
          <a:xfrm flipH="1">
            <a:off x="7315200" y="4311650"/>
            <a:ext cx="685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52" name="Rectangle 20"/>
          <p:cNvSpPr>
            <a:spLocks noChangeArrowheads="1"/>
          </p:cNvSpPr>
          <p:nvPr/>
        </p:nvSpPr>
        <p:spPr bwMode="auto">
          <a:xfrm>
            <a:off x="6248400" y="6235700"/>
            <a:ext cx="9144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1800">
                <a:solidFill>
                  <a:srgbClr val="FF3300"/>
                </a:solidFill>
                <a:latin typeface="Batang" pitchFamily="18" charset="-127"/>
                <a:ea typeface="Batang" pitchFamily="18" charset="-127"/>
              </a:rPr>
              <a:t>NIL</a:t>
            </a:r>
            <a:endParaRPr kumimoji="1" lang="en-US" altLang="zh-CN" sz="1800">
              <a:solidFill>
                <a:srgbClr val="FF3300"/>
              </a:solidFill>
              <a:latin typeface="Times New Roman" panose="02020603050405020304" pitchFamily="18" charset="0"/>
            </a:endParaRPr>
          </a:p>
        </p:txBody>
      </p:sp>
      <p:sp>
        <p:nvSpPr>
          <p:cNvPr id="530453" name="Line 21"/>
          <p:cNvSpPr>
            <a:spLocks noChangeShapeType="1"/>
          </p:cNvSpPr>
          <p:nvPr/>
        </p:nvSpPr>
        <p:spPr bwMode="auto">
          <a:xfrm>
            <a:off x="6172200" y="5454650"/>
            <a:ext cx="4572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54" name="Line 22"/>
          <p:cNvSpPr>
            <a:spLocks noChangeShapeType="1"/>
          </p:cNvSpPr>
          <p:nvPr/>
        </p:nvSpPr>
        <p:spPr bwMode="auto">
          <a:xfrm flipH="1">
            <a:off x="6629400" y="5473700"/>
            <a:ext cx="533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8808" name="Rectangle 24"/>
          <p:cNvSpPr>
            <a:spLocks noChangeArrowheads="1"/>
          </p:cNvSpPr>
          <p:nvPr/>
        </p:nvSpPr>
        <p:spPr bwMode="auto">
          <a:xfrm>
            <a:off x="304800" y="1524000"/>
            <a:ext cx="1066800" cy="609600"/>
          </a:xfrm>
          <a:prstGeom prst="rect">
            <a:avLst/>
          </a:prstGeom>
          <a:solidFill>
            <a:srgbClr val="00FF00"/>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b="0">
                <a:latin typeface="Arial" panose="020B0604020202020204" pitchFamily="34" charset="0"/>
              </a:rPr>
              <a:t>a:Green</a:t>
            </a:r>
          </a:p>
        </p:txBody>
      </p:sp>
      <p:sp>
        <p:nvSpPr>
          <p:cNvPr id="118809" name="Rectangle 25"/>
          <p:cNvSpPr>
            <a:spLocks noChangeArrowheads="1"/>
          </p:cNvSpPr>
          <p:nvPr/>
        </p:nvSpPr>
        <p:spPr bwMode="auto">
          <a:xfrm>
            <a:off x="304800" y="2133600"/>
            <a:ext cx="10668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b="0">
                <a:latin typeface="Arial" panose="020B0604020202020204" pitchFamily="34" charset="0"/>
              </a:rPr>
              <a:t>b:?</a:t>
            </a:r>
          </a:p>
        </p:txBody>
      </p:sp>
      <p:sp>
        <p:nvSpPr>
          <p:cNvPr id="118810" name="Rectangle 26"/>
          <p:cNvSpPr>
            <a:spLocks noChangeArrowheads="1"/>
          </p:cNvSpPr>
          <p:nvPr/>
        </p:nvSpPr>
        <p:spPr bwMode="auto">
          <a:xfrm>
            <a:off x="304800" y="2743200"/>
            <a:ext cx="10668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b="0">
                <a:latin typeface="Arial" panose="020B0604020202020204" pitchFamily="34" charset="0"/>
              </a:rPr>
              <a:t>c:Not Green</a:t>
            </a:r>
          </a:p>
        </p:txBody>
      </p:sp>
      <p:sp>
        <p:nvSpPr>
          <p:cNvPr id="530459" name="Rectangle 27"/>
          <p:cNvSpPr>
            <a:spLocks noChangeArrowheads="1"/>
          </p:cNvSpPr>
          <p:nvPr/>
        </p:nvSpPr>
        <p:spPr bwMode="auto">
          <a:xfrm>
            <a:off x="304800" y="3581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zh-CN" sz="1800">
                <a:latin typeface="Arial" panose="020B0604020202020204" pitchFamily="34" charset="0"/>
              </a:rPr>
              <a:t> </a:t>
            </a:r>
            <a:r>
              <a:rPr lang="en-US" altLang="zh-CN" sz="2400" b="0">
                <a:solidFill>
                  <a:srgbClr val="6600CC"/>
                </a:solidFill>
                <a:latin typeface="Times New Roman" panose="02020603050405020304" pitchFamily="18" charset="0"/>
              </a:rPr>
              <a:t>Facts:</a:t>
            </a:r>
            <a:endParaRPr lang="zh-CN" altLang="en-US" sz="2400" b="0">
              <a:solidFill>
                <a:srgbClr val="6600CC"/>
              </a:solidFill>
              <a:latin typeface="Times New Roman" panose="02020603050405020304" pitchFamily="18" charset="0"/>
            </a:endParaRPr>
          </a:p>
        </p:txBody>
      </p:sp>
      <p:sp>
        <p:nvSpPr>
          <p:cNvPr id="530460" name="Rectangle 28"/>
          <p:cNvSpPr>
            <a:spLocks noChangeArrowheads="1"/>
          </p:cNvSpPr>
          <p:nvPr/>
        </p:nvSpPr>
        <p:spPr bwMode="auto">
          <a:xfrm>
            <a:off x="228600" y="4495800"/>
            <a:ext cx="2971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zh-CN" sz="1800">
                <a:latin typeface="Arial" panose="020B0604020202020204" pitchFamily="34" charset="0"/>
              </a:rPr>
              <a:t> </a:t>
            </a:r>
            <a:r>
              <a:rPr lang="en-US" altLang="zh-CN" sz="2400" b="0">
                <a:solidFill>
                  <a:srgbClr val="6600CC"/>
                </a:solidFill>
                <a:latin typeface="Times New Roman" panose="02020603050405020304" pitchFamily="18" charset="0"/>
              </a:rPr>
              <a:t>Negate</a:t>
            </a:r>
            <a:r>
              <a:rPr lang="en-US" altLang="zh-CN" sz="1800">
                <a:latin typeface="Arial" panose="020B0604020202020204" pitchFamily="34" charset="0"/>
              </a:rPr>
              <a:t> </a:t>
            </a:r>
            <a:r>
              <a:rPr lang="en-US" altLang="zh-CN" sz="2400" b="0">
                <a:solidFill>
                  <a:srgbClr val="6600CC"/>
                </a:solidFill>
                <a:latin typeface="Times New Roman" panose="02020603050405020304" pitchFamily="18" charset="0"/>
              </a:rPr>
              <a:t>Conclusion :</a:t>
            </a:r>
          </a:p>
          <a:p>
            <a:pPr eaLnBrk="1" hangingPunct="1">
              <a:spcBef>
                <a:spcPct val="0"/>
              </a:spcBef>
              <a:buClrTx/>
              <a:buFontTx/>
              <a:buNone/>
            </a:pPr>
            <a:r>
              <a:rPr lang="zh-CN" altLang="en-US" sz="2400" b="0">
                <a:latin typeface="Times New Roman" panose="02020603050405020304" pitchFamily="18" charset="0"/>
              </a:rPr>
              <a:t>  </a:t>
            </a:r>
          </a:p>
        </p:txBody>
      </p:sp>
      <p:graphicFrame>
        <p:nvGraphicFramePr>
          <p:cNvPr id="530461" name="Object 29"/>
          <p:cNvGraphicFramePr>
            <a:graphicFrameLocks noChangeAspect="1"/>
          </p:cNvGraphicFramePr>
          <p:nvPr/>
        </p:nvGraphicFramePr>
        <p:xfrm>
          <a:off x="295275" y="5029200"/>
          <a:ext cx="4189413" cy="838200"/>
        </p:xfrm>
        <a:graphic>
          <a:graphicData uri="http://schemas.openxmlformats.org/presentationml/2006/ole">
            <mc:AlternateContent xmlns:mc="http://schemas.openxmlformats.org/markup-compatibility/2006">
              <mc:Choice xmlns:v="urn:schemas-microsoft-com:vml" Requires="v">
                <p:oleObj name="公式" r:id="rId5" imgW="2159000" imgH="431800" progId="Equation.3">
                  <p:embed/>
                </p:oleObj>
              </mc:Choice>
              <mc:Fallback>
                <p:oleObj name="公式" r:id="rId5" imgW="2159000" imgH="431800" progId="Equation.3">
                  <p:embed/>
                  <p:pic>
                    <p:nvPicPr>
                      <p:cNvPr id="0"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 y="5029200"/>
                        <a:ext cx="41894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0462" name="Rectangle 30"/>
          <p:cNvSpPr>
            <a:spLocks noChangeArrowheads="1"/>
          </p:cNvSpPr>
          <p:nvPr/>
        </p:nvSpPr>
        <p:spPr bwMode="auto">
          <a:xfrm>
            <a:off x="5105400" y="1619250"/>
            <a:ext cx="990600" cy="304800"/>
          </a:xfrm>
          <a:prstGeom prst="rect">
            <a:avLst/>
          </a:prstGeom>
          <a:solidFill>
            <a:srgbClr val="FFCCFF"/>
          </a:solidFill>
          <a:ln w="9525">
            <a:solidFill>
              <a:srgbClr val="FFCCFF"/>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000" b="0">
                <a:solidFill>
                  <a:srgbClr val="FF3300"/>
                </a:solidFill>
                <a:latin typeface="Times New Roman" panose="02020603050405020304" pitchFamily="18" charset="0"/>
              </a:rPr>
              <a:t>{b/x, </a:t>
            </a:r>
            <a:r>
              <a:rPr kumimoji="1" lang="en-US" altLang="zh-CN" sz="1800" b="0">
                <a:solidFill>
                  <a:srgbClr val="FF3300"/>
                </a:solidFill>
                <a:latin typeface="Arial" panose="020B0604020202020204" pitchFamily="34" charset="0"/>
              </a:rPr>
              <a:t>c/y</a:t>
            </a:r>
            <a:r>
              <a:rPr kumimoji="1" lang="en-US" altLang="zh-CN" sz="2000" b="0">
                <a:solidFill>
                  <a:srgbClr val="FF3300"/>
                </a:solidFill>
                <a:latin typeface="Times New Roman" panose="02020603050405020304" pitchFamily="18" charset="0"/>
              </a:rPr>
              <a:t>}</a:t>
            </a:r>
          </a:p>
        </p:txBody>
      </p:sp>
      <p:sp>
        <p:nvSpPr>
          <p:cNvPr id="530463" name="Rectangle 31"/>
          <p:cNvSpPr>
            <a:spLocks noChangeArrowheads="1"/>
          </p:cNvSpPr>
          <p:nvPr/>
        </p:nvSpPr>
        <p:spPr bwMode="auto">
          <a:xfrm>
            <a:off x="5734050" y="2416175"/>
            <a:ext cx="9906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en-US" altLang="zh-CN" sz="1800">
                <a:latin typeface="Batang" pitchFamily="18" charset="-127"/>
                <a:ea typeface="Batang" pitchFamily="18" charset="-127"/>
              </a:rPr>
              <a:t>on(a,b)</a:t>
            </a:r>
            <a:endParaRPr kumimoji="1" lang="en-US" altLang="zh-CN" sz="1800">
              <a:latin typeface="Times New Roman" panose="02020603050405020304" pitchFamily="18" charset="0"/>
            </a:endParaRPr>
          </a:p>
        </p:txBody>
      </p:sp>
      <p:sp>
        <p:nvSpPr>
          <p:cNvPr id="530464" name="Line 32"/>
          <p:cNvSpPr>
            <a:spLocks noChangeShapeType="1"/>
          </p:cNvSpPr>
          <p:nvPr/>
        </p:nvSpPr>
        <p:spPr bwMode="auto">
          <a:xfrm>
            <a:off x="6248400" y="2873375"/>
            <a:ext cx="16764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65" name="Line 33"/>
          <p:cNvSpPr>
            <a:spLocks noChangeShapeType="1"/>
          </p:cNvSpPr>
          <p:nvPr/>
        </p:nvSpPr>
        <p:spPr bwMode="auto">
          <a:xfrm flipH="1">
            <a:off x="7924800" y="1447800"/>
            <a:ext cx="457200" cy="2438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0466" name="Rectangle 34"/>
          <p:cNvSpPr>
            <a:spLocks noChangeArrowheads="1"/>
          </p:cNvSpPr>
          <p:nvPr/>
        </p:nvSpPr>
        <p:spPr bwMode="auto">
          <a:xfrm>
            <a:off x="5753100" y="3086100"/>
            <a:ext cx="990600" cy="304800"/>
          </a:xfrm>
          <a:prstGeom prst="rect">
            <a:avLst/>
          </a:prstGeom>
          <a:solidFill>
            <a:srgbClr val="FFCCFF"/>
          </a:solidFill>
          <a:ln w="9525">
            <a:solidFill>
              <a:srgbClr val="FFCCFF"/>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000" b="0">
                <a:solidFill>
                  <a:srgbClr val="FF3300"/>
                </a:solidFill>
                <a:latin typeface="Times New Roman" panose="02020603050405020304" pitchFamily="18" charset="0"/>
              </a:rPr>
              <a:t>{a/x, </a:t>
            </a:r>
            <a:r>
              <a:rPr kumimoji="1" lang="en-US" altLang="zh-CN" sz="1800" b="0">
                <a:solidFill>
                  <a:srgbClr val="FF3300"/>
                </a:solidFill>
                <a:latin typeface="Arial" panose="020B0604020202020204" pitchFamily="34" charset="0"/>
              </a:rPr>
              <a:t>b/y</a:t>
            </a:r>
            <a:r>
              <a:rPr kumimoji="1" lang="en-US" altLang="zh-CN" sz="2000" b="0">
                <a:solidFill>
                  <a:srgbClr val="FF3300"/>
                </a:solidFill>
                <a:latin typeface="Times New Roman" panose="02020603050405020304" pitchFamily="18" charset="0"/>
              </a:rPr>
              <a:t>}</a:t>
            </a:r>
          </a:p>
        </p:txBody>
      </p:sp>
      <p:sp>
        <p:nvSpPr>
          <p:cNvPr id="530467" name="Rectangle 35"/>
          <p:cNvSpPr>
            <a:spLocks noChangeArrowheads="1"/>
          </p:cNvSpPr>
          <p:nvPr/>
        </p:nvSpPr>
        <p:spPr bwMode="auto">
          <a:xfrm>
            <a:off x="6324600" y="3854450"/>
            <a:ext cx="6858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1800">
                <a:latin typeface="Arial" panose="020B0604020202020204" pitchFamily="34" charset="0"/>
              </a:rPr>
              <a:t>G(a)</a:t>
            </a:r>
          </a:p>
        </p:txBody>
      </p:sp>
      <p:sp>
        <p:nvSpPr>
          <p:cNvPr id="530468" name="Rectangle 36"/>
          <p:cNvSpPr>
            <a:spLocks noChangeArrowheads="1"/>
          </p:cNvSpPr>
          <p:nvPr/>
        </p:nvSpPr>
        <p:spPr bwMode="auto">
          <a:xfrm>
            <a:off x="6858000" y="4997450"/>
            <a:ext cx="9144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zh-CN" altLang="en-US" sz="1800">
                <a:latin typeface="Arial" panose="020B0604020202020204" pitchFamily="34" charset="0"/>
              </a:rPr>
              <a:t>￢</a:t>
            </a:r>
            <a:r>
              <a:rPr kumimoji="1" lang="en-US" altLang="zh-CN" sz="1800">
                <a:latin typeface="Arial" panose="020B0604020202020204" pitchFamily="34" charset="0"/>
              </a:rPr>
              <a:t>G(b)</a:t>
            </a:r>
          </a:p>
        </p:txBody>
      </p:sp>
      <p:sp>
        <p:nvSpPr>
          <p:cNvPr id="118821" name="Text Box 37"/>
          <p:cNvSpPr txBox="1">
            <a:spLocks noChangeArrowheads="1"/>
          </p:cNvSpPr>
          <p:nvPr/>
        </p:nvSpPr>
        <p:spPr bwMode="auto">
          <a:xfrm>
            <a:off x="7696200" y="5489575"/>
            <a:ext cx="1524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1400" b="0">
                <a:latin typeface="Arial" panose="020B0604020202020204" pitchFamily="34" charset="0"/>
              </a:rPr>
              <a:t>From: knowledge representaotion and reasoning, Brachman &amp; Levesque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30455"/>
                                        </p:tgtEl>
                                        <p:attrNameLst>
                                          <p:attrName>style.visibility</p:attrName>
                                        </p:attrNameLst>
                                      </p:cBhvr>
                                      <p:to>
                                        <p:strVal val="visible"/>
                                      </p:to>
                                    </p:set>
                                    <p:animEffect transition="in" filter="blinds(horizontal)">
                                      <p:cBhvr>
                                        <p:cTn id="7" dur="500"/>
                                        <p:tgtEl>
                                          <p:spTgt spid="53045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0459"/>
                                        </p:tgtEl>
                                        <p:attrNameLst>
                                          <p:attrName>style.visibility</p:attrName>
                                        </p:attrNameLst>
                                      </p:cBhvr>
                                      <p:to>
                                        <p:strVal val="visible"/>
                                      </p:to>
                                    </p:set>
                                    <p:animEffect transition="in" filter="blinds(horizontal)">
                                      <p:cBhvr>
                                        <p:cTn id="10" dur="500"/>
                                        <p:tgtEl>
                                          <p:spTgt spid="53045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30460"/>
                                        </p:tgtEl>
                                        <p:attrNameLst>
                                          <p:attrName>style.visibility</p:attrName>
                                        </p:attrNameLst>
                                      </p:cBhvr>
                                      <p:to>
                                        <p:strVal val="visible"/>
                                      </p:to>
                                    </p:set>
                                    <p:animEffect transition="in" filter="blinds(horizontal)">
                                      <p:cBhvr>
                                        <p:cTn id="13" dur="500"/>
                                        <p:tgtEl>
                                          <p:spTgt spid="530460"/>
                                        </p:tgtEl>
                                      </p:cBhvr>
                                    </p:animEffect>
                                  </p:childTnLst>
                                </p:cTn>
                              </p:par>
                              <p:par>
                                <p:cTn id="14" presetID="3" presetClass="entr" presetSubtype="10" fill="hold" nodeType="withEffect">
                                  <p:stCondLst>
                                    <p:cond delay="0"/>
                                  </p:stCondLst>
                                  <p:childTnLst>
                                    <p:set>
                                      <p:cBhvr>
                                        <p:cTn id="15" dur="1" fill="hold">
                                          <p:stCondLst>
                                            <p:cond delay="0"/>
                                          </p:stCondLst>
                                        </p:cTn>
                                        <p:tgtEl>
                                          <p:spTgt spid="530461"/>
                                        </p:tgtEl>
                                        <p:attrNameLst>
                                          <p:attrName>style.visibility</p:attrName>
                                        </p:attrNameLst>
                                      </p:cBhvr>
                                      <p:to>
                                        <p:strVal val="visible"/>
                                      </p:to>
                                    </p:set>
                                    <p:animEffect transition="in" filter="blinds(horizontal)">
                                      <p:cBhvr>
                                        <p:cTn id="16" dur="500"/>
                                        <p:tgtEl>
                                          <p:spTgt spid="5304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30438"/>
                                        </p:tgtEl>
                                        <p:attrNameLst>
                                          <p:attrName>style.visibility</p:attrName>
                                        </p:attrNameLst>
                                      </p:cBhvr>
                                      <p:to>
                                        <p:strVal val="visible"/>
                                      </p:to>
                                    </p:set>
                                    <p:animEffect transition="in" filter="blinds(horizontal)">
                                      <p:cBhvr>
                                        <p:cTn id="21" dur="500"/>
                                        <p:tgtEl>
                                          <p:spTgt spid="53043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30439"/>
                                        </p:tgtEl>
                                        <p:attrNameLst>
                                          <p:attrName>style.visibility</p:attrName>
                                        </p:attrNameLst>
                                      </p:cBhvr>
                                      <p:to>
                                        <p:strVal val="visible"/>
                                      </p:to>
                                    </p:set>
                                    <p:animEffect transition="in" filter="blinds(horizontal)">
                                      <p:cBhvr>
                                        <p:cTn id="24" dur="500"/>
                                        <p:tgtEl>
                                          <p:spTgt spid="5304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30440"/>
                                        </p:tgtEl>
                                        <p:attrNameLst>
                                          <p:attrName>style.visibility</p:attrName>
                                        </p:attrNameLst>
                                      </p:cBhvr>
                                      <p:to>
                                        <p:strVal val="visible"/>
                                      </p:to>
                                    </p:set>
                                    <p:animEffect transition="in" filter="blinds(horizontal)">
                                      <p:cBhvr>
                                        <p:cTn id="27" dur="500"/>
                                        <p:tgtEl>
                                          <p:spTgt spid="530440"/>
                                        </p:tgtEl>
                                      </p:cBhvr>
                                    </p:animEffect>
                                  </p:childTnLst>
                                </p:cTn>
                              </p:par>
                              <p:par>
                                <p:cTn id="28" presetID="3" presetClass="entr" presetSubtype="10" fill="hold" nodeType="withEffect">
                                  <p:stCondLst>
                                    <p:cond delay="0"/>
                                  </p:stCondLst>
                                  <p:childTnLst>
                                    <p:set>
                                      <p:cBhvr>
                                        <p:cTn id="29" dur="1" fill="hold">
                                          <p:stCondLst>
                                            <p:cond delay="0"/>
                                          </p:stCondLst>
                                        </p:cTn>
                                        <p:tgtEl>
                                          <p:spTgt spid="530441"/>
                                        </p:tgtEl>
                                        <p:attrNameLst>
                                          <p:attrName>style.visibility</p:attrName>
                                        </p:attrNameLst>
                                      </p:cBhvr>
                                      <p:to>
                                        <p:strVal val="visible"/>
                                      </p:to>
                                    </p:set>
                                    <p:animEffect transition="in" filter="blinds(horizontal)">
                                      <p:cBhvr>
                                        <p:cTn id="30" dur="500"/>
                                        <p:tgtEl>
                                          <p:spTgt spid="530441"/>
                                        </p:tgtEl>
                                      </p:cBhvr>
                                    </p:animEffect>
                                  </p:childTnLst>
                                </p:cTn>
                              </p:par>
                              <p:par>
                                <p:cTn id="31" presetID="3" presetClass="entr" presetSubtype="10" fill="hold" nodeType="withEffect">
                                  <p:stCondLst>
                                    <p:cond delay="0"/>
                                  </p:stCondLst>
                                  <p:childTnLst>
                                    <p:set>
                                      <p:cBhvr>
                                        <p:cTn id="32" dur="1" fill="hold">
                                          <p:stCondLst>
                                            <p:cond delay="0"/>
                                          </p:stCondLst>
                                        </p:cTn>
                                        <p:tgtEl>
                                          <p:spTgt spid="530442"/>
                                        </p:tgtEl>
                                        <p:attrNameLst>
                                          <p:attrName>style.visibility</p:attrName>
                                        </p:attrNameLst>
                                      </p:cBhvr>
                                      <p:to>
                                        <p:strVal val="visible"/>
                                      </p:to>
                                    </p:set>
                                    <p:animEffect transition="in" filter="blinds(horizontal)">
                                      <p:cBhvr>
                                        <p:cTn id="33" dur="500"/>
                                        <p:tgtEl>
                                          <p:spTgt spid="53044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30443"/>
                                        </p:tgtEl>
                                        <p:attrNameLst>
                                          <p:attrName>style.visibility</p:attrName>
                                        </p:attrNameLst>
                                      </p:cBhvr>
                                      <p:to>
                                        <p:strVal val="visible"/>
                                      </p:to>
                                    </p:set>
                                    <p:animEffect transition="in" filter="blinds(horizontal)">
                                      <p:cBhvr>
                                        <p:cTn id="36" dur="500"/>
                                        <p:tgtEl>
                                          <p:spTgt spid="53044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30444"/>
                                        </p:tgtEl>
                                        <p:attrNameLst>
                                          <p:attrName>style.visibility</p:attrName>
                                        </p:attrNameLst>
                                      </p:cBhvr>
                                      <p:to>
                                        <p:strVal val="visible"/>
                                      </p:to>
                                    </p:set>
                                    <p:animEffect transition="in" filter="blinds(horizontal)">
                                      <p:cBhvr>
                                        <p:cTn id="39" dur="500"/>
                                        <p:tgtEl>
                                          <p:spTgt spid="530444"/>
                                        </p:tgtEl>
                                      </p:cBhvr>
                                    </p:animEffect>
                                  </p:childTnLst>
                                </p:cTn>
                              </p:par>
                              <p:par>
                                <p:cTn id="40" presetID="3" presetClass="entr" presetSubtype="10" fill="hold" nodeType="withEffect">
                                  <p:stCondLst>
                                    <p:cond delay="0"/>
                                  </p:stCondLst>
                                  <p:childTnLst>
                                    <p:set>
                                      <p:cBhvr>
                                        <p:cTn id="41" dur="1" fill="hold">
                                          <p:stCondLst>
                                            <p:cond delay="0"/>
                                          </p:stCondLst>
                                        </p:cTn>
                                        <p:tgtEl>
                                          <p:spTgt spid="530445"/>
                                        </p:tgtEl>
                                        <p:attrNameLst>
                                          <p:attrName>style.visibility</p:attrName>
                                        </p:attrNameLst>
                                      </p:cBhvr>
                                      <p:to>
                                        <p:strVal val="visible"/>
                                      </p:to>
                                    </p:set>
                                    <p:animEffect transition="in" filter="blinds(horizontal)">
                                      <p:cBhvr>
                                        <p:cTn id="42" dur="500"/>
                                        <p:tgtEl>
                                          <p:spTgt spid="530445"/>
                                        </p:tgtEl>
                                      </p:cBhvr>
                                    </p:animEffect>
                                  </p:childTnLst>
                                </p:cTn>
                              </p:par>
                              <p:par>
                                <p:cTn id="43" presetID="3" presetClass="entr" presetSubtype="10" fill="hold" nodeType="withEffect">
                                  <p:stCondLst>
                                    <p:cond delay="0"/>
                                  </p:stCondLst>
                                  <p:childTnLst>
                                    <p:set>
                                      <p:cBhvr>
                                        <p:cTn id="44" dur="1" fill="hold">
                                          <p:stCondLst>
                                            <p:cond delay="0"/>
                                          </p:stCondLst>
                                        </p:cTn>
                                        <p:tgtEl>
                                          <p:spTgt spid="530446"/>
                                        </p:tgtEl>
                                        <p:attrNameLst>
                                          <p:attrName>style.visibility</p:attrName>
                                        </p:attrNameLst>
                                      </p:cBhvr>
                                      <p:to>
                                        <p:strVal val="visible"/>
                                      </p:to>
                                    </p:set>
                                    <p:animEffect transition="in" filter="blinds(horizontal)">
                                      <p:cBhvr>
                                        <p:cTn id="45" dur="500"/>
                                        <p:tgtEl>
                                          <p:spTgt spid="53044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530447"/>
                                        </p:tgtEl>
                                        <p:attrNameLst>
                                          <p:attrName>style.visibility</p:attrName>
                                        </p:attrNameLst>
                                      </p:cBhvr>
                                      <p:to>
                                        <p:strVal val="visible"/>
                                      </p:to>
                                    </p:set>
                                    <p:animEffect transition="in" filter="blinds(horizontal)">
                                      <p:cBhvr>
                                        <p:cTn id="48" dur="500"/>
                                        <p:tgtEl>
                                          <p:spTgt spid="530447"/>
                                        </p:tgtEl>
                                      </p:cBhvr>
                                    </p:animEffect>
                                  </p:childTnLst>
                                </p:cTn>
                              </p:par>
                              <p:par>
                                <p:cTn id="49" presetID="3" presetClass="entr" presetSubtype="10" fill="hold" nodeType="withEffect">
                                  <p:stCondLst>
                                    <p:cond delay="0"/>
                                  </p:stCondLst>
                                  <p:childTnLst>
                                    <p:set>
                                      <p:cBhvr>
                                        <p:cTn id="50" dur="1" fill="hold">
                                          <p:stCondLst>
                                            <p:cond delay="0"/>
                                          </p:stCondLst>
                                        </p:cTn>
                                        <p:tgtEl>
                                          <p:spTgt spid="530449"/>
                                        </p:tgtEl>
                                        <p:attrNameLst>
                                          <p:attrName>style.visibility</p:attrName>
                                        </p:attrNameLst>
                                      </p:cBhvr>
                                      <p:to>
                                        <p:strVal val="visible"/>
                                      </p:to>
                                    </p:set>
                                    <p:animEffect transition="in" filter="blinds(horizontal)">
                                      <p:cBhvr>
                                        <p:cTn id="51" dur="500"/>
                                        <p:tgtEl>
                                          <p:spTgt spid="530449"/>
                                        </p:tgtEl>
                                      </p:cBhvr>
                                    </p:animEffect>
                                  </p:childTnLst>
                                </p:cTn>
                              </p:par>
                              <p:par>
                                <p:cTn id="52" presetID="3" presetClass="entr" presetSubtype="10" fill="hold" nodeType="withEffect">
                                  <p:stCondLst>
                                    <p:cond delay="0"/>
                                  </p:stCondLst>
                                  <p:childTnLst>
                                    <p:set>
                                      <p:cBhvr>
                                        <p:cTn id="53" dur="1" fill="hold">
                                          <p:stCondLst>
                                            <p:cond delay="0"/>
                                          </p:stCondLst>
                                        </p:cTn>
                                        <p:tgtEl>
                                          <p:spTgt spid="530450"/>
                                        </p:tgtEl>
                                        <p:attrNameLst>
                                          <p:attrName>style.visibility</p:attrName>
                                        </p:attrNameLst>
                                      </p:cBhvr>
                                      <p:to>
                                        <p:strVal val="visible"/>
                                      </p:to>
                                    </p:set>
                                    <p:animEffect transition="in" filter="blinds(horizontal)">
                                      <p:cBhvr>
                                        <p:cTn id="54" dur="500"/>
                                        <p:tgtEl>
                                          <p:spTgt spid="530450"/>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30452"/>
                                        </p:tgtEl>
                                        <p:attrNameLst>
                                          <p:attrName>style.visibility</p:attrName>
                                        </p:attrNameLst>
                                      </p:cBhvr>
                                      <p:to>
                                        <p:strVal val="visible"/>
                                      </p:to>
                                    </p:set>
                                    <p:animEffect transition="in" filter="blinds(horizontal)">
                                      <p:cBhvr>
                                        <p:cTn id="57" dur="500"/>
                                        <p:tgtEl>
                                          <p:spTgt spid="530452"/>
                                        </p:tgtEl>
                                      </p:cBhvr>
                                    </p:animEffect>
                                  </p:childTnLst>
                                </p:cTn>
                              </p:par>
                              <p:par>
                                <p:cTn id="58" presetID="3" presetClass="entr" presetSubtype="10" fill="hold" nodeType="withEffect">
                                  <p:stCondLst>
                                    <p:cond delay="0"/>
                                  </p:stCondLst>
                                  <p:childTnLst>
                                    <p:set>
                                      <p:cBhvr>
                                        <p:cTn id="59" dur="1" fill="hold">
                                          <p:stCondLst>
                                            <p:cond delay="0"/>
                                          </p:stCondLst>
                                        </p:cTn>
                                        <p:tgtEl>
                                          <p:spTgt spid="530453"/>
                                        </p:tgtEl>
                                        <p:attrNameLst>
                                          <p:attrName>style.visibility</p:attrName>
                                        </p:attrNameLst>
                                      </p:cBhvr>
                                      <p:to>
                                        <p:strVal val="visible"/>
                                      </p:to>
                                    </p:set>
                                    <p:animEffect transition="in" filter="blinds(horizontal)">
                                      <p:cBhvr>
                                        <p:cTn id="60" dur="500"/>
                                        <p:tgtEl>
                                          <p:spTgt spid="530453"/>
                                        </p:tgtEl>
                                      </p:cBhvr>
                                    </p:animEffect>
                                  </p:childTnLst>
                                </p:cTn>
                              </p:par>
                              <p:par>
                                <p:cTn id="61" presetID="3" presetClass="entr" presetSubtype="10" fill="hold" nodeType="withEffect">
                                  <p:stCondLst>
                                    <p:cond delay="0"/>
                                  </p:stCondLst>
                                  <p:childTnLst>
                                    <p:set>
                                      <p:cBhvr>
                                        <p:cTn id="62" dur="1" fill="hold">
                                          <p:stCondLst>
                                            <p:cond delay="0"/>
                                          </p:stCondLst>
                                        </p:cTn>
                                        <p:tgtEl>
                                          <p:spTgt spid="530454"/>
                                        </p:tgtEl>
                                        <p:attrNameLst>
                                          <p:attrName>style.visibility</p:attrName>
                                        </p:attrNameLst>
                                      </p:cBhvr>
                                      <p:to>
                                        <p:strVal val="visible"/>
                                      </p:to>
                                    </p:set>
                                    <p:animEffect transition="in" filter="blinds(horizontal)">
                                      <p:cBhvr>
                                        <p:cTn id="63" dur="500"/>
                                        <p:tgtEl>
                                          <p:spTgt spid="530454"/>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530462"/>
                                        </p:tgtEl>
                                        <p:attrNameLst>
                                          <p:attrName>style.visibility</p:attrName>
                                        </p:attrNameLst>
                                      </p:cBhvr>
                                      <p:to>
                                        <p:strVal val="visible"/>
                                      </p:to>
                                    </p:set>
                                    <p:animEffect transition="in" filter="blinds(horizontal)">
                                      <p:cBhvr>
                                        <p:cTn id="66" dur="500"/>
                                        <p:tgtEl>
                                          <p:spTgt spid="530462"/>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30463"/>
                                        </p:tgtEl>
                                        <p:attrNameLst>
                                          <p:attrName>style.visibility</p:attrName>
                                        </p:attrNameLst>
                                      </p:cBhvr>
                                      <p:to>
                                        <p:strVal val="visible"/>
                                      </p:to>
                                    </p:set>
                                    <p:animEffect transition="in" filter="blinds(horizontal)">
                                      <p:cBhvr>
                                        <p:cTn id="69" dur="500"/>
                                        <p:tgtEl>
                                          <p:spTgt spid="530463"/>
                                        </p:tgtEl>
                                      </p:cBhvr>
                                    </p:animEffect>
                                  </p:childTnLst>
                                </p:cTn>
                              </p:par>
                              <p:par>
                                <p:cTn id="70" presetID="3" presetClass="entr" presetSubtype="10" fill="hold" nodeType="withEffect">
                                  <p:stCondLst>
                                    <p:cond delay="0"/>
                                  </p:stCondLst>
                                  <p:childTnLst>
                                    <p:set>
                                      <p:cBhvr>
                                        <p:cTn id="71" dur="1" fill="hold">
                                          <p:stCondLst>
                                            <p:cond delay="0"/>
                                          </p:stCondLst>
                                        </p:cTn>
                                        <p:tgtEl>
                                          <p:spTgt spid="530464"/>
                                        </p:tgtEl>
                                        <p:attrNameLst>
                                          <p:attrName>style.visibility</p:attrName>
                                        </p:attrNameLst>
                                      </p:cBhvr>
                                      <p:to>
                                        <p:strVal val="visible"/>
                                      </p:to>
                                    </p:set>
                                    <p:animEffect transition="in" filter="blinds(horizontal)">
                                      <p:cBhvr>
                                        <p:cTn id="72" dur="500"/>
                                        <p:tgtEl>
                                          <p:spTgt spid="530464"/>
                                        </p:tgtEl>
                                      </p:cBhvr>
                                    </p:animEffect>
                                  </p:childTnLst>
                                </p:cTn>
                              </p:par>
                              <p:par>
                                <p:cTn id="73" presetID="3" presetClass="entr" presetSubtype="10" fill="hold" nodeType="withEffect">
                                  <p:stCondLst>
                                    <p:cond delay="0"/>
                                  </p:stCondLst>
                                  <p:childTnLst>
                                    <p:set>
                                      <p:cBhvr>
                                        <p:cTn id="74" dur="1" fill="hold">
                                          <p:stCondLst>
                                            <p:cond delay="0"/>
                                          </p:stCondLst>
                                        </p:cTn>
                                        <p:tgtEl>
                                          <p:spTgt spid="530465"/>
                                        </p:tgtEl>
                                        <p:attrNameLst>
                                          <p:attrName>style.visibility</p:attrName>
                                        </p:attrNameLst>
                                      </p:cBhvr>
                                      <p:to>
                                        <p:strVal val="visible"/>
                                      </p:to>
                                    </p:set>
                                    <p:animEffect transition="in" filter="blinds(horizontal)">
                                      <p:cBhvr>
                                        <p:cTn id="75" dur="500"/>
                                        <p:tgtEl>
                                          <p:spTgt spid="530465"/>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530466"/>
                                        </p:tgtEl>
                                        <p:attrNameLst>
                                          <p:attrName>style.visibility</p:attrName>
                                        </p:attrNameLst>
                                      </p:cBhvr>
                                      <p:to>
                                        <p:strVal val="visible"/>
                                      </p:to>
                                    </p:set>
                                    <p:animEffect transition="in" filter="blinds(horizontal)">
                                      <p:cBhvr>
                                        <p:cTn id="78" dur="500"/>
                                        <p:tgtEl>
                                          <p:spTgt spid="530466"/>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530467"/>
                                        </p:tgtEl>
                                        <p:attrNameLst>
                                          <p:attrName>style.visibility</p:attrName>
                                        </p:attrNameLst>
                                      </p:cBhvr>
                                      <p:to>
                                        <p:strVal val="visible"/>
                                      </p:to>
                                    </p:set>
                                    <p:animEffect transition="in" filter="blinds(horizontal)">
                                      <p:cBhvr>
                                        <p:cTn id="81" dur="500"/>
                                        <p:tgtEl>
                                          <p:spTgt spid="530467"/>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530468"/>
                                        </p:tgtEl>
                                        <p:attrNameLst>
                                          <p:attrName>style.visibility</p:attrName>
                                        </p:attrNameLst>
                                      </p:cBhvr>
                                      <p:to>
                                        <p:strVal val="visible"/>
                                      </p:to>
                                    </p:set>
                                    <p:animEffect transition="in" filter="blinds(horizontal)">
                                      <p:cBhvr>
                                        <p:cTn id="84" dur="500"/>
                                        <p:tgtEl>
                                          <p:spTgt spid="53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8" grpId="0" animBg="1"/>
      <p:bldP spid="530439" grpId="0" animBg="1"/>
      <p:bldP spid="530440" grpId="0" animBg="1"/>
      <p:bldP spid="530443" grpId="0" animBg="1"/>
      <p:bldP spid="530444" grpId="0" animBg="1"/>
      <p:bldP spid="530447" grpId="0" animBg="1"/>
      <p:bldP spid="530452" grpId="0" animBg="1"/>
      <p:bldP spid="530459" grpId="0"/>
      <p:bldP spid="530460" grpId="0"/>
      <p:bldP spid="530462" grpId="0" animBg="1"/>
      <p:bldP spid="530463" grpId="0" animBg="1"/>
      <p:bldP spid="530466" grpId="0" animBg="1"/>
      <p:bldP spid="530467" grpId="0" animBg="1"/>
      <p:bldP spid="53046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a:xfrm>
            <a:off x="838200" y="0"/>
            <a:ext cx="8305800" cy="762000"/>
          </a:xfrm>
        </p:spPr>
        <p:txBody>
          <a:bodyPr/>
          <a:lstStyle/>
          <a:p>
            <a:r>
              <a:rPr lang="en-US" altLang="zh-CN" sz="3200">
                <a:ea typeface="宋体" panose="02010600030101010101" pitchFamily="2" charset="-122"/>
              </a:rPr>
              <a:t>Example2 of FOL resolution proof</a:t>
            </a:r>
          </a:p>
        </p:txBody>
      </p:sp>
      <p:graphicFrame>
        <p:nvGraphicFramePr>
          <p:cNvPr id="120835" name="Object 20"/>
          <p:cNvGraphicFramePr>
            <a:graphicFrameLocks noGrp="1" noChangeAspect="1"/>
          </p:cNvGraphicFramePr>
          <p:nvPr>
            <p:ph idx="1"/>
          </p:nvPr>
        </p:nvGraphicFramePr>
        <p:xfrm>
          <a:off x="533400" y="3390900"/>
          <a:ext cx="2362200" cy="419100"/>
        </p:xfrm>
        <a:graphic>
          <a:graphicData uri="http://schemas.openxmlformats.org/presentationml/2006/ole">
            <mc:AlternateContent xmlns:mc="http://schemas.openxmlformats.org/markup-compatibility/2006">
              <mc:Choice xmlns:v="urn:schemas-microsoft-com:vml" Requires="v">
                <p:oleObj name="公式" r:id="rId3" imgW="1218671" imgH="215806" progId="Equation.3">
                  <p:embed/>
                </p:oleObj>
              </mc:Choice>
              <mc:Fallback>
                <p:oleObj name="公式" r:id="rId3" imgW="1218671" imgH="215806" progId="Equation.3">
                  <p:embed/>
                  <p:pic>
                    <p:nvPicPr>
                      <p:cNvPr id="0" name="Object 2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533400" y="3390900"/>
                        <a:ext cx="2362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2083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172EEF70-EAC7-40A8-9584-D0EAD8A10E9D}" type="slidenum">
              <a:rPr lang="zh-CN" altLang="en-US" sz="1000" b="0" smtClean="0">
                <a:solidFill>
                  <a:srgbClr val="FFFFFF"/>
                </a:solidFill>
                <a:latin typeface="Arial" panose="020B0604020202020204" pitchFamily="34" charset="0"/>
              </a:rPr>
              <a:pPr>
                <a:spcBef>
                  <a:spcPct val="0"/>
                </a:spcBef>
                <a:buClrTx/>
                <a:buFontTx/>
                <a:buNone/>
              </a:pPr>
              <a:t>53</a:t>
            </a:fld>
            <a:endParaRPr lang="en-US" altLang="zh-CN" sz="1000" b="0">
              <a:solidFill>
                <a:srgbClr val="FFFFFF"/>
              </a:solidFill>
              <a:latin typeface="Arial" panose="020B0604020202020204" pitchFamily="34" charset="0"/>
            </a:endParaRPr>
          </a:p>
        </p:txBody>
      </p:sp>
      <p:sp>
        <p:nvSpPr>
          <p:cNvPr id="26" name="日期占位符 3"/>
          <p:cNvSpPr>
            <a:spLocks noGrp="1"/>
          </p:cNvSpPr>
          <p:nvPr>
            <p:ph type="dt" sz="quarter" idx="12"/>
          </p:nvPr>
        </p:nvSpPr>
        <p:spPr/>
        <p:txBody>
          <a:bodyPr/>
          <a:lstStyle/>
          <a:p>
            <a:pPr>
              <a:defRPr/>
            </a:pPr>
            <a:fld id="{90C7D700-0CE0-4CDA-B697-F2DC4FB14288}" type="datetime1">
              <a:rPr lang="zh-CN" altLang="en-US"/>
              <a:pPr>
                <a:defRPr/>
              </a:pPr>
              <a:t>2023/4/24</a:t>
            </a:fld>
            <a:endParaRPr lang="en-US" altLang="zh-CN"/>
          </a:p>
        </p:txBody>
      </p:sp>
      <p:sp>
        <p:nvSpPr>
          <p:cNvPr id="120839" name="Rectangle 3"/>
          <p:cNvSpPr>
            <a:spLocks noChangeArrowheads="1"/>
          </p:cNvSpPr>
          <p:nvPr/>
        </p:nvSpPr>
        <p:spPr bwMode="auto">
          <a:xfrm>
            <a:off x="4410075" y="771525"/>
            <a:ext cx="4733925" cy="5781675"/>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latin typeface="Arial" panose="020B0604020202020204" pitchFamily="34" charset="0"/>
            </a:endParaRPr>
          </a:p>
        </p:txBody>
      </p:sp>
      <p:sp>
        <p:nvSpPr>
          <p:cNvPr id="120840" name="Rectangle 4"/>
          <p:cNvSpPr>
            <a:spLocks noChangeArrowheads="1"/>
          </p:cNvSpPr>
          <p:nvPr/>
        </p:nvSpPr>
        <p:spPr bwMode="auto">
          <a:xfrm>
            <a:off x="228600" y="1343025"/>
            <a:ext cx="403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zh-CN" sz="2400" b="0">
                <a:solidFill>
                  <a:srgbClr val="FF0000"/>
                </a:solidFill>
                <a:latin typeface="Arial" panose="020B0604020202020204" pitchFamily="34" charset="0"/>
              </a:rPr>
              <a:t>Given addition properties</a:t>
            </a:r>
            <a:r>
              <a:rPr lang="en-US" altLang="zh-CN" sz="2400" b="0">
                <a:solidFill>
                  <a:srgbClr val="FF0000"/>
                </a:solidFill>
                <a:latin typeface="Times New Roman" panose="02020603050405020304" pitchFamily="18" charset="0"/>
              </a:rPr>
              <a:t>: </a:t>
            </a:r>
            <a:r>
              <a:rPr lang="zh-CN" altLang="en-US" sz="2400" b="0">
                <a:solidFill>
                  <a:srgbClr val="FF0000"/>
                </a:solidFill>
                <a:latin typeface="Times New Roman" panose="02020603050405020304" pitchFamily="18" charset="0"/>
              </a:rPr>
              <a:t>（</a:t>
            </a:r>
            <a:r>
              <a:rPr lang="en-US" altLang="zh-CN" sz="2400" b="0">
                <a:solidFill>
                  <a:srgbClr val="FF0000"/>
                </a:solidFill>
                <a:latin typeface="Times New Roman" panose="02020603050405020304" pitchFamily="18" charset="0"/>
              </a:rPr>
              <a:t>1</a:t>
            </a:r>
            <a:r>
              <a:rPr lang="zh-CN" altLang="en-US" sz="2400" b="0">
                <a:solidFill>
                  <a:srgbClr val="FF0000"/>
                </a:solidFill>
                <a:latin typeface="Times New Roman" panose="02020603050405020304" pitchFamily="18" charset="0"/>
              </a:rPr>
              <a:t>）</a:t>
            </a:r>
            <a:r>
              <a:rPr lang="en-US" altLang="zh-CN" sz="2400" b="0">
                <a:solidFill>
                  <a:srgbClr val="FF0000"/>
                </a:solidFill>
                <a:latin typeface="Times New Roman" panose="02020603050405020304" pitchFamily="18" charset="0"/>
              </a:rPr>
              <a:t>0+x = x</a:t>
            </a:r>
            <a:r>
              <a:rPr lang="zh-CN" altLang="en-US" sz="2400" b="0">
                <a:solidFill>
                  <a:srgbClr val="FF0000"/>
                </a:solidFill>
                <a:latin typeface="Times New Roman" panose="02020603050405020304" pitchFamily="18" charset="0"/>
              </a:rPr>
              <a:t>；（</a:t>
            </a:r>
            <a:r>
              <a:rPr lang="en-US" altLang="zh-CN" sz="2400" b="0">
                <a:solidFill>
                  <a:srgbClr val="FF0000"/>
                </a:solidFill>
                <a:latin typeface="Times New Roman" panose="02020603050405020304" pitchFamily="18" charset="0"/>
              </a:rPr>
              <a:t>2</a:t>
            </a:r>
            <a:r>
              <a:rPr lang="zh-CN" altLang="en-US" sz="2400" b="0">
                <a:solidFill>
                  <a:srgbClr val="FF0000"/>
                </a:solidFill>
                <a:latin typeface="Times New Roman" panose="02020603050405020304" pitchFamily="18" charset="0"/>
              </a:rPr>
              <a:t>）</a:t>
            </a:r>
            <a:r>
              <a:rPr lang="en-US" altLang="zh-CN" sz="2400" b="0">
                <a:solidFill>
                  <a:srgbClr val="FF0000"/>
                </a:solidFill>
                <a:latin typeface="Times New Roman" panose="02020603050405020304" pitchFamily="18" charset="0"/>
              </a:rPr>
              <a:t>if x+y = z</a:t>
            </a:r>
            <a:r>
              <a:rPr lang="zh-CN" altLang="en-US" sz="2400" b="0">
                <a:solidFill>
                  <a:srgbClr val="FF0000"/>
                </a:solidFill>
                <a:latin typeface="Times New Roman" panose="02020603050405020304" pitchFamily="18" charset="0"/>
              </a:rPr>
              <a:t>，</a:t>
            </a:r>
            <a:r>
              <a:rPr lang="en-US" altLang="zh-CN" sz="2400" b="0">
                <a:solidFill>
                  <a:srgbClr val="FF0000"/>
                </a:solidFill>
                <a:latin typeface="Times New Roman" panose="02020603050405020304" pitchFamily="18" charset="0"/>
              </a:rPr>
              <a:t>then x+1+y=z+1</a:t>
            </a:r>
          </a:p>
          <a:p>
            <a:pPr eaLnBrk="1" hangingPunct="1">
              <a:spcBef>
                <a:spcPct val="0"/>
              </a:spcBef>
              <a:buClrTx/>
              <a:buFontTx/>
              <a:buChar char="•"/>
            </a:pPr>
            <a:r>
              <a:rPr lang="en-US" altLang="zh-CN" sz="2400" b="0">
                <a:solidFill>
                  <a:srgbClr val="FF0000"/>
                </a:solidFill>
                <a:latin typeface="Times New Roman" panose="02020603050405020304" pitchFamily="18" charset="0"/>
              </a:rPr>
              <a:t> Prove</a:t>
            </a:r>
            <a:r>
              <a:rPr lang="zh-CN" altLang="en-US" sz="2400" b="0">
                <a:solidFill>
                  <a:srgbClr val="FF0000"/>
                </a:solidFill>
                <a:latin typeface="Times New Roman" panose="02020603050405020304" pitchFamily="18" charset="0"/>
              </a:rPr>
              <a:t>：</a:t>
            </a:r>
            <a:r>
              <a:rPr lang="en-US" altLang="zh-CN" sz="2400" b="0">
                <a:solidFill>
                  <a:srgbClr val="FF0000"/>
                </a:solidFill>
                <a:latin typeface="Times New Roman" panose="02020603050405020304" pitchFamily="18" charset="0"/>
              </a:rPr>
              <a:t>2+3=5.</a:t>
            </a:r>
            <a:endParaRPr lang="zh-CN" altLang="en-US" sz="2400" b="0">
              <a:solidFill>
                <a:srgbClr val="FF0000"/>
              </a:solidFill>
              <a:latin typeface="Times New Roman" panose="02020603050405020304" pitchFamily="18" charset="0"/>
            </a:endParaRPr>
          </a:p>
        </p:txBody>
      </p:sp>
      <p:sp>
        <p:nvSpPr>
          <p:cNvPr id="120841" name="Rectangle 5"/>
          <p:cNvSpPr>
            <a:spLocks noChangeArrowheads="1"/>
          </p:cNvSpPr>
          <p:nvPr/>
        </p:nvSpPr>
        <p:spPr bwMode="auto">
          <a:xfrm>
            <a:off x="4819650" y="1066800"/>
            <a:ext cx="12954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zh-CN" altLang="en-US" sz="1800">
                <a:latin typeface="Arial" panose="020B0604020202020204" pitchFamily="34" charset="0"/>
                <a:ea typeface="Batang" pitchFamily="18" charset="-127"/>
              </a:rPr>
              <a:t>￢</a:t>
            </a:r>
            <a:r>
              <a:rPr kumimoji="1" lang="en-US" altLang="zh-CN" sz="1800">
                <a:latin typeface="Arial" panose="020B0604020202020204" pitchFamily="34" charset="0"/>
                <a:ea typeface="Batang" pitchFamily="18" charset="-127"/>
              </a:rPr>
              <a:t>p(2,3,5)</a:t>
            </a:r>
            <a:endParaRPr kumimoji="1" lang="en-US" altLang="zh-CN" sz="1800">
              <a:latin typeface="Arial" panose="020B0604020202020204" pitchFamily="34" charset="0"/>
            </a:endParaRPr>
          </a:p>
        </p:txBody>
      </p:sp>
      <p:sp>
        <p:nvSpPr>
          <p:cNvPr id="120842" name="Rectangle 6"/>
          <p:cNvSpPr>
            <a:spLocks noChangeArrowheads="1"/>
          </p:cNvSpPr>
          <p:nvPr/>
        </p:nvSpPr>
        <p:spPr bwMode="auto">
          <a:xfrm>
            <a:off x="6457950" y="1066800"/>
            <a:ext cx="25908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zh-CN" altLang="en-US" sz="1600">
                <a:latin typeface="Arial" panose="020B0604020202020204" pitchFamily="34" charset="0"/>
              </a:rPr>
              <a:t>￢</a:t>
            </a:r>
            <a:r>
              <a:rPr kumimoji="1" lang="en-US" altLang="zh-CN" sz="1600">
                <a:latin typeface="Arial" panose="020B0604020202020204" pitchFamily="34" charset="0"/>
              </a:rPr>
              <a:t>p(x,y,z)</a:t>
            </a:r>
            <a:r>
              <a:rPr kumimoji="1" lang="zh-CN" altLang="en-US" sz="1600">
                <a:latin typeface="Arial" panose="020B0604020202020204" pitchFamily="34" charset="0"/>
              </a:rPr>
              <a:t> </a:t>
            </a:r>
            <a:r>
              <a:rPr kumimoji="1" lang="en-US" altLang="zh-CN" sz="1600">
                <a:latin typeface="Arial" panose="020B0604020202020204" pitchFamily="34" charset="0"/>
              </a:rPr>
              <a:t>∨ p(s(x),y,s(z))</a:t>
            </a:r>
          </a:p>
        </p:txBody>
      </p:sp>
      <p:sp>
        <p:nvSpPr>
          <p:cNvPr id="120843" name="Rectangle 7"/>
          <p:cNvSpPr>
            <a:spLocks noChangeArrowheads="1"/>
          </p:cNvSpPr>
          <p:nvPr/>
        </p:nvSpPr>
        <p:spPr bwMode="auto">
          <a:xfrm>
            <a:off x="5057775" y="2505075"/>
            <a:ext cx="12954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kumimoji="1" lang="zh-CN" altLang="en-US" sz="1800">
                <a:latin typeface="Arial" panose="020B0604020202020204" pitchFamily="34" charset="0"/>
              </a:rPr>
              <a:t>￢</a:t>
            </a:r>
            <a:r>
              <a:rPr kumimoji="1" lang="en-US" altLang="zh-CN" sz="1800">
                <a:latin typeface="Arial" panose="020B0604020202020204" pitchFamily="34" charset="0"/>
              </a:rPr>
              <a:t>p(1,3,4)</a:t>
            </a:r>
          </a:p>
        </p:txBody>
      </p:sp>
      <p:sp>
        <p:nvSpPr>
          <p:cNvPr id="120844" name="Line 8"/>
          <p:cNvSpPr>
            <a:spLocks noChangeShapeType="1"/>
          </p:cNvSpPr>
          <p:nvPr/>
        </p:nvSpPr>
        <p:spPr bwMode="auto">
          <a:xfrm>
            <a:off x="5467350" y="1514475"/>
            <a:ext cx="2286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0845" name="Line 9"/>
          <p:cNvSpPr>
            <a:spLocks noChangeShapeType="1"/>
          </p:cNvSpPr>
          <p:nvPr/>
        </p:nvSpPr>
        <p:spPr bwMode="auto">
          <a:xfrm flipH="1">
            <a:off x="5715000" y="1514475"/>
            <a:ext cx="2743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0846" name="Rectangle 14"/>
          <p:cNvSpPr>
            <a:spLocks noChangeArrowheads="1"/>
          </p:cNvSpPr>
          <p:nvPr/>
        </p:nvSpPr>
        <p:spPr bwMode="auto">
          <a:xfrm>
            <a:off x="7315200" y="3952875"/>
            <a:ext cx="14478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zh-CN" altLang="en-US" sz="1800">
                <a:latin typeface="Arial" panose="020B0604020202020204" pitchFamily="34" charset="0"/>
              </a:rPr>
              <a:t>￢</a:t>
            </a:r>
            <a:r>
              <a:rPr kumimoji="1" lang="en-US" altLang="zh-CN" sz="1800">
                <a:latin typeface="Arial" panose="020B0604020202020204" pitchFamily="34" charset="0"/>
              </a:rPr>
              <a:t>p(0,3,3)</a:t>
            </a:r>
          </a:p>
        </p:txBody>
      </p:sp>
      <p:sp>
        <p:nvSpPr>
          <p:cNvPr id="120847" name="Line 15"/>
          <p:cNvSpPr>
            <a:spLocks noChangeShapeType="1"/>
          </p:cNvSpPr>
          <p:nvPr/>
        </p:nvSpPr>
        <p:spPr bwMode="auto">
          <a:xfrm>
            <a:off x="5562600" y="4495800"/>
            <a:ext cx="1600200" cy="723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0848" name="Line 16"/>
          <p:cNvSpPr>
            <a:spLocks noChangeShapeType="1"/>
          </p:cNvSpPr>
          <p:nvPr/>
        </p:nvSpPr>
        <p:spPr bwMode="auto">
          <a:xfrm flipH="1">
            <a:off x="7162800" y="4429125"/>
            <a:ext cx="838200" cy="790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0849" name="Rectangle 17"/>
          <p:cNvSpPr>
            <a:spLocks noChangeArrowheads="1"/>
          </p:cNvSpPr>
          <p:nvPr/>
        </p:nvSpPr>
        <p:spPr bwMode="auto">
          <a:xfrm>
            <a:off x="6629400" y="5219700"/>
            <a:ext cx="9144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1800">
                <a:solidFill>
                  <a:srgbClr val="FF3300"/>
                </a:solidFill>
                <a:latin typeface="Batang" pitchFamily="18" charset="-127"/>
                <a:ea typeface="Batang" pitchFamily="18" charset="-127"/>
              </a:rPr>
              <a:t>NIL</a:t>
            </a:r>
            <a:endParaRPr kumimoji="1" lang="en-US" altLang="zh-CN" sz="1800">
              <a:solidFill>
                <a:srgbClr val="FF3300"/>
              </a:solidFill>
              <a:latin typeface="Times New Roman" panose="02020603050405020304" pitchFamily="18" charset="0"/>
            </a:endParaRPr>
          </a:p>
        </p:txBody>
      </p:sp>
      <p:sp>
        <p:nvSpPr>
          <p:cNvPr id="120850" name="Rectangle 24"/>
          <p:cNvSpPr>
            <a:spLocks noChangeArrowheads="1"/>
          </p:cNvSpPr>
          <p:nvPr/>
        </p:nvSpPr>
        <p:spPr bwMode="auto">
          <a:xfrm>
            <a:off x="228600" y="2971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zh-CN" sz="1800">
                <a:latin typeface="Arial" panose="020B0604020202020204" pitchFamily="34" charset="0"/>
              </a:rPr>
              <a:t> </a:t>
            </a:r>
            <a:r>
              <a:rPr lang="en-US" altLang="zh-CN" sz="2400" b="0">
                <a:solidFill>
                  <a:srgbClr val="6600CC"/>
                </a:solidFill>
                <a:latin typeface="Times New Roman" panose="02020603050405020304" pitchFamily="18" charset="0"/>
              </a:rPr>
              <a:t>Facts:</a:t>
            </a:r>
            <a:endParaRPr lang="zh-CN" altLang="en-US" sz="2400" b="0">
              <a:solidFill>
                <a:srgbClr val="6600CC"/>
              </a:solidFill>
              <a:latin typeface="Times New Roman" panose="02020603050405020304" pitchFamily="18" charset="0"/>
            </a:endParaRPr>
          </a:p>
        </p:txBody>
      </p:sp>
      <p:sp>
        <p:nvSpPr>
          <p:cNvPr id="120851" name="Rectangle 25"/>
          <p:cNvSpPr>
            <a:spLocks noChangeArrowheads="1"/>
          </p:cNvSpPr>
          <p:nvPr/>
        </p:nvSpPr>
        <p:spPr bwMode="auto">
          <a:xfrm>
            <a:off x="152400" y="4876800"/>
            <a:ext cx="2971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zh-CN" sz="1800">
                <a:latin typeface="Arial" panose="020B0604020202020204" pitchFamily="34" charset="0"/>
              </a:rPr>
              <a:t> </a:t>
            </a:r>
            <a:r>
              <a:rPr lang="en-US" altLang="zh-CN" sz="2400" b="0">
                <a:solidFill>
                  <a:srgbClr val="6600CC"/>
                </a:solidFill>
                <a:latin typeface="Times New Roman" panose="02020603050405020304" pitchFamily="18" charset="0"/>
              </a:rPr>
              <a:t>Negate</a:t>
            </a:r>
            <a:r>
              <a:rPr lang="en-US" altLang="zh-CN" sz="1800">
                <a:latin typeface="Arial" panose="020B0604020202020204" pitchFamily="34" charset="0"/>
              </a:rPr>
              <a:t> </a:t>
            </a:r>
            <a:r>
              <a:rPr lang="en-US" altLang="zh-CN" sz="2400" b="0">
                <a:solidFill>
                  <a:srgbClr val="6600CC"/>
                </a:solidFill>
                <a:latin typeface="Times New Roman" panose="02020603050405020304" pitchFamily="18" charset="0"/>
              </a:rPr>
              <a:t>Conclusion :</a:t>
            </a:r>
          </a:p>
          <a:p>
            <a:pPr eaLnBrk="1" hangingPunct="1">
              <a:spcBef>
                <a:spcPct val="0"/>
              </a:spcBef>
              <a:buClrTx/>
              <a:buFontTx/>
              <a:buNone/>
            </a:pPr>
            <a:r>
              <a:rPr lang="zh-CN" altLang="en-US" sz="2400" b="0">
                <a:latin typeface="Times New Roman" panose="02020603050405020304" pitchFamily="18" charset="0"/>
              </a:rPr>
              <a:t>  </a:t>
            </a:r>
          </a:p>
        </p:txBody>
      </p:sp>
      <p:graphicFrame>
        <p:nvGraphicFramePr>
          <p:cNvPr id="120852" name="Object 26"/>
          <p:cNvGraphicFramePr>
            <a:graphicFrameLocks noChangeAspect="1"/>
          </p:cNvGraphicFramePr>
          <p:nvPr/>
        </p:nvGraphicFramePr>
        <p:xfrm>
          <a:off x="533400" y="5257800"/>
          <a:ext cx="1552575" cy="419100"/>
        </p:xfrm>
        <a:graphic>
          <a:graphicData uri="http://schemas.openxmlformats.org/presentationml/2006/ole">
            <mc:AlternateContent xmlns:mc="http://schemas.openxmlformats.org/markup-compatibility/2006">
              <mc:Choice xmlns:v="urn:schemas-microsoft-com:vml" Requires="v">
                <p:oleObj name="公式" r:id="rId5" imgW="799753" imgH="215806" progId="Equation.3">
                  <p:embed/>
                </p:oleObj>
              </mc:Choice>
              <mc:Fallback>
                <p:oleObj name="公式" r:id="rId5" imgW="799753" imgH="215806" progId="Equation.3">
                  <p:embed/>
                  <p:pic>
                    <p:nvPicPr>
                      <p:cNvPr id="0" name="Object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257800"/>
                        <a:ext cx="15525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0853" name="Rectangle 27"/>
          <p:cNvSpPr>
            <a:spLocks noChangeArrowheads="1"/>
          </p:cNvSpPr>
          <p:nvPr/>
        </p:nvSpPr>
        <p:spPr bwMode="auto">
          <a:xfrm>
            <a:off x="4762500" y="1657350"/>
            <a:ext cx="990600" cy="304800"/>
          </a:xfrm>
          <a:prstGeom prst="rect">
            <a:avLst/>
          </a:prstGeom>
          <a:solidFill>
            <a:srgbClr val="FFCCFF"/>
          </a:solidFill>
          <a:ln w="9525">
            <a:solidFill>
              <a:srgbClr val="FFCCFF"/>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000" b="0">
                <a:solidFill>
                  <a:srgbClr val="FF3300"/>
                </a:solidFill>
                <a:latin typeface="Times New Roman" panose="02020603050405020304" pitchFamily="18" charset="0"/>
              </a:rPr>
              <a:t>{1/x, </a:t>
            </a:r>
            <a:r>
              <a:rPr kumimoji="1" lang="en-US" altLang="zh-CN" sz="1800" b="0">
                <a:solidFill>
                  <a:srgbClr val="FF3300"/>
                </a:solidFill>
                <a:latin typeface="Arial" panose="020B0604020202020204" pitchFamily="34" charset="0"/>
              </a:rPr>
              <a:t>3/y, 4/z</a:t>
            </a:r>
            <a:r>
              <a:rPr kumimoji="1" lang="en-US" altLang="zh-CN" sz="2000" b="0">
                <a:solidFill>
                  <a:srgbClr val="FF3300"/>
                </a:solidFill>
                <a:latin typeface="Times New Roman" panose="02020603050405020304" pitchFamily="18" charset="0"/>
              </a:rPr>
              <a:t>}</a:t>
            </a:r>
          </a:p>
        </p:txBody>
      </p:sp>
      <p:sp>
        <p:nvSpPr>
          <p:cNvPr id="120854" name="Line 29"/>
          <p:cNvSpPr>
            <a:spLocks noChangeShapeType="1"/>
          </p:cNvSpPr>
          <p:nvPr/>
        </p:nvSpPr>
        <p:spPr bwMode="auto">
          <a:xfrm>
            <a:off x="5715000" y="2962275"/>
            <a:ext cx="2209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0855" name="Line 30"/>
          <p:cNvSpPr>
            <a:spLocks noChangeShapeType="1"/>
          </p:cNvSpPr>
          <p:nvPr/>
        </p:nvSpPr>
        <p:spPr bwMode="auto">
          <a:xfrm flipH="1">
            <a:off x="7953375" y="1514475"/>
            <a:ext cx="457200" cy="2438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0856" name="Rectangle 32"/>
          <p:cNvSpPr>
            <a:spLocks noChangeArrowheads="1"/>
          </p:cNvSpPr>
          <p:nvPr/>
        </p:nvSpPr>
        <p:spPr bwMode="auto">
          <a:xfrm>
            <a:off x="5210175" y="4038600"/>
            <a:ext cx="990600" cy="457200"/>
          </a:xfrm>
          <a:prstGeom prst="rect">
            <a:avLst/>
          </a:prstGeom>
          <a:solidFill>
            <a:srgbClr val="FFCCFF"/>
          </a:solidFill>
          <a:ln w="9525">
            <a:solidFill>
              <a:schemeClr val="tx1"/>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1800">
                <a:latin typeface="Arial" panose="020B0604020202020204" pitchFamily="34" charset="0"/>
              </a:rPr>
              <a:t>p(0,x,x)</a:t>
            </a:r>
          </a:p>
        </p:txBody>
      </p:sp>
      <p:sp>
        <p:nvSpPr>
          <p:cNvPr id="120857" name="Text Box 34"/>
          <p:cNvSpPr txBox="1">
            <a:spLocks noChangeArrowheads="1"/>
          </p:cNvSpPr>
          <p:nvPr/>
        </p:nvSpPr>
        <p:spPr bwMode="auto">
          <a:xfrm>
            <a:off x="7620000" y="5184775"/>
            <a:ext cx="1524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zh-CN" sz="1400" b="0">
                <a:latin typeface="Arial" panose="020B0604020202020204" pitchFamily="34" charset="0"/>
              </a:rPr>
              <a:t>From: knowledge representaotion and reasoning, Brachman &amp; Levesque</a:t>
            </a:r>
          </a:p>
        </p:txBody>
      </p:sp>
      <p:graphicFrame>
        <p:nvGraphicFramePr>
          <p:cNvPr id="120858" name="Object 35"/>
          <p:cNvGraphicFramePr>
            <a:graphicFrameLocks noChangeAspect="1"/>
          </p:cNvGraphicFramePr>
          <p:nvPr/>
        </p:nvGraphicFramePr>
        <p:xfrm>
          <a:off x="22225" y="3862388"/>
          <a:ext cx="5006975" cy="936625"/>
        </p:xfrm>
        <a:graphic>
          <a:graphicData uri="http://schemas.openxmlformats.org/presentationml/2006/ole">
            <mc:AlternateContent xmlns:mc="http://schemas.openxmlformats.org/markup-compatibility/2006">
              <mc:Choice xmlns:v="urn:schemas-microsoft-com:vml" Requires="v">
                <p:oleObj name="公式" r:id="rId7" imgW="2590800" imgH="482600" progId="Equation.3">
                  <p:embed/>
                </p:oleObj>
              </mc:Choice>
              <mc:Fallback>
                <p:oleObj name="公式" r:id="rId7" imgW="2590800" imgH="482600" progId="Equation.3">
                  <p:embed/>
                  <p:pic>
                    <p:nvPicPr>
                      <p:cNvPr id="0" name="Object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25" y="3862388"/>
                        <a:ext cx="50069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0859" name="Rectangle 36"/>
          <p:cNvSpPr>
            <a:spLocks noChangeArrowheads="1"/>
          </p:cNvSpPr>
          <p:nvPr/>
        </p:nvSpPr>
        <p:spPr bwMode="auto">
          <a:xfrm>
            <a:off x="5095875" y="3114675"/>
            <a:ext cx="990600" cy="304800"/>
          </a:xfrm>
          <a:prstGeom prst="rect">
            <a:avLst/>
          </a:prstGeom>
          <a:solidFill>
            <a:srgbClr val="FFCCFF"/>
          </a:solidFill>
          <a:ln w="9525">
            <a:solidFill>
              <a:srgbClr val="FFCCFF"/>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000" b="0">
                <a:solidFill>
                  <a:srgbClr val="FF3300"/>
                </a:solidFill>
                <a:latin typeface="Times New Roman" panose="02020603050405020304" pitchFamily="18" charset="0"/>
              </a:rPr>
              <a:t>{0/x, </a:t>
            </a:r>
            <a:r>
              <a:rPr kumimoji="1" lang="en-US" altLang="zh-CN" sz="1800" b="0">
                <a:solidFill>
                  <a:srgbClr val="FF3300"/>
                </a:solidFill>
                <a:latin typeface="Arial" panose="020B0604020202020204" pitchFamily="34" charset="0"/>
              </a:rPr>
              <a:t>3/y, 3/z</a:t>
            </a:r>
            <a:r>
              <a:rPr kumimoji="1" lang="en-US" altLang="zh-CN" sz="2000" b="0">
                <a:solidFill>
                  <a:srgbClr val="FF3300"/>
                </a:solidFill>
                <a:latin typeface="Times New Roman" panose="02020603050405020304" pitchFamily="18" charset="0"/>
              </a:rPr>
              <a:t>}</a:t>
            </a:r>
          </a:p>
        </p:txBody>
      </p:sp>
      <p:sp>
        <p:nvSpPr>
          <p:cNvPr id="120860" name="Rectangle 37"/>
          <p:cNvSpPr>
            <a:spLocks noChangeArrowheads="1"/>
          </p:cNvSpPr>
          <p:nvPr/>
        </p:nvSpPr>
        <p:spPr bwMode="auto">
          <a:xfrm>
            <a:off x="5200650" y="4672013"/>
            <a:ext cx="990600" cy="304800"/>
          </a:xfrm>
          <a:prstGeom prst="rect">
            <a:avLst/>
          </a:prstGeom>
          <a:solidFill>
            <a:srgbClr val="FFCCFF"/>
          </a:solidFill>
          <a:ln w="9525">
            <a:solidFill>
              <a:srgbClr val="FFCCFF"/>
            </a:solidFill>
            <a:miter lim="800000"/>
            <a:headEnd/>
            <a:tailEnd/>
          </a:ln>
        </p:spPr>
        <p:txBody>
          <a:bodyPr wrap="none" anchor="ct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kumimoji="1" lang="en-US" altLang="zh-CN" sz="2000" b="0">
                <a:solidFill>
                  <a:srgbClr val="FF3300"/>
                </a:solidFill>
                <a:latin typeface="Times New Roman" panose="02020603050405020304" pitchFamily="18" charset="0"/>
              </a:rPr>
              <a:t>{3/x}</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81000" y="-26988"/>
            <a:ext cx="8229600" cy="865188"/>
          </a:xfrm>
        </p:spPr>
        <p:txBody>
          <a:bodyPr/>
          <a:lstStyle/>
          <a:p>
            <a:pPr marL="484188" eaLnBrk="1" hangingPunct="1"/>
            <a:r>
              <a:rPr lang="en-US" altLang="zh-CN" sz="3200">
                <a:ea typeface="宋体" panose="02010600030101010101" pitchFamily="2" charset="-122"/>
              </a:rPr>
              <a:t>Resolution Reasoning Example</a:t>
            </a:r>
          </a:p>
        </p:txBody>
      </p:sp>
      <p:sp>
        <p:nvSpPr>
          <p:cNvPr id="75780" name="Rectangle 3"/>
          <p:cNvSpPr>
            <a:spLocks noGrp="1" noChangeArrowheads="1"/>
          </p:cNvSpPr>
          <p:nvPr>
            <p:ph type="body" idx="1"/>
          </p:nvPr>
        </p:nvSpPr>
        <p:spPr>
          <a:xfrm>
            <a:off x="381000" y="1295400"/>
            <a:ext cx="8229600" cy="4572000"/>
          </a:xfrm>
        </p:spPr>
        <p:txBody>
          <a:bodyPr/>
          <a:lstStyle/>
          <a:p>
            <a:pPr eaLnBrk="1" hangingPunct="1">
              <a:defRPr/>
            </a:pPr>
            <a:r>
              <a:rPr lang="en-US" altLang="zh-CN" dirty="0">
                <a:solidFill>
                  <a:srgbClr val="FF0000"/>
                </a:solidFill>
              </a:rPr>
              <a:t>Facts and Rules:</a:t>
            </a:r>
          </a:p>
          <a:p>
            <a:pPr eaLnBrk="1" hangingPunct="1">
              <a:buFont typeface="Wingdings 2" pitchFamily="18" charset="2"/>
              <a:buNone/>
              <a:defRPr/>
            </a:pPr>
            <a:r>
              <a:rPr lang="en-US" altLang="zh-CN" dirty="0"/>
              <a:t>    Jack owns a dog.</a:t>
            </a:r>
          </a:p>
          <a:p>
            <a:pPr lvl="1" eaLnBrk="1" hangingPunct="1">
              <a:buFont typeface="Monotype Sorts" pitchFamily="2" charset="2"/>
              <a:buNone/>
              <a:defRPr/>
            </a:pPr>
            <a:r>
              <a:rPr lang="en-US" altLang="zh-CN" sz="2800" dirty="0"/>
              <a:t>Every dog owner is an animal lover.</a:t>
            </a:r>
          </a:p>
          <a:p>
            <a:pPr lvl="1" eaLnBrk="1" hangingPunct="1">
              <a:buFont typeface="Monotype Sorts" pitchFamily="2" charset="2"/>
              <a:buNone/>
              <a:defRPr/>
            </a:pPr>
            <a:r>
              <a:rPr lang="en-US" altLang="zh-CN" sz="2800" dirty="0"/>
              <a:t>No animal lover kills an animal.</a:t>
            </a:r>
          </a:p>
          <a:p>
            <a:pPr marL="533400" lvl="1" indent="0" eaLnBrk="1" hangingPunct="1">
              <a:buFont typeface="Monotype Sorts" pitchFamily="2" charset="2"/>
              <a:buNone/>
              <a:defRPr/>
            </a:pPr>
            <a:r>
              <a:rPr lang="en-US" altLang="zh-CN" sz="2800" dirty="0"/>
              <a:t>Either Jack or Curiosity killed the cat, who is named Tuna.</a:t>
            </a:r>
          </a:p>
          <a:p>
            <a:pPr marL="447675" lvl="1" indent="-382588" eaLnBrk="1" hangingPunct="1">
              <a:buSzPct val="80000"/>
              <a:buFont typeface="Wingdings 2" pitchFamily="18" charset="2"/>
              <a:buChar char=""/>
              <a:defRPr/>
            </a:pPr>
            <a:r>
              <a:rPr lang="en-US" altLang="zh-CN" sz="2800" dirty="0">
                <a:solidFill>
                  <a:srgbClr val="FF0000"/>
                </a:solidFill>
              </a:rPr>
              <a:t>Problem: </a:t>
            </a:r>
          </a:p>
          <a:p>
            <a:pPr marL="447675" lvl="1" indent="-382588" eaLnBrk="1" hangingPunct="1">
              <a:buSzPct val="80000"/>
              <a:buFont typeface="Verdana" pitchFamily="34" charset="0"/>
              <a:buNone/>
              <a:defRPr/>
            </a:pPr>
            <a:r>
              <a:rPr lang="en-US" altLang="zh-CN" sz="2800" dirty="0">
                <a:solidFill>
                  <a:srgbClr val="0000FF"/>
                </a:solidFill>
              </a:rPr>
              <a:t>     </a:t>
            </a:r>
            <a:r>
              <a:rPr lang="en-US" altLang="zh-CN" sz="2800" dirty="0"/>
              <a:t>Did Curiosity kill the cat?</a:t>
            </a:r>
            <a:endParaRPr lang="en-US" altLang="zh-CN" sz="2800" dirty="0">
              <a:ea typeface="宋体" pitchFamily="2" charset="-122"/>
            </a:endParaRPr>
          </a:p>
        </p:txBody>
      </p:sp>
      <p:sp>
        <p:nvSpPr>
          <p:cNvPr id="74757" name="日期占位符 4"/>
          <p:cNvSpPr>
            <a:spLocks noGrp="1"/>
          </p:cNvSpPr>
          <p:nvPr>
            <p:ph type="dt" sz="quarter" idx="12"/>
          </p:nvPr>
        </p:nvSpPr>
        <p:spPr bwMode="auto">
          <a:xfrm>
            <a:off x="6096000" y="6553200"/>
            <a:ext cx="2743200" cy="225425"/>
          </a:xfrm>
        </p:spPr>
        <p:txBody>
          <a:bodyPr/>
          <a:lstStyle/>
          <a:p>
            <a:pPr algn="r">
              <a:defRPr/>
            </a:pPr>
            <a:fld id="{B3759C06-EA78-4C6D-83A0-9F9778ED4A09}" type="datetime1">
              <a:rPr lang="en-US" altLang="zh-CN" sz="1200" smtClean="0"/>
              <a:pPr algn="r">
                <a:defRPr/>
              </a:pPr>
              <a:t>4/24/2023</a:t>
            </a:fld>
            <a:endParaRPr lang="en-US" altLang="zh-CN" sz="1200"/>
          </a:p>
        </p:txBody>
      </p:sp>
      <p:sp>
        <p:nvSpPr>
          <p:cNvPr id="122885" name="页脚占位符 5"/>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122886" name="灯片编号占位符 4"/>
          <p:cNvSpPr txBox="1">
            <a:spLocks/>
          </p:cNvSpPr>
          <p:nvPr/>
        </p:nvSpPr>
        <p:spPr bwMode="auto">
          <a:xfrm>
            <a:off x="8183563" y="6477000"/>
            <a:ext cx="503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fld id="{86C7B32C-A331-4E1A-98E4-491F7380D364}" type="slidenum">
              <a:rPr lang="zh-CN" altLang="de-DE" sz="1200" b="0">
                <a:latin typeface="Arial" panose="020B0604020202020204" pitchFamily="34" charset="0"/>
              </a:rPr>
              <a:pPr algn="ctr" eaLnBrk="1" hangingPunct="1">
                <a:spcBef>
                  <a:spcPct val="0"/>
                </a:spcBef>
                <a:buClrTx/>
                <a:buFontTx/>
                <a:buNone/>
              </a:pPr>
              <a:t>54</a:t>
            </a:fld>
            <a:endParaRPr lang="de-DE" altLang="zh-CN" sz="1200" b="0">
              <a:latin typeface="Arial" panose="020B060402020202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81000" y="0"/>
            <a:ext cx="8229600" cy="865188"/>
          </a:xfrm>
        </p:spPr>
        <p:txBody>
          <a:bodyPr/>
          <a:lstStyle/>
          <a:p>
            <a:pPr marL="484188" eaLnBrk="1" hangingPunct="1"/>
            <a:r>
              <a:rPr lang="en-US" altLang="zh-CN" sz="3200">
                <a:ea typeface="宋体" panose="02010600030101010101" pitchFamily="2" charset="-122"/>
              </a:rPr>
              <a:t>Resolution Reasoning Example</a:t>
            </a:r>
          </a:p>
        </p:txBody>
      </p:sp>
      <p:sp>
        <p:nvSpPr>
          <p:cNvPr id="123907" name="Rectangle 3"/>
          <p:cNvSpPr>
            <a:spLocks noGrp="1" noChangeArrowheads="1"/>
          </p:cNvSpPr>
          <p:nvPr>
            <p:ph type="body" idx="1"/>
          </p:nvPr>
        </p:nvSpPr>
        <p:spPr>
          <a:xfrm>
            <a:off x="381000" y="1143000"/>
            <a:ext cx="8229600" cy="4572000"/>
          </a:xfrm>
        </p:spPr>
        <p:txBody>
          <a:bodyPr/>
          <a:lstStyle/>
          <a:p>
            <a:pPr marL="447675" lvl="1" indent="-382588" eaLnBrk="1" hangingPunct="1">
              <a:buSzPct val="80000"/>
              <a:buFont typeface="Wingdings 2" panose="05020102010507070707" pitchFamily="18" charset="2"/>
              <a:buChar char=""/>
            </a:pPr>
            <a:r>
              <a:rPr lang="en-US" altLang="zh-CN" sz="2800">
                <a:latin typeface="Arial" panose="020B0604020202020204" pitchFamily="34" charset="0"/>
                <a:ea typeface="宋体" panose="02010600030101010101" pitchFamily="2" charset="-122"/>
              </a:rPr>
              <a:t>Resolution Step1:</a:t>
            </a:r>
          </a:p>
          <a:p>
            <a:pPr marL="447675" lvl="1" indent="-382588" eaLnBrk="1" hangingPunct="1">
              <a:buSzPct val="80000"/>
              <a:buFont typeface="Verdana" panose="020B0604030504040204" pitchFamily="34" charset="0"/>
              <a:buNone/>
            </a:pPr>
            <a:r>
              <a:rPr lang="en-US" altLang="zh-CN" sz="2800">
                <a:latin typeface="Arial" panose="020B0604020202020204" pitchFamily="34" charset="0"/>
                <a:ea typeface="宋体" panose="02010600030101010101" pitchFamily="2" charset="-122"/>
              </a:rPr>
              <a:t>    Express the facts and Rules in FOL:</a:t>
            </a:r>
            <a:endParaRPr lang="en-US" altLang="zh-CN" sz="2800">
              <a:solidFill>
                <a:srgbClr val="0000FF"/>
              </a:solidFill>
              <a:latin typeface="Arial" panose="020B0604020202020204" pitchFamily="34" charset="0"/>
              <a:ea typeface="宋体" panose="02010600030101010101" pitchFamily="2" charset="-122"/>
            </a:endParaRPr>
          </a:p>
          <a:p>
            <a:pPr marL="447675" lvl="1" indent="-382588" eaLnBrk="1" hangingPunct="1">
              <a:buFont typeface="Monotype Sorts"/>
              <a:buNone/>
            </a:pPr>
            <a:r>
              <a:rPr lang="en-US" altLang="zh-CN" sz="2400">
                <a:solidFill>
                  <a:srgbClr val="FF0000"/>
                </a:solidFill>
                <a:latin typeface="Arial" panose="020B0604020202020204" pitchFamily="34" charset="0"/>
                <a:ea typeface="宋体" panose="02010600030101010101" pitchFamily="2" charset="-122"/>
              </a:rPr>
              <a:t>A:(</a:t>
            </a:r>
            <a:r>
              <a:rPr lang="en-US" altLang="zh-CN" sz="2400">
                <a:solidFill>
                  <a:srgbClr val="FF0000"/>
                </a:solidFill>
                <a:latin typeface="Arial" panose="020B0604020202020204" pitchFamily="34" charset="0"/>
                <a:ea typeface="宋体" panose="02010600030101010101" pitchFamily="2" charset="-122"/>
                <a:sym typeface="Symbol" panose="05050102010706020507" pitchFamily="18" charset="2"/>
              </a:rPr>
              <a:t> </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 Dog(x) </a:t>
            </a:r>
            <a:r>
              <a:rPr lang="en-US" altLang="zh-CN" sz="2400">
                <a:solidFill>
                  <a:srgbClr val="FF0000"/>
                </a:solidFill>
                <a:latin typeface="宋体" panose="02010600030101010101" pitchFamily="2" charset="-122"/>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 Owns(Jack,x</a:t>
            </a:r>
            <a:r>
              <a:rPr lang="en-US" altLang="zh-CN" sz="2400">
                <a:solidFill>
                  <a:srgbClr val="FF0000"/>
                </a:solidFill>
                <a:latin typeface="Arial" panose="020B0604020202020204" pitchFamily="34" charset="0"/>
                <a:ea typeface="宋体" panose="02010600030101010101" pitchFamily="2" charset="-122"/>
              </a:rPr>
              <a:t>)</a:t>
            </a:r>
          </a:p>
          <a:p>
            <a:pPr marL="447675" lvl="1" indent="-382588" eaLnBrk="1" hangingPunct="1">
              <a:buFont typeface="Monotype Sorts"/>
              <a:buNone/>
            </a:pPr>
            <a:r>
              <a:rPr lang="en-US" altLang="zh-CN" sz="2400">
                <a:solidFill>
                  <a:srgbClr val="FF0000"/>
                </a:solidFill>
                <a:latin typeface="Arial" panose="020B0604020202020204" pitchFamily="34" charset="0"/>
                <a:ea typeface="宋体" panose="02010600030101010101" pitchFamily="2" charset="-122"/>
              </a:rPr>
              <a:t>B:(</a:t>
            </a:r>
            <a:r>
              <a:rPr lang="en-US" altLang="zh-CN" sz="2400">
                <a:solidFill>
                  <a:srgbClr val="FF0000"/>
                </a:solidFill>
                <a:latin typeface="Arial" panose="020B0604020202020204" pitchFamily="34" charset="0"/>
                <a:ea typeface="宋体" panose="02010600030101010101" pitchFamily="2" charset="-122"/>
                <a:sym typeface="Symbol" panose="05050102010706020507" pitchFamily="18" charset="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a:t>
            </a:r>
            <a:r>
              <a:rPr lang="en-US" altLang="zh-CN" sz="2400">
                <a:solidFill>
                  <a:srgbClr val="FF0000"/>
                </a:solidFill>
                <a:latin typeface="Arial" panose="020B0604020202020204" pitchFamily="34" charset="0"/>
                <a:ea typeface="宋体" panose="02010600030101010101" pitchFamily="2" charset="-122"/>
                <a:sym typeface="Symbol" panose="05050102010706020507" pitchFamily="18" charset="2"/>
              </a:rPr>
              <a:t> </a:t>
            </a:r>
            <a:r>
              <a:rPr lang="en-US" altLang="zh-CN" sz="2400" i="1">
                <a:solidFill>
                  <a:srgbClr val="FF0000"/>
                </a:solidFill>
                <a:latin typeface="Arial" panose="020B0604020202020204" pitchFamily="34" charset="0"/>
                <a:ea typeface="宋体" panose="02010600030101010101" pitchFamily="2" charset="-122"/>
              </a:rPr>
              <a:t>y</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 Dog</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y</a:t>
            </a:r>
            <a:r>
              <a:rPr lang="en-US" altLang="zh-CN" sz="2400">
                <a:solidFill>
                  <a:srgbClr val="FF0000"/>
                </a:solidFill>
                <a:latin typeface="Arial" panose="020B0604020202020204" pitchFamily="34" charset="0"/>
                <a:ea typeface="宋体" panose="02010600030101010101" pitchFamily="2" charset="-122"/>
              </a:rPr>
              <a:t>) </a:t>
            </a:r>
            <a:r>
              <a:rPr lang="en-US" altLang="zh-CN" sz="2400">
                <a:solidFill>
                  <a:srgbClr val="FF0000"/>
                </a:solidFill>
                <a:latin typeface="宋体" panose="02010600030101010101" pitchFamily="2" charset="-122"/>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Owns</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 </a:t>
            </a:r>
            <a:r>
              <a:rPr lang="en-US" altLang="zh-CN" sz="2400" i="1">
                <a:solidFill>
                  <a:srgbClr val="FF0000"/>
                </a:solidFill>
                <a:latin typeface="Arial" panose="020B0604020202020204" pitchFamily="34" charset="0"/>
                <a:ea typeface="宋体" panose="02010600030101010101" pitchFamily="2" charset="-122"/>
              </a:rPr>
              <a:t>y</a:t>
            </a:r>
            <a:r>
              <a:rPr lang="en-US" altLang="zh-CN" sz="2400">
                <a:solidFill>
                  <a:srgbClr val="FF0000"/>
                </a:solidFill>
                <a:latin typeface="Arial" panose="020B0604020202020204" pitchFamily="34" charset="0"/>
                <a:ea typeface="宋体" panose="02010600030101010101" pitchFamily="2" charset="-122"/>
              </a:rPr>
              <a:t>) )</a:t>
            </a:r>
            <a:r>
              <a:rPr lang="en-US" altLang="zh-CN" sz="2400">
                <a:solidFill>
                  <a:srgbClr val="FF0000"/>
                </a:solidFill>
                <a:latin typeface="宋体" panose="02010600030101010101" pitchFamily="2" charset="-122"/>
                <a:ea typeface="宋体" panose="02010600030101010101" pitchFamily="2" charset="-122"/>
              </a:rPr>
              <a:t>→</a:t>
            </a:r>
            <a:r>
              <a:rPr lang="en-US" altLang="zh-CN" sz="2400">
                <a:solidFill>
                  <a:srgbClr val="FF0000"/>
                </a:solidFill>
                <a:latin typeface="Arial" panose="020B0604020202020204" pitchFamily="34" charset="0"/>
                <a:ea typeface="宋体" panose="02010600030101010101" pitchFamily="2" charset="-122"/>
              </a:rPr>
              <a:t> </a:t>
            </a:r>
            <a:r>
              <a:rPr lang="en-US" altLang="zh-CN" sz="2400" i="1">
                <a:solidFill>
                  <a:srgbClr val="FF0000"/>
                </a:solidFill>
                <a:latin typeface="Arial" panose="020B0604020202020204" pitchFamily="34" charset="0"/>
                <a:ea typeface="宋体" panose="02010600030101010101" pitchFamily="2" charset="-122"/>
              </a:rPr>
              <a:t>AnimalLover</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a:t>
            </a:r>
          </a:p>
          <a:p>
            <a:pPr marL="447675" lvl="1" indent="-382588" eaLnBrk="1" hangingPunct="1">
              <a:buFont typeface="Monotype Sorts"/>
              <a:buNone/>
            </a:pPr>
            <a:r>
              <a:rPr lang="en-US" altLang="zh-CN" sz="2400">
                <a:solidFill>
                  <a:srgbClr val="FF0000"/>
                </a:solidFill>
                <a:latin typeface="Arial" panose="020B0604020202020204" pitchFamily="34" charset="0"/>
                <a:ea typeface="宋体" panose="02010600030101010101" pitchFamily="2" charset="-122"/>
              </a:rPr>
              <a:t>C:(</a:t>
            </a:r>
            <a:r>
              <a:rPr lang="en-US" altLang="zh-CN" sz="2400">
                <a:solidFill>
                  <a:srgbClr val="FF0000"/>
                </a:solidFill>
                <a:latin typeface="Arial" panose="020B0604020202020204" pitchFamily="34" charset="0"/>
                <a:ea typeface="宋体" panose="02010600030101010101" pitchFamily="2" charset="-122"/>
                <a:sym typeface="Symbol" panose="05050102010706020507" pitchFamily="18" charset="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a:t>
            </a:r>
            <a:r>
              <a:rPr lang="en-US" altLang="zh-CN" sz="2400">
                <a:solidFill>
                  <a:srgbClr val="FF0000"/>
                </a:solidFill>
                <a:latin typeface="Arial" panose="020B0604020202020204" pitchFamily="34" charset="0"/>
                <a:ea typeface="宋体" panose="02010600030101010101" pitchFamily="2" charset="-122"/>
                <a:sym typeface="Symbol" panose="05050102010706020507" pitchFamily="18" charset="2"/>
              </a:rPr>
              <a:t></a:t>
            </a:r>
            <a:r>
              <a:rPr lang="en-US" altLang="zh-CN" sz="2400" i="1">
                <a:solidFill>
                  <a:srgbClr val="FF0000"/>
                </a:solidFill>
                <a:latin typeface="Arial" panose="020B0604020202020204" pitchFamily="34" charset="0"/>
                <a:ea typeface="宋体" panose="02010600030101010101" pitchFamily="2" charset="-122"/>
              </a:rPr>
              <a:t>y</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 AnimalLover</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 </a:t>
            </a:r>
            <a:r>
              <a:rPr lang="en-US" altLang="zh-CN" sz="2400">
                <a:solidFill>
                  <a:srgbClr val="FF0000"/>
                </a:solidFill>
                <a:latin typeface="宋体" panose="02010600030101010101" pitchFamily="2" charset="-122"/>
                <a:ea typeface="宋体" panose="02010600030101010101" pitchFamily="2" charset="-122"/>
              </a:rPr>
              <a:t>∧</a:t>
            </a:r>
            <a:r>
              <a:rPr lang="en-US" altLang="zh-CN" sz="2400">
                <a:solidFill>
                  <a:srgbClr val="FF0000"/>
                </a:solidFill>
                <a:latin typeface="Arial" panose="020B0604020202020204" pitchFamily="34" charset="0"/>
                <a:ea typeface="宋体" panose="02010600030101010101" pitchFamily="2" charset="-122"/>
              </a:rPr>
              <a:t> </a:t>
            </a:r>
            <a:r>
              <a:rPr lang="en-US" altLang="zh-CN" sz="2400" i="1">
                <a:solidFill>
                  <a:srgbClr val="FF0000"/>
                </a:solidFill>
                <a:latin typeface="Arial" panose="020B0604020202020204" pitchFamily="34" charset="0"/>
                <a:ea typeface="宋体" panose="02010600030101010101" pitchFamily="2" charset="-122"/>
              </a:rPr>
              <a:t>Animal</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y</a:t>
            </a:r>
            <a:r>
              <a:rPr lang="en-US" altLang="zh-CN" sz="2400">
                <a:solidFill>
                  <a:srgbClr val="FF0000"/>
                </a:solidFill>
                <a:latin typeface="Arial" panose="020B0604020202020204" pitchFamily="34" charset="0"/>
                <a:ea typeface="宋体" panose="02010600030101010101" pitchFamily="2" charset="-122"/>
              </a:rPr>
              <a:t>) </a:t>
            </a:r>
            <a:r>
              <a:rPr lang="en-US" altLang="zh-CN" sz="2400">
                <a:solidFill>
                  <a:srgbClr val="FF0000"/>
                </a:solidFill>
                <a:latin typeface="宋体" panose="02010600030101010101" pitchFamily="2" charset="-122"/>
                <a:ea typeface="宋体" panose="02010600030101010101" pitchFamily="2" charset="-122"/>
              </a:rPr>
              <a:t>→ </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Kills</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 </a:t>
            </a:r>
            <a:r>
              <a:rPr lang="en-US" altLang="zh-CN" sz="2400" i="1">
                <a:solidFill>
                  <a:srgbClr val="FF0000"/>
                </a:solidFill>
                <a:latin typeface="Arial" panose="020B0604020202020204" pitchFamily="34" charset="0"/>
                <a:ea typeface="宋体" panose="02010600030101010101" pitchFamily="2" charset="-122"/>
              </a:rPr>
              <a:t>y</a:t>
            </a:r>
            <a:r>
              <a:rPr lang="en-US" altLang="zh-CN" sz="2400">
                <a:solidFill>
                  <a:srgbClr val="FF0000"/>
                </a:solidFill>
                <a:latin typeface="Arial" panose="020B0604020202020204" pitchFamily="34" charset="0"/>
                <a:ea typeface="宋体" panose="02010600030101010101" pitchFamily="2" charset="-122"/>
              </a:rPr>
              <a:t>)</a:t>
            </a:r>
          </a:p>
          <a:p>
            <a:pPr marL="447675" lvl="1" indent="-382588" eaLnBrk="1" hangingPunct="1">
              <a:buFont typeface="Monotype Sorts"/>
              <a:buNone/>
            </a:pPr>
            <a:r>
              <a:rPr lang="en-US" altLang="zh-CN" sz="2400">
                <a:solidFill>
                  <a:srgbClr val="FF0000"/>
                </a:solidFill>
                <a:latin typeface="Arial" panose="020B0604020202020204" pitchFamily="34" charset="0"/>
                <a:ea typeface="宋体" panose="02010600030101010101" pitchFamily="2" charset="-122"/>
              </a:rPr>
              <a:t>D: </a:t>
            </a:r>
            <a:r>
              <a:rPr lang="en-US" altLang="zh-CN" sz="2400" i="1">
                <a:solidFill>
                  <a:srgbClr val="FF0000"/>
                </a:solidFill>
                <a:latin typeface="Arial" panose="020B0604020202020204" pitchFamily="34" charset="0"/>
                <a:ea typeface="宋体" panose="02010600030101010101" pitchFamily="2" charset="-122"/>
              </a:rPr>
              <a:t>Kills</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Jack, Tuna</a:t>
            </a:r>
            <a:r>
              <a:rPr lang="en-US" altLang="zh-CN" sz="2400">
                <a:solidFill>
                  <a:srgbClr val="FF0000"/>
                </a:solidFill>
                <a:latin typeface="Arial" panose="020B0604020202020204" pitchFamily="34" charset="0"/>
                <a:ea typeface="宋体" panose="02010600030101010101" pitchFamily="2" charset="-122"/>
              </a:rPr>
              <a:t>) </a:t>
            </a:r>
            <a:r>
              <a:rPr lang="en-US" altLang="zh-CN" sz="2400">
                <a:solidFill>
                  <a:srgbClr val="FF0000"/>
                </a:solidFill>
                <a:latin typeface="宋体" panose="02010600030101010101" pitchFamily="2" charset="-122"/>
                <a:ea typeface="宋体" panose="02010600030101010101" pitchFamily="2" charset="-122"/>
              </a:rPr>
              <a:t>∨</a:t>
            </a:r>
            <a:r>
              <a:rPr lang="en-US" altLang="zh-CN" sz="2400">
                <a:solidFill>
                  <a:srgbClr val="FF0000"/>
                </a:solidFill>
                <a:latin typeface="Arial" panose="020B0604020202020204" pitchFamily="34" charset="0"/>
                <a:ea typeface="宋体" panose="02010600030101010101" pitchFamily="2" charset="-122"/>
              </a:rPr>
              <a:t> </a:t>
            </a:r>
            <a:r>
              <a:rPr lang="en-US" altLang="zh-CN" sz="2400" i="1">
                <a:solidFill>
                  <a:srgbClr val="FF0000"/>
                </a:solidFill>
                <a:latin typeface="Arial" panose="020B0604020202020204" pitchFamily="34" charset="0"/>
                <a:ea typeface="宋体" panose="02010600030101010101" pitchFamily="2" charset="-122"/>
              </a:rPr>
              <a:t>Kills</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Curiosity, Tuna</a:t>
            </a:r>
            <a:r>
              <a:rPr lang="en-US" altLang="zh-CN" sz="2400">
                <a:solidFill>
                  <a:srgbClr val="FF0000"/>
                </a:solidFill>
                <a:latin typeface="Arial" panose="020B0604020202020204" pitchFamily="34" charset="0"/>
                <a:ea typeface="宋体" panose="02010600030101010101" pitchFamily="2" charset="-122"/>
              </a:rPr>
              <a:t>) </a:t>
            </a:r>
          </a:p>
          <a:p>
            <a:pPr marL="447675" lvl="1" indent="-382588" eaLnBrk="1" hangingPunct="1">
              <a:buFont typeface="Monotype Sorts"/>
              <a:buNone/>
            </a:pPr>
            <a:r>
              <a:rPr lang="en-US" altLang="zh-CN" sz="2400">
                <a:solidFill>
                  <a:srgbClr val="FF0000"/>
                </a:solidFill>
                <a:latin typeface="Arial" panose="020B0604020202020204" pitchFamily="34" charset="0"/>
                <a:ea typeface="宋体" panose="02010600030101010101" pitchFamily="2" charset="-122"/>
              </a:rPr>
              <a:t>E: </a:t>
            </a:r>
            <a:r>
              <a:rPr lang="en-US" altLang="zh-CN" sz="2400" i="1">
                <a:solidFill>
                  <a:srgbClr val="FF0000"/>
                </a:solidFill>
                <a:latin typeface="Arial" panose="020B0604020202020204" pitchFamily="34" charset="0"/>
                <a:ea typeface="宋体" panose="02010600030101010101" pitchFamily="2" charset="-122"/>
              </a:rPr>
              <a:t>Cat</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Tuna</a:t>
            </a:r>
            <a:r>
              <a:rPr lang="en-US" altLang="zh-CN" sz="2400">
                <a:solidFill>
                  <a:srgbClr val="FF0000"/>
                </a:solidFill>
                <a:latin typeface="Arial" panose="020B0604020202020204" pitchFamily="34" charset="0"/>
                <a:ea typeface="宋体" panose="02010600030101010101" pitchFamily="2" charset="-122"/>
              </a:rPr>
              <a:t>)</a:t>
            </a:r>
          </a:p>
          <a:p>
            <a:pPr marL="447675" lvl="1" indent="-382588" eaLnBrk="1" hangingPunct="1">
              <a:buFont typeface="Monotype Sorts"/>
              <a:buNone/>
            </a:pPr>
            <a:r>
              <a:rPr lang="en-US" altLang="zh-CN" sz="2400">
                <a:solidFill>
                  <a:srgbClr val="FF0000"/>
                </a:solidFill>
                <a:latin typeface="Arial" panose="020B0604020202020204" pitchFamily="34" charset="0"/>
                <a:ea typeface="宋体" panose="02010600030101010101" pitchFamily="2" charset="-122"/>
              </a:rPr>
              <a:t>F: </a:t>
            </a:r>
            <a:r>
              <a:rPr lang="en-US" altLang="zh-CN" sz="2400">
                <a:solidFill>
                  <a:srgbClr val="FF0000"/>
                </a:solidFill>
                <a:latin typeface="Arial" panose="020B0604020202020204" pitchFamily="34" charset="0"/>
                <a:ea typeface="宋体" panose="02010600030101010101" pitchFamily="2" charset="-122"/>
                <a:sym typeface="Symbol" panose="05050102010706020507" pitchFamily="18" charset="2"/>
              </a:rPr>
              <a:t></a:t>
            </a:r>
            <a:r>
              <a:rPr lang="en-US" altLang="zh-CN" sz="2400" i="1">
                <a:solidFill>
                  <a:srgbClr val="FF0000"/>
                </a:solidFill>
                <a:latin typeface="Arial" panose="020B0604020202020204" pitchFamily="34" charset="0"/>
                <a:ea typeface="宋体" panose="02010600030101010101" pitchFamily="2" charset="-122"/>
              </a:rPr>
              <a:t>x Cat</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 </a:t>
            </a:r>
            <a:r>
              <a:rPr lang="en-US" altLang="zh-CN" sz="2400">
                <a:solidFill>
                  <a:srgbClr val="FF0000"/>
                </a:solidFill>
                <a:latin typeface="宋体" panose="02010600030101010101" pitchFamily="2" charset="-122"/>
                <a:ea typeface="宋体" panose="02010600030101010101" pitchFamily="2" charset="-122"/>
              </a:rPr>
              <a:t>→ </a:t>
            </a:r>
            <a:r>
              <a:rPr lang="en-US" altLang="zh-CN" sz="2400" i="1">
                <a:solidFill>
                  <a:srgbClr val="FF0000"/>
                </a:solidFill>
                <a:latin typeface="Arial" panose="020B0604020202020204" pitchFamily="34" charset="0"/>
                <a:ea typeface="宋体" panose="02010600030101010101" pitchFamily="2" charset="-122"/>
              </a:rPr>
              <a:t>Animal</a:t>
            </a:r>
            <a:r>
              <a:rPr lang="en-US" altLang="zh-CN" sz="2400">
                <a:solidFill>
                  <a:srgbClr val="FF0000"/>
                </a:solidFill>
                <a:latin typeface="Arial" panose="020B0604020202020204" pitchFamily="34" charset="0"/>
                <a:ea typeface="宋体" panose="02010600030101010101" pitchFamily="2" charset="-122"/>
              </a:rPr>
              <a:t>(</a:t>
            </a:r>
            <a:r>
              <a:rPr lang="en-US" altLang="zh-CN" sz="2400" i="1">
                <a:solidFill>
                  <a:srgbClr val="FF0000"/>
                </a:solidFill>
                <a:latin typeface="Arial" panose="020B0604020202020204" pitchFamily="34" charset="0"/>
                <a:ea typeface="宋体" panose="02010600030101010101" pitchFamily="2" charset="-122"/>
              </a:rPr>
              <a:t>x</a:t>
            </a:r>
            <a:r>
              <a:rPr lang="en-US" altLang="zh-CN" sz="2400">
                <a:solidFill>
                  <a:srgbClr val="FF0000"/>
                </a:solidFill>
                <a:latin typeface="Arial" panose="020B0604020202020204" pitchFamily="34" charset="0"/>
                <a:ea typeface="宋体" panose="02010600030101010101" pitchFamily="2" charset="-122"/>
              </a:rPr>
              <a:t>)</a:t>
            </a:r>
          </a:p>
        </p:txBody>
      </p:sp>
      <p:sp>
        <p:nvSpPr>
          <p:cNvPr id="75781" name="日期占位符 4"/>
          <p:cNvSpPr>
            <a:spLocks noGrp="1"/>
          </p:cNvSpPr>
          <p:nvPr>
            <p:ph type="dt" sz="quarter" idx="12"/>
          </p:nvPr>
        </p:nvSpPr>
        <p:spPr bwMode="auto">
          <a:xfrm>
            <a:off x="6096000" y="6553200"/>
            <a:ext cx="2743200" cy="225425"/>
          </a:xfrm>
        </p:spPr>
        <p:txBody>
          <a:bodyPr/>
          <a:lstStyle/>
          <a:p>
            <a:pPr algn="r">
              <a:defRPr/>
            </a:pPr>
            <a:fld id="{5D1CAA6A-B3D8-4CDC-8016-D0BB1ADF0E98}" type="datetime1">
              <a:rPr lang="en-US" altLang="zh-CN" sz="1200" smtClean="0"/>
              <a:pPr algn="r">
                <a:defRPr/>
              </a:pPr>
              <a:t>4/24/2023</a:t>
            </a:fld>
            <a:endParaRPr lang="en-US" altLang="zh-CN" sz="1200"/>
          </a:p>
        </p:txBody>
      </p:sp>
      <p:sp>
        <p:nvSpPr>
          <p:cNvPr id="123909" name="页脚占位符 5"/>
          <p:cNvSpPr>
            <a:spLocks noGrp="1"/>
          </p:cNvSpPr>
          <p:nvPr>
            <p:ph type="ftr" sz="quarter" idx="10"/>
          </p:nvPr>
        </p:nvSpPr>
        <p:spPr bwMode="auto">
          <a:xfrm>
            <a:off x="32766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123910" name="灯片编号占位符 4"/>
          <p:cNvSpPr txBox="1">
            <a:spLocks/>
          </p:cNvSpPr>
          <p:nvPr/>
        </p:nvSpPr>
        <p:spPr bwMode="auto">
          <a:xfrm>
            <a:off x="8183563" y="6477000"/>
            <a:ext cx="503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fld id="{0E418C02-C0EF-458D-92EC-12B31BB3E647}" type="slidenum">
              <a:rPr lang="zh-CN" altLang="de-DE" sz="1200" b="0">
                <a:latin typeface="Arial" panose="020B0604020202020204" pitchFamily="34" charset="0"/>
              </a:rPr>
              <a:pPr algn="ctr" eaLnBrk="1" hangingPunct="1">
                <a:spcBef>
                  <a:spcPct val="0"/>
                </a:spcBef>
                <a:buClrTx/>
                <a:buFontTx/>
                <a:buNone/>
              </a:pPr>
              <a:t>55</a:t>
            </a:fld>
            <a:endParaRPr lang="de-DE" altLang="zh-CN" sz="1200" b="0">
              <a:latin typeface="Arial" panose="020B060402020202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灯片编号占位符 3"/>
          <p:cNvSpPr>
            <a:spLocks noGrp="1"/>
          </p:cNvSpPr>
          <p:nvPr>
            <p:ph type="sldNum" sz="quarter" idx="11"/>
          </p:nvPr>
        </p:nvSpPr>
        <p:spPr bwMode="auto">
          <a:xfrm>
            <a:off x="4791075" y="6480175"/>
            <a:ext cx="2133600"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AC7CC730-1977-45B4-BF93-0B14B4875018}" type="slidenum">
              <a:rPr lang="en-US" altLang="zh-CN" sz="1000" b="0" smtClean="0">
                <a:solidFill>
                  <a:srgbClr val="FFFFFF"/>
                </a:solidFill>
              </a:rPr>
              <a:pPr algn="l">
                <a:spcBef>
                  <a:spcPct val="0"/>
                </a:spcBef>
                <a:buClrTx/>
                <a:buFontTx/>
                <a:buNone/>
              </a:pPr>
              <a:t>56</a:t>
            </a:fld>
            <a:endParaRPr lang="en-US" altLang="zh-CN" sz="1000" b="0">
              <a:solidFill>
                <a:srgbClr val="FFFFFF"/>
              </a:solidFill>
            </a:endParaRPr>
          </a:p>
        </p:txBody>
      </p:sp>
      <p:sp>
        <p:nvSpPr>
          <p:cNvPr id="124931" name="Rectangle 2"/>
          <p:cNvSpPr>
            <a:spLocks noGrp="1" noChangeArrowheads="1"/>
          </p:cNvSpPr>
          <p:nvPr>
            <p:ph type="title"/>
          </p:nvPr>
        </p:nvSpPr>
        <p:spPr>
          <a:xfrm>
            <a:off x="381000" y="-76200"/>
            <a:ext cx="8229600" cy="904875"/>
          </a:xfrm>
        </p:spPr>
        <p:txBody>
          <a:bodyPr/>
          <a:lstStyle/>
          <a:p>
            <a:pPr marL="484188" eaLnBrk="1" hangingPunct="1"/>
            <a:r>
              <a:rPr lang="en-US" altLang="zh-CN" sz="3200">
                <a:ea typeface="宋体" panose="02010600030101010101" pitchFamily="2" charset="-122"/>
              </a:rPr>
              <a:t>Resolution Reasoning Example</a:t>
            </a:r>
          </a:p>
        </p:txBody>
      </p:sp>
      <p:sp>
        <p:nvSpPr>
          <p:cNvPr id="124932" name="Rectangle 3"/>
          <p:cNvSpPr>
            <a:spLocks noGrp="1" noChangeArrowheads="1"/>
          </p:cNvSpPr>
          <p:nvPr>
            <p:ph type="body" idx="1"/>
          </p:nvPr>
        </p:nvSpPr>
        <p:spPr>
          <a:xfrm>
            <a:off x="457200" y="1219200"/>
            <a:ext cx="8229600" cy="5257800"/>
          </a:xfrm>
        </p:spPr>
        <p:txBody>
          <a:bodyPr/>
          <a:lstStyle/>
          <a:p>
            <a:pPr eaLnBrk="1" hangingPunct="1"/>
            <a:r>
              <a:rPr lang="en-US" altLang="zh-CN">
                <a:ea typeface="宋体" panose="02010600030101010101" pitchFamily="2" charset="-122"/>
              </a:rPr>
              <a:t>Resolution Step2:</a:t>
            </a:r>
          </a:p>
          <a:p>
            <a:pPr eaLnBrk="1" hangingPunct="1">
              <a:buFont typeface="Wingdings 2" panose="05020102010507070707" pitchFamily="18" charset="2"/>
              <a:buNone/>
            </a:pPr>
            <a:r>
              <a:rPr lang="en-US" altLang="zh-CN" sz="2400">
                <a:ea typeface="宋体" panose="02010600030101010101" pitchFamily="2" charset="-122"/>
              </a:rPr>
              <a:t>     </a:t>
            </a:r>
            <a:r>
              <a:rPr lang="en-US" altLang="zh-CN" sz="2400">
                <a:solidFill>
                  <a:srgbClr val="FF0000"/>
                </a:solidFill>
                <a:ea typeface="宋体" panose="02010600030101010101" pitchFamily="2" charset="-122"/>
              </a:rPr>
              <a:t>Conversion to CNF:</a:t>
            </a:r>
          </a:p>
          <a:p>
            <a:pPr eaLnBrk="1" hangingPunct="1">
              <a:buFont typeface="Wingdings 2" panose="05020102010507070707" pitchFamily="18" charset="2"/>
              <a:buNone/>
            </a:pPr>
            <a:r>
              <a:rPr lang="en-US" altLang="zh-CN" sz="2400" b="0">
                <a:latin typeface="Times" panose="02020603050405020304" pitchFamily="18" charset="0"/>
                <a:ea typeface="宋体" panose="02010600030101010101" pitchFamily="2" charset="-122"/>
              </a:rPr>
              <a:t>      A1: </a:t>
            </a:r>
            <a:r>
              <a:rPr lang="en-US" altLang="zh-CN" sz="2400" b="0" i="1">
                <a:latin typeface="Times" panose="02020603050405020304" pitchFamily="18" charset="0"/>
                <a:ea typeface="宋体" panose="02010600030101010101" pitchFamily="2" charset="-122"/>
              </a:rPr>
              <a:t>Dog</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D</a:t>
            </a:r>
            <a:r>
              <a:rPr lang="en-US" altLang="zh-CN" sz="2400" b="0">
                <a:latin typeface="Times" panose="02020603050405020304" pitchFamily="18" charset="0"/>
                <a:ea typeface="宋体" panose="02010600030101010101" pitchFamily="2" charset="-122"/>
              </a:rPr>
              <a:t>)</a:t>
            </a:r>
          </a:p>
          <a:p>
            <a:pPr eaLnBrk="1" hangingPunct="1">
              <a:buFont typeface="Wingdings 2" panose="05020102010507070707" pitchFamily="18" charset="2"/>
              <a:buNone/>
            </a:pPr>
            <a:r>
              <a:rPr lang="en-US" altLang="zh-CN" sz="2400" b="0">
                <a:latin typeface="Times" panose="02020603050405020304" pitchFamily="18" charset="0"/>
                <a:ea typeface="宋体" panose="02010600030101010101" pitchFamily="2" charset="-122"/>
              </a:rPr>
              <a:t>      A2: </a:t>
            </a:r>
            <a:r>
              <a:rPr lang="en-US" altLang="zh-CN" sz="2400" b="0" i="1">
                <a:latin typeface="Times" panose="02020603050405020304" pitchFamily="18" charset="0"/>
                <a:ea typeface="宋体" panose="02010600030101010101" pitchFamily="2" charset="-122"/>
              </a:rPr>
              <a:t>Owns</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Jack, D</a:t>
            </a:r>
            <a:r>
              <a:rPr lang="en-US" altLang="zh-CN" sz="2400" b="0">
                <a:latin typeface="Times" panose="02020603050405020304" pitchFamily="18" charset="0"/>
                <a:ea typeface="宋体" panose="02010600030101010101" pitchFamily="2" charset="-122"/>
              </a:rPr>
              <a:t>)</a:t>
            </a:r>
          </a:p>
          <a:p>
            <a:pPr eaLnBrk="1" hangingPunct="1">
              <a:buFont typeface="Wingdings 2" panose="05020102010507070707" pitchFamily="18" charset="2"/>
              <a:buNone/>
            </a:pPr>
            <a:r>
              <a:rPr lang="en-US" altLang="zh-CN" sz="2400" b="0">
                <a:latin typeface="Times" panose="02020603050405020304" pitchFamily="18" charset="0"/>
                <a:ea typeface="宋体" panose="02010600030101010101" pitchFamily="2" charset="-122"/>
              </a:rPr>
              <a:t>      B: ┓</a:t>
            </a:r>
            <a:r>
              <a:rPr lang="en-US" altLang="zh-CN" sz="2400" b="0" i="1">
                <a:latin typeface="Times" panose="02020603050405020304" pitchFamily="18" charset="0"/>
                <a:ea typeface="宋体" panose="02010600030101010101" pitchFamily="2" charset="-122"/>
              </a:rPr>
              <a:t>Dog</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f</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a:t>
            </a:r>
            <a:r>
              <a:rPr lang="en-US" altLang="zh-CN" sz="2400" b="0">
                <a:latin typeface="Times" panose="02020603050405020304" pitchFamily="18" charset="0"/>
                <a:ea typeface="宋体" panose="02010600030101010101" pitchFamily="2" charset="-122"/>
              </a:rPr>
              <a:t>)) ∨</a:t>
            </a:r>
            <a:r>
              <a:rPr lang="en-US" altLang="zh-CN" sz="2400" b="0" i="1">
                <a:latin typeface="Times" panose="02020603050405020304" pitchFamily="18" charset="0"/>
                <a:ea typeface="宋体" panose="02010600030101010101" pitchFamily="2" charset="-122"/>
              </a:rPr>
              <a:t> </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Owns</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 f</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a:t>
            </a:r>
            <a:r>
              <a:rPr lang="en-US" altLang="zh-CN" sz="2400" b="0">
                <a:latin typeface="Times" panose="02020603050405020304" pitchFamily="18" charset="0"/>
                <a:ea typeface="宋体" panose="02010600030101010101" pitchFamily="2" charset="-122"/>
              </a:rPr>
              <a:t>)) ∨</a:t>
            </a:r>
            <a:r>
              <a:rPr lang="en-US" altLang="zh-CN" sz="2400" b="0" i="1">
                <a:latin typeface="Times" panose="02020603050405020304" pitchFamily="18" charset="0"/>
                <a:ea typeface="宋体" panose="02010600030101010101" pitchFamily="2" charset="-122"/>
              </a:rPr>
              <a:t>AnimalLover</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a:t>
            </a:r>
            <a:r>
              <a:rPr lang="en-US" altLang="zh-CN" sz="2400" b="0">
                <a:latin typeface="Times" panose="02020603050405020304" pitchFamily="18" charset="0"/>
                <a:ea typeface="宋体" panose="02010600030101010101" pitchFamily="2" charset="-122"/>
              </a:rPr>
              <a:t>)</a:t>
            </a:r>
          </a:p>
          <a:p>
            <a:pPr eaLnBrk="1" hangingPunct="1">
              <a:buFont typeface="Wingdings 2" panose="05020102010507070707" pitchFamily="18" charset="2"/>
              <a:buNone/>
            </a:pPr>
            <a:r>
              <a:rPr lang="en-US" altLang="zh-CN" sz="2400" b="0">
                <a:latin typeface="Times" panose="02020603050405020304" pitchFamily="18" charset="0"/>
                <a:ea typeface="宋体" panose="02010600030101010101" pitchFamily="2" charset="-122"/>
              </a:rPr>
              <a:t>      C: ┓</a:t>
            </a:r>
            <a:r>
              <a:rPr lang="en-US" altLang="zh-CN" sz="2400" b="0" i="1">
                <a:latin typeface="Times" panose="02020603050405020304" pitchFamily="18" charset="0"/>
                <a:ea typeface="宋体" panose="02010600030101010101" pitchFamily="2" charset="-122"/>
              </a:rPr>
              <a:t>AnimalLover</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a:t>
            </a:r>
            <a:r>
              <a:rPr lang="en-US" altLang="zh-CN" sz="2400" b="0">
                <a:latin typeface="Times" panose="02020603050405020304" pitchFamily="18" charset="0"/>
                <a:ea typeface="宋体" panose="02010600030101010101" pitchFamily="2" charset="-122"/>
              </a:rPr>
              <a:t>) ∨ ┓</a:t>
            </a:r>
            <a:r>
              <a:rPr lang="en-US" altLang="zh-CN" sz="2400" b="0" i="1">
                <a:latin typeface="Times" panose="02020603050405020304" pitchFamily="18" charset="0"/>
                <a:ea typeface="宋体" panose="02010600030101010101" pitchFamily="2" charset="-122"/>
              </a:rPr>
              <a:t>Animal</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y</a:t>
            </a:r>
            <a:r>
              <a:rPr lang="en-US" altLang="zh-CN" sz="2400" b="0">
                <a:latin typeface="Times" panose="02020603050405020304" pitchFamily="18" charset="0"/>
                <a:ea typeface="宋体" panose="02010600030101010101" pitchFamily="2" charset="-122"/>
              </a:rPr>
              <a:t>) ∨ ┓</a:t>
            </a:r>
            <a:r>
              <a:rPr lang="en-US" altLang="zh-CN" sz="2400" b="0" i="1">
                <a:latin typeface="Times" panose="02020603050405020304" pitchFamily="18" charset="0"/>
                <a:ea typeface="宋体" panose="02010600030101010101" pitchFamily="2" charset="-122"/>
              </a:rPr>
              <a:t>Kills</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a:t>
            </a:r>
            <a:r>
              <a:rPr lang="en-US" altLang="zh-CN" sz="2400" b="0">
                <a:latin typeface="Times" panose="02020603050405020304" pitchFamily="18" charset="0"/>
                <a:ea typeface="宋体" panose="02010600030101010101" pitchFamily="2" charset="-122"/>
              </a:rPr>
              <a:t>, </a:t>
            </a:r>
            <a:r>
              <a:rPr lang="en-US" altLang="zh-CN" sz="2400" b="0" i="1">
                <a:latin typeface="Times" panose="02020603050405020304" pitchFamily="18" charset="0"/>
                <a:ea typeface="宋体" panose="02010600030101010101" pitchFamily="2" charset="-122"/>
              </a:rPr>
              <a:t>y</a:t>
            </a:r>
            <a:r>
              <a:rPr lang="en-US" altLang="zh-CN" sz="2400" b="0">
                <a:latin typeface="Times" panose="02020603050405020304" pitchFamily="18" charset="0"/>
                <a:ea typeface="宋体" panose="02010600030101010101" pitchFamily="2" charset="-122"/>
              </a:rPr>
              <a:t>)</a:t>
            </a:r>
          </a:p>
          <a:p>
            <a:pPr eaLnBrk="1" hangingPunct="1">
              <a:buFont typeface="Wingdings 2" panose="05020102010507070707" pitchFamily="18" charset="2"/>
              <a:buNone/>
            </a:pPr>
            <a:r>
              <a:rPr lang="en-US" altLang="zh-CN" sz="2400" b="0">
                <a:latin typeface="Times" panose="02020603050405020304" pitchFamily="18" charset="0"/>
                <a:ea typeface="宋体" panose="02010600030101010101" pitchFamily="2" charset="-122"/>
              </a:rPr>
              <a:t>      D: </a:t>
            </a:r>
            <a:r>
              <a:rPr lang="en-US" altLang="zh-CN" sz="2400" b="0" i="1">
                <a:latin typeface="Times" panose="02020603050405020304" pitchFamily="18" charset="0"/>
                <a:ea typeface="宋体" panose="02010600030101010101" pitchFamily="2" charset="-122"/>
              </a:rPr>
              <a:t>Kills</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Jack, Tuna </a:t>
            </a:r>
            <a:r>
              <a:rPr lang="en-US" altLang="zh-CN" sz="2400" b="0">
                <a:latin typeface="Times" panose="02020603050405020304" pitchFamily="18" charset="0"/>
                <a:ea typeface="宋体" panose="02010600030101010101" pitchFamily="2" charset="-122"/>
              </a:rPr>
              <a:t>) ∨ </a:t>
            </a:r>
            <a:r>
              <a:rPr lang="en-US" altLang="zh-CN" sz="2400" b="0" i="1">
                <a:latin typeface="Times" panose="02020603050405020304" pitchFamily="18" charset="0"/>
                <a:ea typeface="宋体" panose="02010600030101010101" pitchFamily="2" charset="-122"/>
              </a:rPr>
              <a:t>Kills</a:t>
            </a:r>
            <a:r>
              <a:rPr lang="en-US" altLang="zh-CN" sz="2400" b="0">
                <a:latin typeface="Times" panose="02020603050405020304" pitchFamily="18" charset="0"/>
                <a:ea typeface="宋体" panose="02010600030101010101" pitchFamily="2" charset="-122"/>
              </a:rPr>
              <a:t>(Curiosity</a:t>
            </a:r>
            <a:r>
              <a:rPr lang="en-US" altLang="zh-CN" sz="2400" b="0" i="1">
                <a:latin typeface="Times" panose="02020603050405020304" pitchFamily="18" charset="0"/>
                <a:ea typeface="宋体" panose="02010600030101010101" pitchFamily="2" charset="-122"/>
              </a:rPr>
              <a:t>, Tuna</a:t>
            </a:r>
            <a:r>
              <a:rPr lang="en-US" altLang="zh-CN" sz="2400" b="0">
                <a:latin typeface="Times" panose="02020603050405020304" pitchFamily="18" charset="0"/>
                <a:ea typeface="宋体" panose="02010600030101010101" pitchFamily="2" charset="-122"/>
              </a:rPr>
              <a:t>) </a:t>
            </a:r>
          </a:p>
          <a:p>
            <a:pPr eaLnBrk="1" hangingPunct="1">
              <a:buFont typeface="Wingdings 2" panose="05020102010507070707" pitchFamily="18" charset="2"/>
              <a:buNone/>
            </a:pPr>
            <a:r>
              <a:rPr lang="en-US" altLang="zh-CN" sz="2400" b="0">
                <a:latin typeface="Times" panose="02020603050405020304" pitchFamily="18" charset="0"/>
                <a:ea typeface="宋体" panose="02010600030101010101" pitchFamily="2" charset="-122"/>
              </a:rPr>
              <a:t>      E: </a:t>
            </a:r>
            <a:r>
              <a:rPr lang="en-US" altLang="zh-CN" sz="2400" b="0" i="1">
                <a:latin typeface="Times" panose="02020603050405020304" pitchFamily="18" charset="0"/>
                <a:ea typeface="宋体" panose="02010600030101010101" pitchFamily="2" charset="-122"/>
              </a:rPr>
              <a:t>Cat</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Tuna</a:t>
            </a:r>
            <a:r>
              <a:rPr lang="en-US" altLang="zh-CN" sz="2400" b="0">
                <a:latin typeface="Times" panose="02020603050405020304" pitchFamily="18" charset="0"/>
                <a:ea typeface="宋体" panose="02010600030101010101" pitchFamily="2" charset="-122"/>
              </a:rPr>
              <a:t>)</a:t>
            </a:r>
          </a:p>
          <a:p>
            <a:pPr eaLnBrk="1" hangingPunct="1">
              <a:buFont typeface="Wingdings 2" panose="05020102010507070707" pitchFamily="18" charset="2"/>
              <a:buNone/>
            </a:pPr>
            <a:r>
              <a:rPr lang="en-US" altLang="zh-CN" sz="2400" b="0">
                <a:latin typeface="Times" panose="02020603050405020304" pitchFamily="18" charset="0"/>
                <a:ea typeface="宋体" panose="02010600030101010101" pitchFamily="2" charset="-122"/>
              </a:rPr>
              <a:t>      F: ┓</a:t>
            </a:r>
            <a:r>
              <a:rPr lang="en-US" altLang="zh-CN" sz="2400" b="0" i="1">
                <a:latin typeface="Times" panose="02020603050405020304" pitchFamily="18" charset="0"/>
                <a:ea typeface="宋体" panose="02010600030101010101" pitchFamily="2" charset="-122"/>
              </a:rPr>
              <a:t>Cat</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a:t>
            </a:r>
            <a:r>
              <a:rPr lang="en-US" altLang="zh-CN" sz="2400" b="0">
                <a:latin typeface="Times" panose="02020603050405020304" pitchFamily="18" charset="0"/>
                <a:ea typeface="宋体" panose="02010600030101010101" pitchFamily="2" charset="-122"/>
              </a:rPr>
              <a:t>) ∨ </a:t>
            </a:r>
            <a:r>
              <a:rPr lang="en-US" altLang="zh-CN" sz="2400" b="0" i="1">
                <a:latin typeface="Times" panose="02020603050405020304" pitchFamily="18" charset="0"/>
                <a:ea typeface="宋体" panose="02010600030101010101" pitchFamily="2" charset="-122"/>
              </a:rPr>
              <a:t>Animal</a:t>
            </a:r>
            <a:r>
              <a:rPr lang="en-US" altLang="zh-CN" sz="2400" b="0">
                <a:latin typeface="Times" panose="02020603050405020304" pitchFamily="18" charset="0"/>
                <a:ea typeface="宋体" panose="02010600030101010101" pitchFamily="2" charset="-122"/>
              </a:rPr>
              <a:t>(</a:t>
            </a:r>
            <a:r>
              <a:rPr lang="en-US" altLang="zh-CN" sz="2400" b="0" i="1">
                <a:latin typeface="Times" panose="02020603050405020304" pitchFamily="18" charset="0"/>
                <a:ea typeface="宋体" panose="02010600030101010101" pitchFamily="2" charset="-122"/>
              </a:rPr>
              <a:t>x</a:t>
            </a:r>
            <a:r>
              <a:rPr lang="en-US" altLang="zh-CN" sz="2400" b="0">
                <a:latin typeface="Times" panose="02020603050405020304" pitchFamily="18" charset="0"/>
                <a:ea typeface="宋体" panose="02010600030101010101" pitchFamily="2" charset="-122"/>
              </a:rPr>
              <a:t>)</a:t>
            </a:r>
          </a:p>
          <a:p>
            <a:pPr eaLnBrk="1" hangingPunct="1"/>
            <a:r>
              <a:rPr lang="en-US" altLang="zh-CN" b="0">
                <a:ea typeface="宋体" panose="02010600030101010101" pitchFamily="2" charset="-122"/>
              </a:rPr>
              <a:t>Resolution Step3: </a:t>
            </a:r>
          </a:p>
          <a:p>
            <a:pPr eaLnBrk="1" hangingPunct="1">
              <a:buFont typeface="Wingdings 2" panose="05020102010507070707" pitchFamily="18" charset="2"/>
              <a:buNone/>
            </a:pPr>
            <a:r>
              <a:rPr lang="en-US" altLang="zh-CN">
                <a:ea typeface="宋体" panose="02010600030101010101" pitchFamily="2" charset="-122"/>
              </a:rPr>
              <a:t>    </a:t>
            </a:r>
            <a:r>
              <a:rPr lang="en-US" altLang="zh-CN" sz="2400">
                <a:solidFill>
                  <a:srgbClr val="FF0000"/>
                </a:solidFill>
                <a:ea typeface="宋体" panose="02010600030101010101" pitchFamily="2" charset="-122"/>
              </a:rPr>
              <a:t>negation of the result</a:t>
            </a:r>
            <a:r>
              <a:rPr lang="en-US" altLang="zh-CN" sz="2400">
                <a:ea typeface="宋体" panose="02010600030101010101" pitchFamily="2" charset="-122"/>
              </a:rPr>
              <a:t>: </a:t>
            </a:r>
            <a:r>
              <a:rPr lang="en-US" altLang="zh-CN" sz="2400" b="0">
                <a:ea typeface="宋体" panose="02010600030101010101" pitchFamily="2" charset="-122"/>
              </a:rPr>
              <a:t>┓</a:t>
            </a:r>
            <a:r>
              <a:rPr lang="en-US" altLang="zh-CN" sz="2400" b="0" i="1">
                <a:ea typeface="宋体" panose="02010600030101010101" pitchFamily="2" charset="-122"/>
              </a:rPr>
              <a:t>Kills</a:t>
            </a:r>
            <a:r>
              <a:rPr lang="en-US" altLang="zh-CN" sz="2400" b="0">
                <a:ea typeface="宋体" panose="02010600030101010101" pitchFamily="2" charset="-122"/>
              </a:rPr>
              <a:t>(</a:t>
            </a:r>
            <a:r>
              <a:rPr lang="en-US" altLang="zh-CN" sz="2400" b="0" i="1">
                <a:ea typeface="宋体" panose="02010600030101010101" pitchFamily="2" charset="-122"/>
              </a:rPr>
              <a:t>Curiosity, Tuna</a:t>
            </a:r>
            <a:r>
              <a:rPr lang="en-US" altLang="zh-CN" sz="2400" b="0">
                <a:ea typeface="宋体" panose="02010600030101010101" pitchFamily="2" charset="-122"/>
              </a:rPr>
              <a:t>) </a:t>
            </a:r>
          </a:p>
        </p:txBody>
      </p:sp>
      <p:sp>
        <p:nvSpPr>
          <p:cNvPr id="76805" name="日期占位符 4"/>
          <p:cNvSpPr>
            <a:spLocks noGrp="1"/>
          </p:cNvSpPr>
          <p:nvPr>
            <p:ph type="dt" sz="quarter" idx="12"/>
          </p:nvPr>
        </p:nvSpPr>
        <p:spPr bwMode="auto">
          <a:xfrm>
            <a:off x="6096000" y="6553200"/>
            <a:ext cx="2743200" cy="225425"/>
          </a:xfrm>
        </p:spPr>
        <p:txBody>
          <a:bodyPr/>
          <a:lstStyle/>
          <a:p>
            <a:pPr algn="r">
              <a:defRPr/>
            </a:pPr>
            <a:fld id="{5940A20B-AE43-406B-ABD3-061DE0B49B73}" type="datetime1">
              <a:rPr lang="en-US" altLang="zh-CN" sz="1200" smtClean="0"/>
              <a:pPr algn="r">
                <a:defRPr/>
              </a:pPr>
              <a:t>4/24/2023</a:t>
            </a:fld>
            <a:endParaRPr lang="en-US" altLang="zh-CN" sz="1200"/>
          </a:p>
        </p:txBody>
      </p:sp>
      <p:sp>
        <p:nvSpPr>
          <p:cNvPr id="124934" name="页脚占位符 5"/>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124935" name="灯片编号占位符 4"/>
          <p:cNvSpPr txBox="1">
            <a:spLocks/>
          </p:cNvSpPr>
          <p:nvPr/>
        </p:nvSpPr>
        <p:spPr bwMode="auto">
          <a:xfrm>
            <a:off x="8183563" y="6477000"/>
            <a:ext cx="503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fld id="{27891283-9E0E-444B-B7AA-BCCA84A40923}" type="slidenum">
              <a:rPr lang="zh-CN" altLang="de-DE" sz="1200" b="0">
                <a:latin typeface="Arial" panose="020B0604020202020204" pitchFamily="34" charset="0"/>
              </a:rPr>
              <a:pPr algn="ctr" eaLnBrk="1" hangingPunct="1">
                <a:spcBef>
                  <a:spcPct val="0"/>
                </a:spcBef>
                <a:buClrTx/>
                <a:buFontTx/>
                <a:buNone/>
              </a:pPr>
              <a:t>56</a:t>
            </a:fld>
            <a:endParaRPr lang="de-DE" altLang="zh-CN" sz="1200" b="0">
              <a:latin typeface="Arial" panose="020B060402020202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页脚占位符 1"/>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125955" name="灯片编号占位符 2"/>
          <p:cNvSpPr>
            <a:spLocks noGrp="1"/>
          </p:cNvSpPr>
          <p:nvPr>
            <p:ph type="sldNum" sz="quarter" idx="11"/>
          </p:nvPr>
        </p:nvSpPr>
        <p:spPr bwMode="auto">
          <a:xfrm>
            <a:off x="381000" y="6553200"/>
            <a:ext cx="2362200" cy="26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pPr>
            <a:fld id="{EC462D55-F235-4F2E-ABD0-09F35F1C2059}" type="slidenum">
              <a:rPr lang="zh-CN" altLang="de-DE" sz="1000" b="0" smtClean="0">
                <a:solidFill>
                  <a:srgbClr val="FFFFFF"/>
                </a:solidFill>
              </a:rPr>
              <a:pPr algn="l">
                <a:spcBef>
                  <a:spcPct val="0"/>
                </a:spcBef>
                <a:buClrTx/>
                <a:buFontTx/>
                <a:buNone/>
              </a:pPr>
              <a:t>57</a:t>
            </a:fld>
            <a:endParaRPr lang="de-DE" altLang="zh-CN" sz="1000" b="0">
              <a:solidFill>
                <a:srgbClr val="FFFFFF"/>
              </a:solidFill>
            </a:endParaRPr>
          </a:p>
        </p:txBody>
      </p:sp>
      <p:pic>
        <p:nvPicPr>
          <p:cNvPr id="125956" name="图片 4" descr="图片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Box 5"/>
          <p:cNvSpPr txBox="1">
            <a:spLocks noChangeArrowheads="1"/>
          </p:cNvSpPr>
          <p:nvPr/>
        </p:nvSpPr>
        <p:spPr bwMode="auto">
          <a:xfrm>
            <a:off x="7391400" y="5105400"/>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b="0">
                <a:solidFill>
                  <a:schemeClr val="bg1"/>
                </a:solidFill>
                <a:latin typeface="Arial" panose="020B0604020202020204" pitchFamily="34" charset="0"/>
              </a:rPr>
              <a:t>Step4: Peform Resolution</a:t>
            </a:r>
            <a:endParaRPr lang="zh-CN" altLang="en-US" sz="1800" b="0">
              <a:solidFill>
                <a:schemeClr val="bg1"/>
              </a:solidFill>
              <a:latin typeface="Arial" panose="020B0604020202020204" pitchFamily="34" charset="0"/>
            </a:endParaRPr>
          </a:p>
        </p:txBody>
      </p:sp>
      <p:sp>
        <p:nvSpPr>
          <p:cNvPr id="125958" name="矩形 6"/>
          <p:cNvSpPr>
            <a:spLocks noChangeArrowheads="1"/>
          </p:cNvSpPr>
          <p:nvPr/>
        </p:nvSpPr>
        <p:spPr bwMode="auto">
          <a:xfrm>
            <a:off x="4114800" y="55626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b="0">
                <a:solidFill>
                  <a:schemeClr val="bg1"/>
                </a:solidFill>
                <a:latin typeface="Century Gothic" panose="020B0502020202020204" pitchFamily="34" charset="0"/>
              </a:rPr>
              <a:t>┓</a:t>
            </a:r>
            <a:endParaRPr lang="zh-CN" altLang="en-US" sz="1800" b="0">
              <a:solidFill>
                <a:schemeClr val="bg1"/>
              </a:solidFill>
              <a:latin typeface="Arial" panose="020B0604020202020204" pitchFamily="34" charset="0"/>
            </a:endParaRPr>
          </a:p>
        </p:txBody>
      </p:sp>
      <p:sp>
        <p:nvSpPr>
          <p:cNvPr id="77831" name="日期占位符 7"/>
          <p:cNvSpPr>
            <a:spLocks noGrp="1"/>
          </p:cNvSpPr>
          <p:nvPr>
            <p:ph type="dt" sz="quarter" idx="12"/>
          </p:nvPr>
        </p:nvSpPr>
        <p:spPr bwMode="auto">
          <a:xfrm>
            <a:off x="6096000" y="6553200"/>
            <a:ext cx="2743200" cy="225425"/>
          </a:xfrm>
        </p:spPr>
        <p:txBody>
          <a:bodyPr/>
          <a:lstStyle/>
          <a:p>
            <a:pPr algn="r">
              <a:defRPr/>
            </a:pPr>
            <a:fld id="{F6BC514E-2D88-456A-B3AC-0FC42A205D9F}" type="datetime1">
              <a:rPr lang="en-US" altLang="zh-CN" sz="1200" smtClean="0"/>
              <a:pPr algn="r">
                <a:defRPr/>
              </a:pPr>
              <a:t>4/24/2023</a:t>
            </a:fld>
            <a:endParaRPr lang="en-US" altLang="zh-CN" sz="1200"/>
          </a:p>
        </p:txBody>
      </p:sp>
      <p:sp>
        <p:nvSpPr>
          <p:cNvPr id="77832" name="TextBox 1"/>
          <p:cNvSpPr txBox="1">
            <a:spLocks noChangeArrowheads="1"/>
          </p:cNvSpPr>
          <p:nvPr/>
        </p:nvSpPr>
        <p:spPr bwMode="auto">
          <a:xfrm>
            <a:off x="2514600" y="4038600"/>
            <a:ext cx="304800" cy="230188"/>
          </a:xfrm>
          <a:prstGeom prst="rect">
            <a:avLst/>
          </a:prstGeom>
          <a:solidFill>
            <a:schemeClr val="accent2">
              <a:lumMod val="20000"/>
              <a:lumOff val="80000"/>
            </a:schemeClr>
          </a:solidFill>
          <a:ln w="9525">
            <a:noFill/>
            <a:miter lim="800000"/>
            <a:headEnd/>
            <a:tailEnd/>
          </a:ln>
        </p:spPr>
        <p:txBody>
          <a:bodyPr>
            <a:spAutoFit/>
          </a:bodyPr>
          <a:lstStyle/>
          <a:p>
            <a:pPr eaLnBrk="1" hangingPunct="1">
              <a:defRPr/>
            </a:pPr>
            <a:endParaRPr lang="zh-CN" altLang="en-US">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66675"/>
            <a:ext cx="8229600" cy="981075"/>
          </a:xfrm>
        </p:spPr>
        <p:txBody>
          <a:bodyPr/>
          <a:lstStyle/>
          <a:p>
            <a:pPr eaLnBrk="1" hangingPunct="1"/>
            <a:r>
              <a:rPr lang="en-US" altLang="zh-CN" sz="3200">
                <a:ea typeface="宋体" panose="02010600030101010101" pitchFamily="2" charset="-122"/>
              </a:rPr>
              <a:t>Summary of Resolution in prove</a:t>
            </a:r>
          </a:p>
        </p:txBody>
      </p:sp>
      <p:sp>
        <p:nvSpPr>
          <p:cNvPr id="45060" name="Rectangle 3"/>
          <p:cNvSpPr>
            <a:spLocks noGrp="1" noChangeArrowheads="1"/>
          </p:cNvSpPr>
          <p:nvPr>
            <p:ph type="body" idx="1"/>
          </p:nvPr>
        </p:nvSpPr>
        <p:spPr>
          <a:xfrm>
            <a:off x="381000" y="1219200"/>
            <a:ext cx="8229600" cy="4876800"/>
          </a:xfrm>
        </p:spPr>
        <p:txBody>
          <a:bodyPr/>
          <a:lstStyle/>
          <a:p>
            <a:pPr marL="457200" indent="-457200" eaLnBrk="1" hangingPunct="1">
              <a:buFont typeface="Wingdings 2" panose="05020102010507070707" pitchFamily="18" charset="2"/>
              <a:buNone/>
            </a:pPr>
            <a:r>
              <a:rPr lang="en-US" altLang="zh-CN" sz="2600" b="0">
                <a:ea typeface="宋体" panose="02010600030101010101" pitchFamily="2" charset="-122"/>
              </a:rPr>
              <a:t>Step1. Converse the facts and rules into clause form - a set of clauses set</a:t>
            </a:r>
          </a:p>
          <a:p>
            <a:pPr marL="457200" indent="-457200" eaLnBrk="1" hangingPunct="1">
              <a:buFont typeface="Wingdings 2" panose="05020102010507070707" pitchFamily="18" charset="2"/>
              <a:buNone/>
            </a:pPr>
            <a:r>
              <a:rPr lang="en-US" altLang="zh-CN" sz="2600" b="0">
                <a:ea typeface="宋体" panose="02010600030101010101" pitchFamily="2" charset="-122"/>
              </a:rPr>
              <a:t>Step2. Add the negation of what is to be proved, in clause form, together to the clause set</a:t>
            </a:r>
          </a:p>
          <a:p>
            <a:pPr marL="457200" indent="-457200" eaLnBrk="1" hangingPunct="1">
              <a:buFont typeface="Wingdings 2" panose="05020102010507070707" pitchFamily="18" charset="2"/>
              <a:buNone/>
            </a:pPr>
            <a:r>
              <a:rPr lang="en-US" altLang="zh-CN" sz="2600" b="0">
                <a:ea typeface="宋体" panose="02010600030101010101" pitchFamily="2" charset="-122"/>
              </a:rPr>
              <a:t>Step3. Resolve these clauses together, producing new clauses the logically follow from them</a:t>
            </a:r>
          </a:p>
          <a:p>
            <a:pPr marL="457200" indent="-457200" eaLnBrk="1" hangingPunct="1">
              <a:buFont typeface="Wingdings 2" panose="05020102010507070707" pitchFamily="18" charset="2"/>
              <a:buNone/>
            </a:pPr>
            <a:r>
              <a:rPr lang="en-US" altLang="zh-CN" sz="2600" b="0">
                <a:ea typeface="宋体" panose="02010600030101010101" pitchFamily="2" charset="-122"/>
              </a:rPr>
              <a:t>Step4. Iteratively apply  resolution to the clauses and add results to either until there no more resolvent that can added or until the empty clause is produced.</a:t>
            </a:r>
          </a:p>
        </p:txBody>
      </p:sp>
      <p:sp>
        <p:nvSpPr>
          <p:cNvPr id="78853" name="日期占位符 4"/>
          <p:cNvSpPr>
            <a:spLocks noGrp="1"/>
          </p:cNvSpPr>
          <p:nvPr>
            <p:ph type="dt" sz="quarter" idx="12"/>
          </p:nvPr>
        </p:nvSpPr>
        <p:spPr bwMode="auto">
          <a:xfrm>
            <a:off x="6096000" y="6553200"/>
            <a:ext cx="2743200" cy="225425"/>
          </a:xfrm>
        </p:spPr>
        <p:txBody>
          <a:bodyPr/>
          <a:lstStyle/>
          <a:p>
            <a:pPr algn="r">
              <a:defRPr/>
            </a:pPr>
            <a:fld id="{42C58428-6E14-4A6F-9FDB-868EB821F0BB}" type="datetime1">
              <a:rPr lang="en-US" altLang="zh-CN" sz="1200" smtClean="0"/>
              <a:pPr algn="r">
                <a:defRPr/>
              </a:pPr>
              <a:t>4/24/2023</a:t>
            </a:fld>
            <a:endParaRPr lang="en-US" altLang="zh-CN" sz="1200"/>
          </a:p>
        </p:txBody>
      </p:sp>
      <p:sp>
        <p:nvSpPr>
          <p:cNvPr id="126981" name="页脚占位符 5"/>
          <p:cNvSpPr>
            <a:spLocks noGrp="1"/>
          </p:cNvSpPr>
          <p:nvPr>
            <p:ph type="ftr" sz="quarter" idx="10"/>
          </p:nvPr>
        </p:nvSpPr>
        <p:spPr bwMode="auto">
          <a:xfrm>
            <a:off x="3200400" y="6553200"/>
            <a:ext cx="2438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de-DE" sz="1000" b="0">
                <a:solidFill>
                  <a:srgbClr val="FFFFFF"/>
                </a:solidFill>
                <a:latin typeface="Arial" panose="020B0604020202020204" pitchFamily="34" charset="0"/>
              </a:rPr>
              <a:t>AI:knowledge and reasoning</a:t>
            </a:r>
            <a:endParaRPr lang="de-DE" altLang="zh-CN" sz="1000" b="0">
              <a:solidFill>
                <a:srgbClr val="FFFFFF"/>
              </a:solidFill>
              <a:latin typeface="Arial" panose="020B0604020202020204" pitchFamily="34" charset="0"/>
            </a:endParaRPr>
          </a:p>
        </p:txBody>
      </p:sp>
      <p:sp>
        <p:nvSpPr>
          <p:cNvPr id="126982" name="灯片编号占位符 4"/>
          <p:cNvSpPr txBox="1">
            <a:spLocks noGrp="1"/>
          </p:cNvSpPr>
          <p:nvPr/>
        </p:nvSpPr>
        <p:spPr bwMode="auto">
          <a:xfrm>
            <a:off x="8183563" y="6477000"/>
            <a:ext cx="503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fld id="{8C38F5F0-B823-4CFE-88CC-BC86DC0496AE}" type="slidenum">
              <a:rPr lang="zh-CN" altLang="de-DE" sz="1200" b="0">
                <a:latin typeface="Arial" panose="020B0604020202020204" pitchFamily="34" charset="0"/>
              </a:rPr>
              <a:pPr algn="ctr" eaLnBrk="1" hangingPunct="1">
                <a:spcBef>
                  <a:spcPct val="0"/>
                </a:spcBef>
                <a:buClrTx/>
                <a:buFontTx/>
                <a:buNone/>
              </a:pPr>
              <a:t>58</a:t>
            </a:fld>
            <a:endParaRPr lang="de-DE" altLang="zh-CN" sz="1200" b="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blinds(horizontal)">
                                      <p:cBhvr>
                                        <p:cTn id="7" dur="5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5060">
                                            <p:txEl>
                                              <p:pRg st="1" end="1"/>
                                            </p:txEl>
                                          </p:spTgt>
                                        </p:tgtEl>
                                        <p:attrNameLst>
                                          <p:attrName>style.visibility</p:attrName>
                                        </p:attrNameLst>
                                      </p:cBhvr>
                                      <p:to>
                                        <p:strVal val="visible"/>
                                      </p:to>
                                    </p:set>
                                    <p:animEffect transition="in" filter="blinds(horizontal)">
                                      <p:cBhvr>
                                        <p:cTn id="12" dur="500"/>
                                        <p:tgtEl>
                                          <p:spTgt spid="450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5060">
                                            <p:txEl>
                                              <p:pRg st="2" end="2"/>
                                            </p:txEl>
                                          </p:spTgt>
                                        </p:tgtEl>
                                        <p:attrNameLst>
                                          <p:attrName>style.visibility</p:attrName>
                                        </p:attrNameLst>
                                      </p:cBhvr>
                                      <p:to>
                                        <p:strVal val="visible"/>
                                      </p:to>
                                    </p:set>
                                    <p:animEffect transition="in" filter="blinds(horizontal)">
                                      <p:cBhvr>
                                        <p:cTn id="17" dur="500"/>
                                        <p:tgtEl>
                                          <p:spTgt spid="450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5060">
                                            <p:txEl>
                                              <p:pRg st="3" end="3"/>
                                            </p:txEl>
                                          </p:spTgt>
                                        </p:tgtEl>
                                        <p:attrNameLst>
                                          <p:attrName>style.visibility</p:attrName>
                                        </p:attrNameLst>
                                      </p:cBhvr>
                                      <p:to>
                                        <p:strVal val="visible"/>
                                      </p:to>
                                    </p:set>
                                    <p:animEffect transition="in" filter="blinds(horizontal)">
                                      <p:cBhvr>
                                        <p:cTn id="22" dur="500"/>
                                        <p:tgtEl>
                                          <p:spTgt spid="450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p:txBody>
          <a:bodyPr/>
          <a:lstStyle/>
          <a:p>
            <a:r>
              <a:rPr lang="en-US" altLang="zh-CN" sz="3600">
                <a:ea typeface="宋体" panose="02010600030101010101" pitchFamily="2" charset="-122"/>
              </a:rPr>
              <a:t>Applications of FOL</a:t>
            </a:r>
          </a:p>
        </p:txBody>
      </p:sp>
      <p:sp>
        <p:nvSpPr>
          <p:cNvPr id="128003" name="Rectangle 3"/>
          <p:cNvSpPr>
            <a:spLocks noGrp="1" noRot="1" noChangeArrowheads="1"/>
          </p:cNvSpPr>
          <p:nvPr>
            <p:ph idx="1"/>
          </p:nvPr>
        </p:nvSpPr>
        <p:spPr>
          <a:xfrm>
            <a:off x="381000" y="1447800"/>
            <a:ext cx="8382000" cy="4419600"/>
          </a:xfrm>
        </p:spPr>
        <p:txBody>
          <a:bodyPr/>
          <a:lstStyle/>
          <a:p>
            <a:r>
              <a:rPr lang="en-US" altLang="zh-CN">
                <a:ea typeface="宋体" panose="02010600030101010101" pitchFamily="2" charset="-122"/>
              </a:rPr>
              <a:t>Automatic Threorem Proving</a:t>
            </a:r>
          </a:p>
          <a:p>
            <a:r>
              <a:rPr lang="en-US" altLang="zh-CN">
                <a:ea typeface="宋体" panose="02010600030101010101" pitchFamily="2" charset="-122"/>
              </a:rPr>
              <a:t>Semantic Web </a:t>
            </a:r>
          </a:p>
          <a:p>
            <a:r>
              <a:rPr lang="en-US" altLang="zh-CN">
                <a:ea typeface="宋体" panose="02010600030101010101" pitchFamily="2" charset="-122"/>
              </a:rPr>
              <a:t>Conecptural Clustering</a:t>
            </a:r>
          </a:p>
          <a:p>
            <a:r>
              <a:rPr lang="en-US" altLang="zh-CN">
                <a:ea typeface="宋体" panose="02010600030101010101" pitchFamily="2" charset="-122"/>
              </a:rPr>
              <a:t>Reason about policies</a:t>
            </a:r>
          </a:p>
          <a:p>
            <a:r>
              <a:rPr lang="en-US" altLang="zh-CN">
                <a:ea typeface="宋体" panose="02010600030101010101" pitchFamily="2" charset="-122"/>
              </a:rPr>
              <a:t>Formal Verification in hardware design</a:t>
            </a:r>
          </a:p>
          <a:p>
            <a:r>
              <a:rPr lang="en-US" altLang="zh-CN">
                <a:ea typeface="宋体" panose="02010600030101010101" pitchFamily="2" charset="-122"/>
              </a:rPr>
              <a:t>Game and Automata</a:t>
            </a:r>
          </a:p>
          <a:p>
            <a:r>
              <a:rPr lang="en-US" altLang="zh-CN">
                <a:ea typeface="宋体" panose="02010600030101010101" pitchFamily="2" charset="-122"/>
              </a:rPr>
              <a:t>……..</a:t>
            </a:r>
          </a:p>
        </p:txBody>
      </p:sp>
      <p:sp>
        <p:nvSpPr>
          <p:cNvPr id="7"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2800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9C6FF9F-F35E-4939-97AC-4002BFE2B551}" type="slidenum">
              <a:rPr lang="zh-CN" altLang="en-US" sz="1000" b="0" smtClean="0">
                <a:solidFill>
                  <a:srgbClr val="FFFFFF"/>
                </a:solidFill>
                <a:latin typeface="Arial" panose="020B0604020202020204" pitchFamily="34" charset="0"/>
              </a:rPr>
              <a:pPr>
                <a:spcBef>
                  <a:spcPct val="0"/>
                </a:spcBef>
                <a:buClrTx/>
                <a:buFontTx/>
                <a:buNone/>
              </a:pPr>
              <a:t>59</a:t>
            </a:fld>
            <a:endParaRPr lang="en-US" altLang="zh-CN" sz="1000" b="0">
              <a:solidFill>
                <a:srgbClr val="FFFFFF"/>
              </a:solidFill>
              <a:latin typeface="Arial" panose="020B0604020202020204" pitchFamily="34" charset="0"/>
            </a:endParaRPr>
          </a:p>
        </p:txBody>
      </p:sp>
      <p:sp>
        <p:nvSpPr>
          <p:cNvPr id="6" name="日期占位符 3"/>
          <p:cNvSpPr>
            <a:spLocks noGrp="1"/>
          </p:cNvSpPr>
          <p:nvPr>
            <p:ph type="dt" sz="quarter" idx="12"/>
          </p:nvPr>
        </p:nvSpPr>
        <p:spPr/>
        <p:txBody>
          <a:bodyPr/>
          <a:lstStyle/>
          <a:p>
            <a:pPr>
              <a:defRPr/>
            </a:pPr>
            <a:fld id="{97DB6DF3-9AF5-48E7-974E-48FE482AD19F}" type="datetime1">
              <a:rPr lang="zh-CN" altLang="en-US"/>
              <a:pPr>
                <a:defRPr/>
              </a:pPr>
              <a:t>2023/4/24</a:t>
            </a:fld>
            <a:endParaRPr lang="en-US" altLang="zh-CN"/>
          </a:p>
        </p:txBody>
      </p:sp>
      <p:pic>
        <p:nvPicPr>
          <p:cNvPr id="1280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4338638"/>
            <a:ext cx="332422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5" descr="AT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0"/>
            <a:ext cx="22098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r>
              <a:rPr lang="en-US" altLang="zh-CN" sz="3600">
                <a:ea typeface="宋体" panose="02010600030101010101" pitchFamily="2" charset="-122"/>
              </a:rPr>
              <a:t>Mechanisms of Reasoning</a:t>
            </a:r>
          </a:p>
        </p:txBody>
      </p:sp>
      <p:sp>
        <p:nvSpPr>
          <p:cNvPr id="25603" name="Rectangle 3"/>
          <p:cNvSpPr>
            <a:spLocks noGrp="1" noRot="1" noChangeArrowheads="1"/>
          </p:cNvSpPr>
          <p:nvPr>
            <p:ph sz="half" idx="1"/>
          </p:nvPr>
        </p:nvSpPr>
        <p:spPr>
          <a:xfrm>
            <a:off x="381000" y="1219200"/>
            <a:ext cx="8534400" cy="4876800"/>
          </a:xfrm>
        </p:spPr>
        <p:txBody>
          <a:bodyPr/>
          <a:lstStyle/>
          <a:p>
            <a:r>
              <a:rPr lang="en-US" altLang="zh-CN">
                <a:ea typeface="宋体" panose="02010600030101010101" pitchFamily="2" charset="-122"/>
              </a:rPr>
              <a:t>According to </a:t>
            </a:r>
            <a:r>
              <a:rPr lang="en-US" altLang="zh-CN">
                <a:solidFill>
                  <a:srgbClr val="CC0099"/>
                </a:solidFill>
                <a:ea typeface="宋体" panose="02010600030101010101" pitchFamily="2" charset="-122"/>
              </a:rPr>
              <a:t>logicl basis</a:t>
            </a:r>
          </a:p>
          <a:p>
            <a:pPr>
              <a:buFont typeface="Wingdings 2" panose="05020102010507070707" pitchFamily="18" charset="2"/>
              <a:buNone/>
            </a:pPr>
            <a:r>
              <a:rPr lang="en-US" altLang="zh-CN">
                <a:solidFill>
                  <a:schemeClr val="accent2"/>
                </a:solidFill>
                <a:ea typeface="宋体" panose="02010600030101010101" pitchFamily="2" charset="-122"/>
              </a:rPr>
              <a:t>    </a:t>
            </a:r>
            <a:r>
              <a:rPr lang="en-US" altLang="zh-CN">
                <a:solidFill>
                  <a:srgbClr val="FF0000"/>
                </a:solidFill>
                <a:ea typeface="宋体" panose="02010600030101010101" pitchFamily="2" charset="-122"/>
              </a:rPr>
              <a:t>Deduction, Induction</a:t>
            </a:r>
            <a:r>
              <a:rPr lang="en-US" altLang="zh-CN">
                <a:ea typeface="宋体" panose="02010600030101010101" pitchFamily="2" charset="-122"/>
              </a:rPr>
              <a:t>, and Default</a:t>
            </a:r>
            <a:endParaRPr lang="en-US" altLang="zh-CN">
              <a:solidFill>
                <a:schemeClr val="accent2"/>
              </a:solidFill>
              <a:ea typeface="宋体" panose="02010600030101010101" pitchFamily="2" charset="-122"/>
            </a:endParaRPr>
          </a:p>
          <a:p>
            <a:pPr>
              <a:spcBef>
                <a:spcPts val="2000"/>
              </a:spcBef>
            </a:pPr>
            <a:r>
              <a:rPr lang="en-US" altLang="zh-CN">
                <a:ea typeface="宋体" panose="02010600030101010101" pitchFamily="2" charset="-122"/>
              </a:rPr>
              <a:t>According to the </a:t>
            </a:r>
            <a:r>
              <a:rPr lang="en-US" altLang="zh-CN">
                <a:solidFill>
                  <a:srgbClr val="CC0099"/>
                </a:solidFill>
                <a:ea typeface="宋体" panose="02010600030101010101" pitchFamily="2" charset="-122"/>
              </a:rPr>
              <a:t>certainty of knowledge</a:t>
            </a:r>
            <a:endParaRPr lang="en-US" altLang="zh-CN">
              <a:ea typeface="宋体" panose="02010600030101010101" pitchFamily="2" charset="-122"/>
            </a:endParaRPr>
          </a:p>
          <a:p>
            <a:pPr>
              <a:buFont typeface="Wingdings 2" panose="05020102010507070707" pitchFamily="18" charset="2"/>
              <a:buNone/>
            </a:pPr>
            <a:r>
              <a:rPr lang="en-US" altLang="zh-CN">
                <a:ea typeface="宋体" panose="02010600030101010101" pitchFamily="2" charset="-122"/>
              </a:rPr>
              <a:t>   Reasoning under </a:t>
            </a:r>
            <a:r>
              <a:rPr lang="en-US" altLang="zh-CN">
                <a:solidFill>
                  <a:srgbClr val="FF0000"/>
                </a:solidFill>
                <a:ea typeface="宋体" panose="02010600030101010101" pitchFamily="2" charset="-122"/>
              </a:rPr>
              <a:t>certainty vs. uncertainty</a:t>
            </a:r>
            <a:endParaRPr lang="en-US" altLang="zh-CN">
              <a:ea typeface="宋体" panose="02010600030101010101" pitchFamily="2" charset="-122"/>
            </a:endParaRPr>
          </a:p>
          <a:p>
            <a:pPr>
              <a:spcBef>
                <a:spcPts val="2000"/>
              </a:spcBef>
            </a:pPr>
            <a:r>
              <a:rPr lang="en-US" altLang="zh-CN">
                <a:ea typeface="宋体" panose="02010600030101010101" pitchFamily="2" charset="-122"/>
              </a:rPr>
              <a:t>According to the </a:t>
            </a:r>
            <a:r>
              <a:rPr lang="en-US" altLang="zh-CN">
                <a:solidFill>
                  <a:srgbClr val="CC0099"/>
                </a:solidFill>
                <a:ea typeface="宋体" panose="02010600030101010101" pitchFamily="2" charset="-122"/>
              </a:rPr>
              <a:t>monotony of reasoning process</a:t>
            </a:r>
          </a:p>
          <a:p>
            <a:pPr>
              <a:buFont typeface="Wingdings 2" panose="05020102010507070707" pitchFamily="18" charset="2"/>
              <a:buNone/>
            </a:pPr>
            <a:r>
              <a:rPr lang="en-US" altLang="zh-CN">
                <a:ea typeface="宋体" panose="02010600030101010101" pitchFamily="2" charset="-122"/>
              </a:rPr>
              <a:t>    </a:t>
            </a:r>
            <a:r>
              <a:rPr lang="en-US" altLang="zh-CN">
                <a:solidFill>
                  <a:srgbClr val="FF0000"/>
                </a:solidFill>
                <a:ea typeface="宋体" panose="02010600030101010101" pitchFamily="2" charset="-122"/>
              </a:rPr>
              <a:t>Monotonic vs. Non-monotonic</a:t>
            </a:r>
            <a:r>
              <a:rPr lang="en-US" altLang="zh-CN">
                <a:ea typeface="宋体" panose="02010600030101010101" pitchFamily="2" charset="-122"/>
              </a:rPr>
              <a:t> Reasoning</a:t>
            </a:r>
          </a:p>
        </p:txBody>
      </p:sp>
      <p:sp>
        <p:nvSpPr>
          <p:cNvPr id="5" name="页脚占位符 5"/>
          <p:cNvSpPr>
            <a:spLocks noGrp="1"/>
          </p:cNvSpPr>
          <p:nvPr>
            <p:ph type="ftr" sz="quarter" idx="10"/>
          </p:nvPr>
        </p:nvSpPr>
        <p:spPr/>
        <p:txBody>
          <a:bodyPr/>
          <a:lstStyle/>
          <a:p>
            <a:pPr>
              <a:defRPr/>
            </a:pPr>
            <a:r>
              <a:rPr lang="zh-CN" altLang="en-US"/>
              <a:t>AI:knowledge and reasoning</a:t>
            </a:r>
            <a:endParaRPr lang="en-US" altLang="zh-CN"/>
          </a:p>
        </p:txBody>
      </p:sp>
      <p:sp>
        <p:nvSpPr>
          <p:cNvPr id="25605" name="灯片编号占位符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25424961-938C-4724-B2C1-21544734477D}" type="slidenum">
              <a:rPr lang="zh-CN" altLang="en-US" sz="1000" b="0" smtClean="0">
                <a:solidFill>
                  <a:srgbClr val="FFFFFF"/>
                </a:solidFill>
                <a:latin typeface="Arial" panose="020B0604020202020204" pitchFamily="34" charset="0"/>
              </a:rPr>
              <a:pPr>
                <a:spcBef>
                  <a:spcPct val="0"/>
                </a:spcBef>
                <a:buClrTx/>
                <a:buFontTx/>
                <a:buNone/>
              </a:pPr>
              <a:t>6</a:t>
            </a:fld>
            <a:endParaRPr lang="en-US" altLang="zh-CN" sz="1000" b="0">
              <a:solidFill>
                <a:srgbClr val="FFFFFF"/>
              </a:solidFill>
              <a:latin typeface="Arial" panose="020B0604020202020204" pitchFamily="34" charset="0"/>
            </a:endParaRPr>
          </a:p>
        </p:txBody>
      </p:sp>
      <p:sp>
        <p:nvSpPr>
          <p:cNvPr id="4" name="日期占位符 4"/>
          <p:cNvSpPr>
            <a:spLocks noGrp="1"/>
          </p:cNvSpPr>
          <p:nvPr>
            <p:ph type="dt" sz="quarter" idx="12"/>
          </p:nvPr>
        </p:nvSpPr>
        <p:spPr/>
        <p:txBody>
          <a:bodyPr/>
          <a:lstStyle/>
          <a:p>
            <a:pPr>
              <a:defRPr/>
            </a:pPr>
            <a:fld id="{6B4E4CC2-AA7A-43BE-9651-47B9DF4B2829}" type="datetime1">
              <a:rPr lang="zh-CN" altLang="en-US"/>
              <a:pPr>
                <a:defRPr/>
              </a:pPr>
              <a:t>2023/4/24</a:t>
            </a:fld>
            <a:endParaRPr lang="en-US" altLang="zh-CN"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457200" y="2667000"/>
            <a:ext cx="8458200" cy="1143000"/>
          </a:xfrm>
        </p:spPr>
        <p:txBody>
          <a:bodyPr/>
          <a:lstStyle/>
          <a:p>
            <a:pPr algn="ctr"/>
            <a:r>
              <a:rPr lang="en-US" altLang="zh-CN" sz="3200">
                <a:solidFill>
                  <a:schemeClr val="tx2"/>
                </a:solidFill>
                <a:ea typeface="宋体" panose="02010600030101010101" pitchFamily="2" charset="-122"/>
              </a:rPr>
              <a:t>Part Ⅲ: Knowledge Graph</a:t>
            </a:r>
          </a:p>
        </p:txBody>
      </p:sp>
      <p:sp>
        <p:nvSpPr>
          <p:cNvPr id="4"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30052"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CEE60C8-792D-4DD1-974D-1AAC6071CAAF}" type="slidenum">
              <a:rPr lang="zh-CN" altLang="en-US" sz="1000" b="0" smtClean="0">
                <a:solidFill>
                  <a:srgbClr val="FFFFFF"/>
                </a:solidFill>
                <a:latin typeface="Arial" panose="020B0604020202020204" pitchFamily="34" charset="0"/>
              </a:rPr>
              <a:pPr>
                <a:spcBef>
                  <a:spcPct val="0"/>
                </a:spcBef>
                <a:buClrTx/>
                <a:buFontTx/>
                <a:buNone/>
              </a:pPr>
              <a:t>60</a:t>
            </a:fld>
            <a:endParaRPr lang="en-US" altLang="zh-CN" sz="1000" b="0">
              <a:solidFill>
                <a:srgbClr val="FFFFFF"/>
              </a:solidFill>
              <a:latin typeface="Arial" panose="020B0604020202020204" pitchFamily="34" charset="0"/>
            </a:endParaRPr>
          </a:p>
        </p:txBody>
      </p:sp>
      <p:sp>
        <p:nvSpPr>
          <p:cNvPr id="3" name="日期占位符 3"/>
          <p:cNvSpPr>
            <a:spLocks noGrp="1"/>
          </p:cNvSpPr>
          <p:nvPr>
            <p:ph type="dt" sz="quarter" idx="12"/>
          </p:nvPr>
        </p:nvSpPr>
        <p:spPr/>
        <p:txBody>
          <a:bodyPr/>
          <a:lstStyle/>
          <a:p>
            <a:pPr>
              <a:defRPr/>
            </a:pPr>
            <a:fld id="{1D7D9546-A9BB-49B7-AA9B-79A2744656A5}" type="datetime1">
              <a:rPr lang="zh-CN" altLang="en-US"/>
              <a:pPr>
                <a:defRPr/>
              </a:pPr>
              <a:t>2023/4/24</a:t>
            </a:fld>
            <a:endParaRPr lang="en-US" altLang="zh-CN"/>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457200" y="2667000"/>
            <a:ext cx="8458200" cy="1143000"/>
          </a:xfrm>
        </p:spPr>
        <p:txBody>
          <a:bodyPr/>
          <a:lstStyle/>
          <a:p>
            <a:pPr algn="ctr"/>
            <a:r>
              <a:rPr lang="en-US" altLang="zh-CN" sz="3200">
                <a:solidFill>
                  <a:schemeClr val="tx2"/>
                </a:solidFill>
                <a:ea typeface="宋体" panose="02010600030101010101" pitchFamily="2" charset="-122"/>
              </a:rPr>
              <a:t>3.1. What is Knowledge Graph</a:t>
            </a:r>
          </a:p>
        </p:txBody>
      </p:sp>
      <p:sp>
        <p:nvSpPr>
          <p:cNvPr id="4"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32100"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B57E97D3-8312-488B-AC6D-0012763F96D1}" type="slidenum">
              <a:rPr lang="zh-CN" altLang="en-US" sz="1000" b="0" smtClean="0">
                <a:solidFill>
                  <a:srgbClr val="FFFFFF"/>
                </a:solidFill>
                <a:latin typeface="Arial" panose="020B0604020202020204" pitchFamily="34" charset="0"/>
              </a:rPr>
              <a:pPr>
                <a:spcBef>
                  <a:spcPct val="0"/>
                </a:spcBef>
                <a:buClrTx/>
                <a:buFontTx/>
                <a:buNone/>
              </a:pPr>
              <a:t>61</a:t>
            </a:fld>
            <a:endParaRPr lang="en-US" altLang="zh-CN" sz="1000" b="0">
              <a:solidFill>
                <a:srgbClr val="FFFFFF"/>
              </a:solidFill>
              <a:latin typeface="Arial" panose="020B0604020202020204" pitchFamily="34" charset="0"/>
            </a:endParaRPr>
          </a:p>
        </p:txBody>
      </p:sp>
      <p:sp>
        <p:nvSpPr>
          <p:cNvPr id="3" name="日期占位符 3"/>
          <p:cNvSpPr>
            <a:spLocks noGrp="1"/>
          </p:cNvSpPr>
          <p:nvPr>
            <p:ph type="dt" sz="quarter" idx="12"/>
          </p:nvPr>
        </p:nvSpPr>
        <p:spPr/>
        <p:txBody>
          <a:bodyPr/>
          <a:lstStyle/>
          <a:p>
            <a:pPr>
              <a:defRPr/>
            </a:pPr>
            <a:fld id="{1D7D9546-A9BB-49B7-AA9B-79A2744656A5}" type="datetime1">
              <a:rPr lang="zh-CN" altLang="en-US"/>
              <a:pPr>
                <a:defRPr/>
              </a:pPr>
              <a:t>2023/4/24</a:t>
            </a:fld>
            <a:endParaRPr lang="en-US" altLang="zh-CN"/>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3414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A287C6A3-D9C9-48B0-AF63-C7A5CB684A7E}" type="slidenum">
              <a:rPr lang="zh-CN" altLang="en-US" sz="1000" b="0" smtClean="0">
                <a:solidFill>
                  <a:srgbClr val="FFFFFF"/>
                </a:solidFill>
                <a:latin typeface="Arial" panose="020B0604020202020204" pitchFamily="34" charset="0"/>
              </a:rPr>
              <a:pPr>
                <a:spcBef>
                  <a:spcPct val="0"/>
                </a:spcBef>
                <a:buClrTx/>
                <a:buFontTx/>
                <a:buNone/>
              </a:pPr>
              <a:t>62</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34149" name="Rectangle 2"/>
          <p:cNvSpPr>
            <a:spLocks noGrp="1" noRot="1" noChangeArrowheads="1"/>
          </p:cNvSpPr>
          <p:nvPr>
            <p:ph type="title"/>
          </p:nvPr>
        </p:nvSpPr>
        <p:spPr/>
        <p:txBody>
          <a:bodyPr/>
          <a:lstStyle/>
          <a:p>
            <a:r>
              <a:rPr lang="en-US" altLang="zh-CN" sz="3600">
                <a:ea typeface="宋体" panose="02010600030101010101" pitchFamily="2" charset="-122"/>
              </a:rPr>
              <a:t>Knowledge Graph</a:t>
            </a:r>
          </a:p>
        </p:txBody>
      </p:sp>
      <p:sp>
        <p:nvSpPr>
          <p:cNvPr id="134150" name="Rectangle 3"/>
          <p:cNvSpPr>
            <a:spLocks noGrp="1" noRot="1" noChangeArrowheads="1"/>
          </p:cNvSpPr>
          <p:nvPr>
            <p:ph idx="1"/>
          </p:nvPr>
        </p:nvSpPr>
        <p:spPr>
          <a:xfrm>
            <a:off x="457200" y="1371600"/>
            <a:ext cx="8458200" cy="4800600"/>
          </a:xfrm>
        </p:spPr>
        <p:txBody>
          <a:bodyPr/>
          <a:lstStyle/>
          <a:p>
            <a:r>
              <a:rPr lang="en-US" altLang="zh-CN" sz="2400">
                <a:ea typeface="宋体" panose="02010600030101010101" pitchFamily="2" charset="-122"/>
              </a:rPr>
              <a:t>Google announced its Knowledge Graph on May 16, 2012, as a way to significantly enhance the value of information returned by Google searches.</a:t>
            </a:r>
          </a:p>
          <a:p>
            <a:endParaRPr lang="en-US" altLang="zh-CN" sz="2000">
              <a:latin typeface="Arial" panose="020B0604020202020204" pitchFamily="34" charset="0"/>
              <a:ea typeface="宋体" panose="02010600030101010101" pitchFamily="2" charset="-122"/>
            </a:endParaRPr>
          </a:p>
        </p:txBody>
      </p:sp>
      <p:pic>
        <p:nvPicPr>
          <p:cNvPr id="13415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3057525"/>
            <a:ext cx="34671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3517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76D26B7-262B-4D94-8EA6-0817E1BCBEEB}" type="slidenum">
              <a:rPr lang="zh-CN" altLang="en-US" sz="1000" b="0" smtClean="0">
                <a:solidFill>
                  <a:srgbClr val="FFFFFF"/>
                </a:solidFill>
                <a:latin typeface="Arial" panose="020B0604020202020204" pitchFamily="34" charset="0"/>
              </a:rPr>
              <a:pPr>
                <a:spcBef>
                  <a:spcPct val="0"/>
                </a:spcBef>
                <a:buClrTx/>
                <a:buFontTx/>
                <a:buNone/>
              </a:pPr>
              <a:t>63</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35173" name="Rectangle 2"/>
          <p:cNvSpPr>
            <a:spLocks noGrp="1" noRot="1" noChangeArrowheads="1"/>
          </p:cNvSpPr>
          <p:nvPr>
            <p:ph type="title"/>
          </p:nvPr>
        </p:nvSpPr>
        <p:spPr/>
        <p:txBody>
          <a:bodyPr/>
          <a:lstStyle/>
          <a:p>
            <a:r>
              <a:rPr lang="en-US" altLang="zh-CN" sz="3600">
                <a:ea typeface="宋体" panose="02010600030101010101" pitchFamily="2" charset="-122"/>
              </a:rPr>
              <a:t>Knowledge Graph</a:t>
            </a:r>
          </a:p>
        </p:txBody>
      </p:sp>
      <p:sp>
        <p:nvSpPr>
          <p:cNvPr id="135174" name="Rectangle 3"/>
          <p:cNvSpPr>
            <a:spLocks noGrp="1" noRot="1" noChangeArrowheads="1"/>
          </p:cNvSpPr>
          <p:nvPr>
            <p:ph idx="1"/>
          </p:nvPr>
        </p:nvSpPr>
        <p:spPr>
          <a:xfrm>
            <a:off x="457200" y="1371600"/>
            <a:ext cx="8458200" cy="4800600"/>
          </a:xfrm>
        </p:spPr>
        <p:txBody>
          <a:bodyPr/>
          <a:lstStyle/>
          <a:p>
            <a:r>
              <a:rPr lang="en-US" altLang="zh-CN">
                <a:ea typeface="宋体" panose="02010600030101010101" pitchFamily="2" charset="-122"/>
              </a:rPr>
              <a:t>What is a Knowledge Graph?</a:t>
            </a:r>
          </a:p>
          <a:p>
            <a:endParaRPr lang="en-US" altLang="zh-CN">
              <a:ea typeface="宋体" panose="02010600030101010101" pitchFamily="2" charset="-122"/>
            </a:endParaRPr>
          </a:p>
          <a:p>
            <a:r>
              <a:rPr lang="en-US" altLang="zh-CN">
                <a:ea typeface="宋体" panose="02010600030101010101" pitchFamily="2" charset="-122"/>
              </a:rPr>
              <a:t>A</a:t>
            </a:r>
            <a:r>
              <a:rPr lang="en-US" altLang="zh-CN">
                <a:solidFill>
                  <a:srgbClr val="CC0099"/>
                </a:solidFill>
                <a:ea typeface="宋体" panose="02010600030101010101" pitchFamily="2" charset="-122"/>
              </a:rPr>
              <a:t> knowledge graph</a:t>
            </a:r>
            <a:r>
              <a:rPr lang="en-US" altLang="zh-CN">
                <a:ea typeface="宋体" panose="02010600030101010101" pitchFamily="2" charset="-122"/>
              </a:rPr>
              <a:t>, also known as a </a:t>
            </a:r>
            <a:r>
              <a:rPr lang="en-US" altLang="zh-CN">
                <a:solidFill>
                  <a:srgbClr val="CC0099"/>
                </a:solidFill>
                <a:ea typeface="宋体" panose="02010600030101010101" pitchFamily="2" charset="-122"/>
              </a:rPr>
              <a:t>semantic network</a:t>
            </a:r>
            <a:r>
              <a:rPr lang="en-US" altLang="zh-CN">
                <a:ea typeface="宋体" panose="02010600030101010101" pitchFamily="2" charset="-122"/>
              </a:rPr>
              <a:t>, represents a network of real-world entities—i.e. objects, events, situations, or concepts—and illustrates the relationship between them. </a:t>
            </a:r>
            <a:endParaRPr lang="en-US" altLang="zh-CN" sz="2400">
              <a:latin typeface="Arial" panose="020B0604020202020204" pitchFamily="34" charset="0"/>
              <a:ea typeface="宋体" panose="0201060003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3926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1E0DB996-39F1-42E8-B1A5-B6891720E958}" type="slidenum">
              <a:rPr lang="zh-CN" altLang="en-US" sz="1000" b="0" smtClean="0">
                <a:solidFill>
                  <a:srgbClr val="FFFFFF"/>
                </a:solidFill>
                <a:latin typeface="Arial" panose="020B0604020202020204" pitchFamily="34" charset="0"/>
              </a:rPr>
              <a:pPr>
                <a:spcBef>
                  <a:spcPct val="0"/>
                </a:spcBef>
                <a:buClrTx/>
                <a:buFontTx/>
                <a:buNone/>
              </a:pPr>
              <a:t>64</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39269" name="Rectangle 2"/>
          <p:cNvSpPr>
            <a:spLocks noGrp="1" noRot="1" noChangeArrowheads="1"/>
          </p:cNvSpPr>
          <p:nvPr>
            <p:ph type="title"/>
          </p:nvPr>
        </p:nvSpPr>
        <p:spPr/>
        <p:txBody>
          <a:bodyPr/>
          <a:lstStyle/>
          <a:p>
            <a:r>
              <a:rPr lang="en-US" altLang="zh-CN" sz="3600">
                <a:ea typeface="宋体" panose="02010600030101010101" pitchFamily="2" charset="-122"/>
              </a:rPr>
              <a:t>Knowledge Graphs Definition</a:t>
            </a:r>
          </a:p>
        </p:txBody>
      </p:sp>
      <p:sp>
        <p:nvSpPr>
          <p:cNvPr id="139270" name="Rectangle 3"/>
          <p:cNvSpPr>
            <a:spLocks noGrp="1" noRot="1" noChangeArrowheads="1"/>
          </p:cNvSpPr>
          <p:nvPr>
            <p:ph idx="1"/>
          </p:nvPr>
        </p:nvSpPr>
        <p:spPr>
          <a:xfrm>
            <a:off x="457200" y="1371600"/>
            <a:ext cx="8458200" cy="4800600"/>
          </a:xfrm>
        </p:spPr>
        <p:txBody>
          <a:bodyPr/>
          <a:lstStyle/>
          <a:p>
            <a:r>
              <a:rPr lang="en-US" altLang="zh-CN" sz="2400">
                <a:ea typeface="宋体" panose="02010600030101010101" pitchFamily="2" charset="-122"/>
              </a:rPr>
              <a:t>A knowledge graph is a directed labeled graph in which the labels have well-defined meanings. </a:t>
            </a:r>
          </a:p>
          <a:p>
            <a:r>
              <a:rPr lang="en-US" altLang="zh-CN" sz="2400">
                <a:ea typeface="宋体" panose="02010600030101010101" pitchFamily="2" charset="-122"/>
              </a:rPr>
              <a:t>A directed labeled graph consists of nodes, edges, and labels. </a:t>
            </a:r>
          </a:p>
        </p:txBody>
      </p:sp>
      <p:pic>
        <p:nvPicPr>
          <p:cNvPr id="139271" name="Picture 8" descr="An example for a part of a knowledge graph.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81400"/>
            <a:ext cx="395922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4029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FDD639B5-3A38-4F5B-9A11-E02EE6551D44}" type="slidenum">
              <a:rPr lang="zh-CN" altLang="en-US" sz="1000" b="0" smtClean="0">
                <a:solidFill>
                  <a:srgbClr val="FFFFFF"/>
                </a:solidFill>
                <a:latin typeface="Arial" panose="020B0604020202020204" pitchFamily="34" charset="0"/>
              </a:rPr>
              <a:pPr>
                <a:spcBef>
                  <a:spcPct val="0"/>
                </a:spcBef>
                <a:buClrTx/>
                <a:buFontTx/>
                <a:buNone/>
              </a:pPr>
              <a:t>65</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40293" name="Rectangle 2"/>
          <p:cNvSpPr>
            <a:spLocks noGrp="1" noRot="1" noChangeArrowheads="1"/>
          </p:cNvSpPr>
          <p:nvPr>
            <p:ph type="title"/>
          </p:nvPr>
        </p:nvSpPr>
        <p:spPr/>
        <p:txBody>
          <a:bodyPr/>
          <a:lstStyle/>
          <a:p>
            <a:r>
              <a:rPr lang="en-US" altLang="zh-CN" sz="3600">
                <a:ea typeface="宋体" panose="02010600030101010101" pitchFamily="2" charset="-122"/>
              </a:rPr>
              <a:t>Knowledge Graphs Definition</a:t>
            </a:r>
          </a:p>
        </p:txBody>
      </p:sp>
      <p:sp>
        <p:nvSpPr>
          <p:cNvPr id="140294" name="Rectangle 3"/>
          <p:cNvSpPr>
            <a:spLocks noGrp="1" noRot="1" noChangeArrowheads="1"/>
          </p:cNvSpPr>
          <p:nvPr>
            <p:ph idx="1"/>
          </p:nvPr>
        </p:nvSpPr>
        <p:spPr>
          <a:xfrm>
            <a:off x="457200" y="1371600"/>
            <a:ext cx="8458200" cy="4800600"/>
          </a:xfrm>
        </p:spPr>
        <p:txBody>
          <a:bodyPr/>
          <a:lstStyle/>
          <a:p>
            <a:r>
              <a:rPr lang="en-US" altLang="zh-CN" sz="2400">
                <a:latin typeface="Arial" panose="020B0604020202020204" pitchFamily="34" charset="0"/>
                <a:ea typeface="宋体" panose="02010600030101010101" pitchFamily="2" charset="-122"/>
              </a:rPr>
              <a:t>Anything can act as a </a:t>
            </a:r>
            <a:r>
              <a:rPr lang="en-US" altLang="zh-CN" sz="2400">
                <a:solidFill>
                  <a:srgbClr val="FF0000"/>
                </a:solidFill>
                <a:latin typeface="Arial" panose="020B0604020202020204" pitchFamily="34" charset="0"/>
                <a:ea typeface="宋体" panose="02010600030101010101" pitchFamily="2" charset="-122"/>
              </a:rPr>
              <a:t>node</a:t>
            </a:r>
            <a:r>
              <a:rPr lang="en-US" altLang="zh-CN" sz="2400">
                <a:latin typeface="Arial" panose="020B0604020202020204" pitchFamily="34" charset="0"/>
                <a:ea typeface="宋体" panose="02010600030101010101" pitchFamily="2" charset="-122"/>
              </a:rPr>
              <a:t>, for example, people, company, computer, etc.</a:t>
            </a:r>
          </a:p>
          <a:p>
            <a:r>
              <a:rPr lang="en-US" altLang="zh-CN" sz="2400">
                <a:latin typeface="Arial" panose="020B0604020202020204" pitchFamily="34" charset="0"/>
                <a:ea typeface="宋体" panose="02010600030101010101" pitchFamily="2" charset="-122"/>
              </a:rPr>
              <a:t>An </a:t>
            </a:r>
            <a:r>
              <a:rPr lang="en-US" altLang="zh-CN" sz="2400">
                <a:solidFill>
                  <a:srgbClr val="FF0000"/>
                </a:solidFill>
                <a:latin typeface="Arial" panose="020B0604020202020204" pitchFamily="34" charset="0"/>
                <a:ea typeface="宋体" panose="02010600030101010101" pitchFamily="2" charset="-122"/>
              </a:rPr>
              <a:t>edge</a:t>
            </a:r>
            <a:r>
              <a:rPr lang="en-US" altLang="zh-CN" sz="2400">
                <a:latin typeface="Arial" panose="020B0604020202020204" pitchFamily="34" charset="0"/>
                <a:ea typeface="宋体" panose="02010600030101010101" pitchFamily="2" charset="-122"/>
              </a:rPr>
              <a:t> connects a pair of nodes and captures the relationship of interest between them, for example, friendship relationship between two people, customer relationship between a company and person, or a network connection between two computers.</a:t>
            </a:r>
          </a:p>
          <a:p>
            <a:r>
              <a:rPr lang="en-US" altLang="zh-CN" sz="2400">
                <a:latin typeface="Arial" panose="020B0604020202020204" pitchFamily="34" charset="0"/>
                <a:ea typeface="宋体" panose="02010600030101010101" pitchFamily="2" charset="-122"/>
              </a:rPr>
              <a:t>The </a:t>
            </a:r>
            <a:r>
              <a:rPr lang="en-US" altLang="zh-CN" sz="2400">
                <a:solidFill>
                  <a:srgbClr val="FF0000"/>
                </a:solidFill>
                <a:latin typeface="Arial" panose="020B0604020202020204" pitchFamily="34" charset="0"/>
                <a:ea typeface="宋体" panose="02010600030101010101" pitchFamily="2" charset="-122"/>
              </a:rPr>
              <a:t>labels</a:t>
            </a:r>
            <a:r>
              <a:rPr lang="en-US" altLang="zh-CN" sz="2400">
                <a:latin typeface="Arial" panose="020B0604020202020204" pitchFamily="34" charset="0"/>
                <a:ea typeface="宋体" panose="02010600030101010101" pitchFamily="2" charset="-122"/>
              </a:rPr>
              <a:t> capture the meaning of the relationship, for example, the friendship relationship between two people.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4131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B36E781-DA80-477F-A2DB-090BD2962A65}" type="slidenum">
              <a:rPr lang="zh-CN" altLang="en-US" sz="1000" b="0" smtClean="0">
                <a:solidFill>
                  <a:srgbClr val="FFFFFF"/>
                </a:solidFill>
                <a:latin typeface="Arial" panose="020B0604020202020204" pitchFamily="34" charset="0"/>
              </a:rPr>
              <a:pPr>
                <a:spcBef>
                  <a:spcPct val="0"/>
                </a:spcBef>
                <a:buClrTx/>
                <a:buFontTx/>
                <a:buNone/>
              </a:pPr>
              <a:t>66</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41317" name="Rectangle 2"/>
          <p:cNvSpPr>
            <a:spLocks noGrp="1" noRot="1" noChangeArrowheads="1"/>
          </p:cNvSpPr>
          <p:nvPr>
            <p:ph type="title"/>
          </p:nvPr>
        </p:nvSpPr>
        <p:spPr/>
        <p:txBody>
          <a:bodyPr/>
          <a:lstStyle/>
          <a:p>
            <a:r>
              <a:rPr lang="en-US" altLang="zh-CN" sz="3600">
                <a:ea typeface="宋体" panose="02010600030101010101" pitchFamily="2" charset="-122"/>
              </a:rPr>
              <a:t>Knowledge Graphs Definition</a:t>
            </a:r>
          </a:p>
        </p:txBody>
      </p:sp>
      <p:sp>
        <p:nvSpPr>
          <p:cNvPr id="141318" name="Rectangle 3"/>
          <p:cNvSpPr>
            <a:spLocks noGrp="1" noRot="1" noChangeArrowheads="1"/>
          </p:cNvSpPr>
          <p:nvPr>
            <p:ph idx="1"/>
          </p:nvPr>
        </p:nvSpPr>
        <p:spPr>
          <a:xfrm>
            <a:off x="457200" y="1371600"/>
            <a:ext cx="8458200" cy="4800600"/>
          </a:xfrm>
        </p:spPr>
        <p:txBody>
          <a:bodyPr/>
          <a:lstStyle/>
          <a:p>
            <a:r>
              <a:rPr lang="en-US" altLang="zh-CN">
                <a:ea typeface="宋体" panose="02010600030101010101" pitchFamily="2" charset="-122"/>
              </a:rPr>
              <a:t>given a set of nodes </a:t>
            </a:r>
            <a:r>
              <a:rPr lang="en-US" altLang="zh-CN" i="1">
                <a:ea typeface="宋体" panose="02010600030101010101" pitchFamily="2" charset="-122"/>
              </a:rPr>
              <a:t>N</a:t>
            </a:r>
            <a:r>
              <a:rPr lang="en-US" altLang="zh-CN">
                <a:ea typeface="宋体" panose="02010600030101010101" pitchFamily="2" charset="-122"/>
              </a:rPr>
              <a:t>, and a set of labels </a:t>
            </a:r>
            <a:r>
              <a:rPr lang="en-US" altLang="zh-CN" i="1">
                <a:ea typeface="宋体" panose="02010600030101010101" pitchFamily="2" charset="-122"/>
              </a:rPr>
              <a:t>L</a:t>
            </a:r>
            <a:r>
              <a:rPr lang="en-US" altLang="zh-CN">
                <a:ea typeface="宋体" panose="02010600030101010101" pitchFamily="2" charset="-122"/>
              </a:rPr>
              <a:t>, a knowledge graph is a subset of the cross product </a:t>
            </a:r>
            <a:r>
              <a:rPr lang="en-US" altLang="zh-CN" i="1">
                <a:ea typeface="宋体" panose="02010600030101010101" pitchFamily="2" charset="-122"/>
              </a:rPr>
              <a:t>N × L × N</a:t>
            </a:r>
            <a:r>
              <a:rPr lang="en-US" altLang="zh-CN">
                <a:ea typeface="宋体" panose="02010600030101010101" pitchFamily="2" charset="-122"/>
              </a:rPr>
              <a:t>. Each member of this set is referred to as a </a:t>
            </a:r>
            <a:r>
              <a:rPr lang="en-US" altLang="zh-CN">
                <a:solidFill>
                  <a:srgbClr val="FF0000"/>
                </a:solidFill>
                <a:ea typeface="宋体" panose="02010600030101010101" pitchFamily="2" charset="-122"/>
              </a:rPr>
              <a:t>triple</a:t>
            </a:r>
            <a:r>
              <a:rPr lang="en-US" altLang="zh-CN">
                <a:ea typeface="宋体" panose="02010600030101010101" pitchFamily="2" charset="-122"/>
              </a:rPr>
              <a:t>, and can be visualized as shown below.</a:t>
            </a:r>
            <a:endParaRPr lang="en-US" altLang="zh-CN" sz="2400">
              <a:latin typeface="Arial" panose="020B0604020202020204" pitchFamily="34" charset="0"/>
              <a:ea typeface="宋体" panose="02010600030101010101" pitchFamily="2" charset="-122"/>
            </a:endParaRPr>
          </a:p>
        </p:txBody>
      </p:sp>
      <p:pic>
        <p:nvPicPr>
          <p:cNvPr id="141319"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1975" y="4191000"/>
            <a:ext cx="61658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4233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5F7F3025-8776-4885-92F5-6A2B86BE338E}" type="slidenum">
              <a:rPr lang="zh-CN" altLang="en-US" sz="1000" b="0" smtClean="0">
                <a:solidFill>
                  <a:srgbClr val="FFFFFF"/>
                </a:solidFill>
                <a:latin typeface="Arial" panose="020B0604020202020204" pitchFamily="34" charset="0"/>
              </a:rPr>
              <a:pPr>
                <a:spcBef>
                  <a:spcPct val="0"/>
                </a:spcBef>
                <a:buClrTx/>
                <a:buFontTx/>
                <a:buNone/>
              </a:pPr>
              <a:t>67</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42341" name="Rectangle 2"/>
          <p:cNvSpPr>
            <a:spLocks noGrp="1" noRot="1" noChangeArrowheads="1"/>
          </p:cNvSpPr>
          <p:nvPr>
            <p:ph type="title"/>
          </p:nvPr>
        </p:nvSpPr>
        <p:spPr/>
        <p:txBody>
          <a:bodyPr/>
          <a:lstStyle/>
          <a:p>
            <a:r>
              <a:rPr lang="en-US" altLang="zh-CN" sz="3600">
                <a:ea typeface="宋体" panose="02010600030101010101" pitchFamily="2" charset="-122"/>
              </a:rPr>
              <a:t>Knowledge Graph</a:t>
            </a:r>
          </a:p>
        </p:txBody>
      </p:sp>
      <p:sp>
        <p:nvSpPr>
          <p:cNvPr id="142342" name="Rectangle 3"/>
          <p:cNvSpPr>
            <a:spLocks noGrp="1" noRot="1" noChangeArrowheads="1"/>
          </p:cNvSpPr>
          <p:nvPr>
            <p:ph idx="1"/>
          </p:nvPr>
        </p:nvSpPr>
        <p:spPr>
          <a:xfrm>
            <a:off x="457200" y="1371600"/>
            <a:ext cx="8458200" cy="4800600"/>
          </a:xfrm>
        </p:spPr>
        <p:txBody>
          <a:bodyPr/>
          <a:lstStyle/>
          <a:p>
            <a:r>
              <a:rPr lang="en-US" altLang="zh-CN" b="0">
                <a:ea typeface="宋体" panose="02010600030101010101" pitchFamily="2" charset="-122"/>
              </a:rPr>
              <a:t>E.g. “Who is the wife of Bill Gates?”</a:t>
            </a:r>
          </a:p>
        </p:txBody>
      </p:sp>
      <p:pic>
        <p:nvPicPr>
          <p:cNvPr id="142343"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286000"/>
            <a:ext cx="6977063"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457200" y="2667000"/>
            <a:ext cx="8458200" cy="1143000"/>
          </a:xfrm>
        </p:spPr>
        <p:txBody>
          <a:bodyPr/>
          <a:lstStyle/>
          <a:p>
            <a:pPr algn="ctr"/>
            <a:r>
              <a:rPr lang="en-US" altLang="zh-CN" sz="3200" dirty="0">
                <a:solidFill>
                  <a:schemeClr val="tx2"/>
                </a:solidFill>
                <a:ea typeface="宋体" panose="02010600030101010101" pitchFamily="2" charset="-122"/>
              </a:rPr>
              <a:t>3.2. Knowledge Graph Construction</a:t>
            </a:r>
          </a:p>
        </p:txBody>
      </p:sp>
      <p:sp>
        <p:nvSpPr>
          <p:cNvPr id="4"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47460"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6F977BD-166C-4903-93B9-7F37666B38D8}" type="slidenum">
              <a:rPr lang="zh-CN" altLang="en-US" sz="1000" b="0" smtClean="0">
                <a:solidFill>
                  <a:srgbClr val="FFFFFF"/>
                </a:solidFill>
                <a:latin typeface="Arial" panose="020B0604020202020204" pitchFamily="34" charset="0"/>
              </a:rPr>
              <a:pPr>
                <a:spcBef>
                  <a:spcPct val="0"/>
                </a:spcBef>
                <a:buClrTx/>
                <a:buFontTx/>
                <a:buNone/>
              </a:pPr>
              <a:t>68</a:t>
            </a:fld>
            <a:endParaRPr lang="en-US" altLang="zh-CN" sz="1000" b="0">
              <a:solidFill>
                <a:srgbClr val="FFFFFF"/>
              </a:solidFill>
              <a:latin typeface="Arial" panose="020B0604020202020204" pitchFamily="34" charset="0"/>
            </a:endParaRPr>
          </a:p>
        </p:txBody>
      </p:sp>
      <p:sp>
        <p:nvSpPr>
          <p:cNvPr id="3" name="日期占位符 3"/>
          <p:cNvSpPr>
            <a:spLocks noGrp="1"/>
          </p:cNvSpPr>
          <p:nvPr>
            <p:ph type="dt" sz="quarter" idx="12"/>
          </p:nvPr>
        </p:nvSpPr>
        <p:spPr/>
        <p:txBody>
          <a:bodyPr/>
          <a:lstStyle/>
          <a:p>
            <a:pPr>
              <a:defRPr/>
            </a:pPr>
            <a:fld id="{1D7D9546-A9BB-49B7-AA9B-79A2744656A5}" type="datetime1">
              <a:rPr lang="zh-CN" altLang="en-US"/>
              <a:pPr>
                <a:defRPr/>
              </a:pPr>
              <a:t>2023/4/24</a:t>
            </a:fld>
            <a:endParaRPr lang="en-US" altLang="zh-CN"/>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4950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45FEA281-7F31-4362-B5F0-3C0DA3160D51}" type="slidenum">
              <a:rPr lang="zh-CN" altLang="en-US" sz="1000" b="0" smtClean="0">
                <a:solidFill>
                  <a:srgbClr val="FFFFFF"/>
                </a:solidFill>
                <a:latin typeface="Arial" panose="020B0604020202020204" pitchFamily="34" charset="0"/>
              </a:rPr>
              <a:pPr>
                <a:spcBef>
                  <a:spcPct val="0"/>
                </a:spcBef>
                <a:buClrTx/>
                <a:buFontTx/>
                <a:buNone/>
              </a:pPr>
              <a:t>69</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dirty="0"/>
          </a:p>
        </p:txBody>
      </p:sp>
      <p:sp>
        <p:nvSpPr>
          <p:cNvPr id="149509" name="Rectangle 2"/>
          <p:cNvSpPr>
            <a:spLocks noGrp="1" noRot="1" noChangeArrowheads="1"/>
          </p:cNvSpPr>
          <p:nvPr>
            <p:ph type="title"/>
          </p:nvPr>
        </p:nvSpPr>
        <p:spPr/>
        <p:txBody>
          <a:bodyPr/>
          <a:lstStyle/>
          <a:p>
            <a:r>
              <a:rPr lang="en-US" altLang="zh-CN" sz="3600">
                <a:ea typeface="宋体" panose="02010600030101010101" pitchFamily="2" charset="-122"/>
              </a:rPr>
              <a:t>Knowledge Graph</a:t>
            </a:r>
          </a:p>
        </p:txBody>
      </p:sp>
      <p:sp>
        <p:nvSpPr>
          <p:cNvPr id="149510" name="Rectangle 3"/>
          <p:cNvSpPr>
            <a:spLocks noGrp="1" noRot="1" noChangeArrowheads="1"/>
          </p:cNvSpPr>
          <p:nvPr>
            <p:ph idx="1"/>
          </p:nvPr>
        </p:nvSpPr>
        <p:spPr>
          <a:xfrm>
            <a:off x="457200" y="1371600"/>
            <a:ext cx="8458200" cy="4800600"/>
          </a:xfrm>
        </p:spPr>
        <p:txBody>
          <a:bodyPr/>
          <a:lstStyle/>
          <a:p>
            <a:r>
              <a:rPr lang="en-US" altLang="zh-CN" b="0">
                <a:ea typeface="宋体" panose="02010600030101010101" pitchFamily="2" charset="-122"/>
              </a:rPr>
              <a:t>Create a Knowledge Graph from Data</a:t>
            </a:r>
            <a:r>
              <a:rPr lang="zh-CN" altLang="en-US" b="0">
                <a:ea typeface="宋体" panose="02010600030101010101" pitchFamily="2" charset="-122"/>
              </a:rPr>
              <a:t>？</a:t>
            </a:r>
            <a:endParaRPr lang="en-US" altLang="zh-CN" b="0">
              <a:ea typeface="宋体" panose="02010600030101010101" pitchFamily="2" charset="-122"/>
            </a:endParaRPr>
          </a:p>
          <a:p>
            <a:endParaRPr lang="en-US" altLang="zh-CN" b="0">
              <a:ea typeface="宋体" panose="02010600030101010101" pitchFamily="2" charset="-122"/>
            </a:endParaRPr>
          </a:p>
          <a:p>
            <a:r>
              <a:rPr lang="en-US" altLang="zh-CN" b="0">
                <a:ea typeface="宋体" panose="02010600030101010101" pitchFamily="2" charset="-122"/>
              </a:rPr>
              <a:t>Schema design </a:t>
            </a:r>
          </a:p>
          <a:p>
            <a:pPr lvl="1"/>
            <a:r>
              <a:rPr lang="en-US" altLang="zh-CN">
                <a:latin typeface="Arial" panose="020B0604020202020204" pitchFamily="34" charset="0"/>
                <a:ea typeface="宋体" panose="02010600030101010101" pitchFamily="2" charset="-122"/>
              </a:rPr>
              <a:t>Relating the schema of sources to the knowledge graph schema </a:t>
            </a:r>
          </a:p>
          <a:p>
            <a:r>
              <a:rPr lang="en-US" altLang="zh-CN" b="0">
                <a:ea typeface="宋体" panose="02010600030101010101" pitchFamily="2" charset="-122"/>
              </a:rPr>
              <a:t>Record linkage </a:t>
            </a:r>
          </a:p>
          <a:p>
            <a:pPr lvl="1"/>
            <a:r>
              <a:rPr lang="en-US" altLang="zh-CN">
                <a:latin typeface="Arial" panose="020B0604020202020204" pitchFamily="34" charset="0"/>
                <a:ea typeface="宋体" panose="02010600030101010101" pitchFamily="2" charset="-122"/>
              </a:rPr>
              <a:t>Recognizing if two instances refer to the same object in the real-world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r>
              <a:rPr lang="en-US" altLang="zh-CN" sz="3200">
                <a:ea typeface="宋体" panose="02010600030101010101" pitchFamily="2" charset="-122"/>
              </a:rPr>
              <a:t>Control Strategies in Reasoning</a:t>
            </a:r>
          </a:p>
        </p:txBody>
      </p:sp>
      <p:sp>
        <p:nvSpPr>
          <p:cNvPr id="27651" name="Rectangle 3"/>
          <p:cNvSpPr>
            <a:spLocks noGrp="1" noRot="1" noChangeArrowheads="1"/>
          </p:cNvSpPr>
          <p:nvPr>
            <p:ph idx="1"/>
          </p:nvPr>
        </p:nvSpPr>
        <p:spPr>
          <a:xfrm>
            <a:off x="304800" y="1447800"/>
            <a:ext cx="8686800" cy="4343400"/>
          </a:xfrm>
        </p:spPr>
        <p:txBody>
          <a:bodyPr/>
          <a:lstStyle/>
          <a:p>
            <a:r>
              <a:rPr lang="en-US" altLang="zh-CN">
                <a:ea typeface="宋体" panose="02010600030101010101" pitchFamily="2" charset="-122"/>
              </a:rPr>
              <a:t>Inference Direction</a:t>
            </a:r>
          </a:p>
          <a:p>
            <a:pPr>
              <a:buFont typeface="Wingdings 2" panose="05020102010507070707" pitchFamily="18" charset="2"/>
              <a:buNone/>
            </a:pPr>
            <a:r>
              <a:rPr lang="en-US" altLang="zh-CN">
                <a:latin typeface="Times New Roman" panose="02020603050405020304" pitchFamily="18" charset="0"/>
                <a:ea typeface="宋体" panose="02010600030101010101" pitchFamily="2" charset="-122"/>
              </a:rPr>
              <a:t>    </a:t>
            </a:r>
            <a:r>
              <a:rPr lang="en-US" altLang="zh-CN">
                <a:solidFill>
                  <a:srgbClr val="FF0000"/>
                </a:solidFill>
                <a:latin typeface="Times New Roman" panose="02020603050405020304" pitchFamily="18" charset="0"/>
                <a:ea typeface="宋体" panose="02010600030101010101" pitchFamily="2" charset="-122"/>
              </a:rPr>
              <a:t>Facts </a:t>
            </a:r>
            <a:r>
              <a:rPr lang="en-US" altLang="zh-CN">
                <a:solidFill>
                  <a:srgbClr val="FF0000"/>
                </a:solidFill>
                <a:latin typeface="Times New Roman" panose="02020603050405020304" pitchFamily="18" charset="0"/>
                <a:ea typeface="宋体" panose="02010600030101010101" pitchFamily="2" charset="-122"/>
                <a:cs typeface="Arial" panose="020B0604020202020204" pitchFamily="34" charset="0"/>
                <a:sym typeface="Wingdings" panose="05000000000000000000" pitchFamily="2" charset="2"/>
              </a:rPr>
              <a:t>→ </a:t>
            </a:r>
            <a:r>
              <a:rPr lang="en-US" altLang="zh-CN">
                <a:solidFill>
                  <a:srgbClr val="FF0000"/>
                </a:solidFill>
                <a:latin typeface="Times New Roman" panose="02020603050405020304" pitchFamily="18" charset="0"/>
                <a:ea typeface="宋体" panose="02010600030101010101" pitchFamily="2" charset="-122"/>
                <a:sym typeface="Wingdings" panose="05000000000000000000" pitchFamily="2" charset="2"/>
              </a:rPr>
              <a:t>Conclusions </a:t>
            </a:r>
            <a:r>
              <a:rPr lang="en-US" altLang="zh-CN">
                <a:latin typeface="Times New Roman" panose="02020603050405020304" pitchFamily="18" charset="0"/>
                <a:ea typeface="宋体" panose="02010600030101010101" pitchFamily="2" charset="-122"/>
                <a:sym typeface="Wingdings" panose="05000000000000000000" pitchFamily="2" charset="2"/>
              </a:rPr>
              <a:t>(Forward chain, Data-driven)</a:t>
            </a:r>
          </a:p>
          <a:p>
            <a:pPr>
              <a:buFont typeface="Wingdings 2" panose="05020102010507070707" pitchFamily="18" charset="2"/>
              <a:buNone/>
            </a:pPr>
            <a:r>
              <a:rPr lang="en-US" altLang="zh-CN">
                <a:solidFill>
                  <a:srgbClr val="FF0000"/>
                </a:solidFill>
                <a:latin typeface="Times New Roman" panose="02020603050405020304" pitchFamily="18" charset="0"/>
                <a:ea typeface="宋体" panose="02010600030101010101" pitchFamily="2" charset="-122"/>
                <a:sym typeface="Wingdings" panose="05000000000000000000" pitchFamily="2" charset="2"/>
              </a:rPr>
              <a:t>    Facts ← Conclusions </a:t>
            </a:r>
            <a:r>
              <a:rPr lang="en-US" altLang="zh-CN">
                <a:latin typeface="Times New Roman" panose="02020603050405020304" pitchFamily="18" charset="0"/>
                <a:ea typeface="宋体" panose="02010600030101010101" pitchFamily="2" charset="-122"/>
                <a:sym typeface="Wingdings" panose="05000000000000000000" pitchFamily="2" charset="2"/>
              </a:rPr>
              <a:t>(Backward chain, Goal-driven)</a:t>
            </a:r>
          </a:p>
          <a:p>
            <a:pPr>
              <a:buFont typeface="Wingdings 2" panose="05020102010507070707" pitchFamily="18" charset="2"/>
              <a:buNone/>
            </a:pPr>
            <a:r>
              <a:rPr lang="en-US" altLang="zh-CN">
                <a:solidFill>
                  <a:srgbClr val="FF0000"/>
                </a:solidFill>
                <a:latin typeface="Times New Roman" panose="02020603050405020304" pitchFamily="18" charset="0"/>
                <a:ea typeface="宋体" panose="02010600030101010101" pitchFamily="2" charset="-122"/>
                <a:sym typeface="Wingdings" panose="05000000000000000000" pitchFamily="2" charset="2"/>
              </a:rPr>
              <a:t>    Facts ↔ Conclusions </a:t>
            </a:r>
            <a:r>
              <a:rPr lang="en-US" altLang="zh-CN">
                <a:latin typeface="Times New Roman" panose="02020603050405020304" pitchFamily="18" charset="0"/>
                <a:ea typeface="宋体" panose="02010600030101010101" pitchFamily="2" charset="-122"/>
                <a:sym typeface="Wingdings" panose="05000000000000000000" pitchFamily="2" charset="2"/>
              </a:rPr>
              <a:t>(Bi-directional)</a:t>
            </a:r>
          </a:p>
          <a:p>
            <a:pPr>
              <a:buFont typeface="Wingdings 2" panose="05020102010507070707" pitchFamily="18" charset="2"/>
              <a:buNone/>
            </a:pPr>
            <a:endParaRPr lang="en-US" altLang="zh-CN" sz="1600">
              <a:solidFill>
                <a:srgbClr val="FF0000"/>
              </a:solidFill>
              <a:latin typeface="Times New Roman" panose="02020603050405020304" pitchFamily="18" charset="0"/>
              <a:ea typeface="宋体" panose="02010600030101010101" pitchFamily="2" charset="-122"/>
            </a:endParaRPr>
          </a:p>
          <a:p>
            <a:r>
              <a:rPr lang="en-US" altLang="zh-CN">
                <a:ea typeface="宋体" panose="02010600030101010101" pitchFamily="2" charset="-122"/>
              </a:rPr>
              <a:t>Conflict Resolution</a:t>
            </a:r>
          </a:p>
          <a:p>
            <a:pPr>
              <a:buFont typeface="Wingdings 2" panose="05020102010507070707" pitchFamily="18" charset="2"/>
              <a:buNone/>
            </a:pPr>
            <a:r>
              <a:rPr lang="en-US" altLang="zh-CN">
                <a:solidFill>
                  <a:srgbClr val="FF0000"/>
                </a:solidFill>
                <a:ea typeface="宋体" panose="02010600030101010101" pitchFamily="2" charset="-122"/>
              </a:rPr>
              <a:t>    </a:t>
            </a:r>
            <a:r>
              <a:rPr lang="en-US" altLang="zh-CN">
                <a:solidFill>
                  <a:srgbClr val="FF0000"/>
                </a:solidFill>
                <a:latin typeface="Times New Roman" panose="02020603050405020304" pitchFamily="18" charset="0"/>
                <a:ea typeface="宋体" panose="02010600030101010101" pitchFamily="2" charset="-122"/>
              </a:rPr>
              <a:t>Sort knowledge</a:t>
            </a:r>
            <a:r>
              <a:rPr lang="en-US" altLang="zh-CN">
                <a:latin typeface="Times New Roman" panose="02020603050405020304" pitchFamily="18" charset="0"/>
                <a:ea typeface="宋体" panose="02010600030101010101" pitchFamily="2" charset="-122"/>
              </a:rPr>
              <a:t> for improving reasoning efficiency</a:t>
            </a:r>
          </a:p>
          <a:p>
            <a:pPr>
              <a:buFont typeface="Wingdings 2" panose="05020102010507070707" pitchFamily="18" charset="2"/>
              <a:buNone/>
            </a:pPr>
            <a:endParaRPr lang="en-US" altLang="zh-CN" sz="1600">
              <a:solidFill>
                <a:schemeClr val="accent2"/>
              </a:solidFill>
              <a:ea typeface="宋体" panose="02010600030101010101" pitchFamily="2" charset="-122"/>
            </a:endParaRPr>
          </a:p>
          <a:p>
            <a:r>
              <a:rPr lang="en-US" altLang="zh-CN">
                <a:ea typeface="宋体" panose="02010600030101010101" pitchFamily="2" charset="-122"/>
              </a:rPr>
              <a:t>Search</a:t>
            </a: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2765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D0154EB-33C1-4458-A75C-C77E57950782}" type="slidenum">
              <a:rPr lang="zh-CN" altLang="en-US" sz="1000" b="0" smtClean="0">
                <a:solidFill>
                  <a:srgbClr val="FFFFFF"/>
                </a:solidFill>
                <a:latin typeface="Arial" panose="020B0604020202020204" pitchFamily="34" charset="0"/>
              </a:rPr>
              <a:pPr>
                <a:spcBef>
                  <a:spcPct val="0"/>
                </a:spcBef>
                <a:buClrTx/>
                <a:buFontTx/>
                <a:buNone/>
              </a:pPr>
              <a:t>7</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56C9AB57-488A-40D2-A819-0C95ABABDF91}" type="datetime1">
              <a:rPr lang="zh-CN" altLang="en-US"/>
              <a:pPr>
                <a:defRPr/>
              </a:pPr>
              <a:t>2023/4/24</a:t>
            </a:fld>
            <a:endParaRPr lang="en-US" altLang="zh-CN"/>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053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C5FDD79F-A8A5-443D-AC86-6FB883EAF26E}" type="slidenum">
              <a:rPr lang="zh-CN" altLang="en-US" sz="1000" b="0" smtClean="0">
                <a:solidFill>
                  <a:srgbClr val="FFFFFF"/>
                </a:solidFill>
                <a:latin typeface="Arial" panose="020B0604020202020204" pitchFamily="34" charset="0"/>
              </a:rPr>
              <a:pPr>
                <a:spcBef>
                  <a:spcPct val="0"/>
                </a:spcBef>
                <a:buClrTx/>
                <a:buFontTx/>
                <a:buNone/>
              </a:pPr>
              <a:t>70</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0533" name="Rectangle 2"/>
          <p:cNvSpPr>
            <a:spLocks noGrp="1" noRot="1" noChangeArrowheads="1"/>
          </p:cNvSpPr>
          <p:nvPr>
            <p:ph type="title"/>
          </p:nvPr>
        </p:nvSpPr>
        <p:spPr>
          <a:xfrm>
            <a:off x="914400" y="46038"/>
            <a:ext cx="8305800" cy="639762"/>
          </a:xfrm>
        </p:spPr>
        <p:txBody>
          <a:bodyPr/>
          <a:lstStyle/>
          <a:p>
            <a:r>
              <a:rPr lang="en-US" altLang="zh-CN" sz="3600">
                <a:ea typeface="宋体" panose="02010600030101010101" pitchFamily="2" charset="-122"/>
              </a:rPr>
              <a:t>Knowledge Graph Construction</a:t>
            </a:r>
          </a:p>
        </p:txBody>
      </p:sp>
      <p:sp>
        <p:nvSpPr>
          <p:cNvPr id="150534" name="Rectangle 3"/>
          <p:cNvSpPr>
            <a:spLocks noGrp="1" noRot="1" noChangeArrowheads="1"/>
          </p:cNvSpPr>
          <p:nvPr>
            <p:ph idx="1"/>
          </p:nvPr>
        </p:nvSpPr>
        <p:spPr>
          <a:xfrm>
            <a:off x="457200" y="1371600"/>
            <a:ext cx="8458200" cy="4800600"/>
          </a:xfrm>
        </p:spPr>
        <p:txBody>
          <a:bodyPr/>
          <a:lstStyle/>
          <a:p>
            <a:r>
              <a:rPr lang="en-US" altLang="zh-CN" b="0" dirty="0">
                <a:ea typeface="宋体" panose="02010600030101010101" pitchFamily="2" charset="-122"/>
              </a:rPr>
              <a:t>Create a Knowledge Graph from Unstructured Input? (Hard)</a:t>
            </a:r>
          </a:p>
          <a:p>
            <a:r>
              <a:rPr lang="en-US" altLang="zh-CN" b="0" dirty="0">
                <a:ea typeface="宋体" panose="02010600030101010101" pitchFamily="2" charset="-122"/>
              </a:rPr>
              <a:t>4 Steps:</a:t>
            </a:r>
          </a:p>
          <a:p>
            <a:pPr lvl="1"/>
            <a:r>
              <a:rPr lang="en-US" altLang="zh-CN" dirty="0">
                <a:latin typeface="Arial" panose="020B0604020202020204" pitchFamily="34" charset="0"/>
                <a:ea typeface="宋体" panose="02010600030101010101" pitchFamily="2" charset="-122"/>
              </a:rPr>
              <a:t>1. Entity Extraction</a:t>
            </a:r>
          </a:p>
          <a:p>
            <a:pPr lvl="1"/>
            <a:r>
              <a:rPr lang="en-US" altLang="zh-CN" dirty="0">
                <a:latin typeface="Arial" panose="020B0604020202020204" pitchFamily="34" charset="0"/>
                <a:ea typeface="宋体" panose="02010600030101010101" pitchFamily="2" charset="-122"/>
              </a:rPr>
              <a:t>2. Relation Extraction</a:t>
            </a:r>
          </a:p>
          <a:p>
            <a:pPr lvl="1"/>
            <a:r>
              <a:rPr lang="en-US" altLang="zh-CN" dirty="0">
                <a:latin typeface="Arial" panose="020B0604020202020204" pitchFamily="34" charset="0"/>
                <a:ea typeface="宋体" panose="02010600030101010101" pitchFamily="2" charset="-122"/>
              </a:rPr>
              <a:t>3. Entity Resolution</a:t>
            </a:r>
          </a:p>
          <a:p>
            <a:pPr lvl="1"/>
            <a:r>
              <a:rPr lang="en-US" altLang="zh-CN" dirty="0">
                <a:latin typeface="Arial" panose="020B0604020202020204" pitchFamily="34" charset="0"/>
                <a:ea typeface="宋体" panose="02010600030101010101" pitchFamily="2" charset="-122"/>
              </a:rPr>
              <a:t>4. </a:t>
            </a:r>
            <a:r>
              <a:rPr lang="en-US" altLang="zh-CN" dirty="0" err="1">
                <a:latin typeface="Arial" panose="020B0604020202020204" pitchFamily="34" charset="0"/>
                <a:ea typeface="宋体" panose="02010600030101010101" pitchFamily="2" charset="-122"/>
              </a:rPr>
              <a:t>Coreference</a:t>
            </a:r>
            <a:r>
              <a:rPr lang="en-US" altLang="zh-CN" dirty="0">
                <a:latin typeface="Arial" panose="020B0604020202020204" pitchFamily="34" charset="0"/>
                <a:ea typeface="宋体" panose="02010600030101010101" pitchFamily="2" charset="-122"/>
              </a:rPr>
              <a:t> Resolution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1555"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708B3D75-D9C1-4246-94E1-4DA2CE8D755F}" type="slidenum">
              <a:rPr lang="zh-CN" altLang="en-US" sz="1000" b="0" smtClean="0">
                <a:solidFill>
                  <a:srgbClr val="FFFFFF"/>
                </a:solidFill>
                <a:latin typeface="Arial" panose="020B0604020202020204" pitchFamily="34" charset="0"/>
              </a:rPr>
              <a:pPr>
                <a:spcBef>
                  <a:spcPct val="0"/>
                </a:spcBef>
                <a:buClrTx/>
                <a:buFontTx/>
                <a:buNone/>
              </a:pPr>
              <a:t>71</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1557" name="Rectangle 2"/>
          <p:cNvSpPr>
            <a:spLocks noGrp="1" noRot="1" noChangeArrowheads="1"/>
          </p:cNvSpPr>
          <p:nvPr>
            <p:ph type="title"/>
          </p:nvPr>
        </p:nvSpPr>
        <p:spPr>
          <a:xfrm>
            <a:off x="914400" y="46038"/>
            <a:ext cx="8305800" cy="639762"/>
          </a:xfrm>
        </p:spPr>
        <p:txBody>
          <a:bodyPr/>
          <a:lstStyle/>
          <a:p>
            <a:r>
              <a:rPr lang="en-US" altLang="zh-CN" sz="3600">
                <a:ea typeface="宋体" panose="02010600030101010101" pitchFamily="2" charset="-122"/>
              </a:rPr>
              <a:t>Knowledge Graph Construction</a:t>
            </a:r>
          </a:p>
        </p:txBody>
      </p:sp>
      <p:sp>
        <p:nvSpPr>
          <p:cNvPr id="151558" name="Rectangle 3"/>
          <p:cNvSpPr>
            <a:spLocks noGrp="1" noRot="1" noChangeArrowheads="1"/>
          </p:cNvSpPr>
          <p:nvPr>
            <p:ph idx="1"/>
          </p:nvPr>
        </p:nvSpPr>
        <p:spPr>
          <a:xfrm>
            <a:off x="457200" y="1371600"/>
            <a:ext cx="8458200" cy="4800600"/>
          </a:xfrm>
        </p:spPr>
        <p:txBody>
          <a:bodyPr/>
          <a:lstStyle/>
          <a:p>
            <a:r>
              <a:rPr lang="en-US" altLang="zh-CN">
                <a:ea typeface="宋体" panose="02010600030101010101" pitchFamily="2" charset="-122"/>
              </a:rPr>
              <a:t>Entity Extraction</a:t>
            </a:r>
          </a:p>
          <a:p>
            <a:endParaRPr lang="en-US" altLang="zh-CN" sz="2400" b="0">
              <a:latin typeface="Arial" panose="020B0604020202020204" pitchFamily="34" charset="0"/>
              <a:ea typeface="宋体" panose="02010600030101010101" pitchFamily="2" charset="-122"/>
            </a:endParaRPr>
          </a:p>
          <a:p>
            <a:r>
              <a:rPr lang="en-US" altLang="zh-CN" sz="2400" b="0">
                <a:latin typeface="Arial" panose="020B0604020202020204" pitchFamily="34" charset="0"/>
                <a:ea typeface="宋体" panose="02010600030101010101" pitchFamily="2" charset="-122"/>
              </a:rPr>
              <a:t>Consider the following piece of text:</a:t>
            </a:r>
          </a:p>
        </p:txBody>
      </p:sp>
      <p:pic>
        <p:nvPicPr>
          <p:cNvPr id="151559"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124200"/>
            <a:ext cx="78263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257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12A70115-96D7-472F-9F95-DA20F9584682}" type="slidenum">
              <a:rPr lang="zh-CN" altLang="en-US" sz="1000" b="0" smtClean="0">
                <a:solidFill>
                  <a:srgbClr val="FFFFFF"/>
                </a:solidFill>
                <a:latin typeface="Arial" panose="020B0604020202020204" pitchFamily="34" charset="0"/>
              </a:rPr>
              <a:pPr>
                <a:spcBef>
                  <a:spcPct val="0"/>
                </a:spcBef>
                <a:buClrTx/>
                <a:buFontTx/>
                <a:buNone/>
              </a:pPr>
              <a:t>72</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2581" name="Rectangle 2"/>
          <p:cNvSpPr>
            <a:spLocks noGrp="1" noRot="1" noChangeArrowheads="1"/>
          </p:cNvSpPr>
          <p:nvPr>
            <p:ph type="title"/>
          </p:nvPr>
        </p:nvSpPr>
        <p:spPr>
          <a:xfrm>
            <a:off x="914400" y="46038"/>
            <a:ext cx="8763000" cy="639762"/>
          </a:xfrm>
        </p:spPr>
        <p:txBody>
          <a:bodyPr/>
          <a:lstStyle/>
          <a:p>
            <a:r>
              <a:rPr lang="en-US" altLang="zh-CN" sz="3600">
                <a:ea typeface="宋体" panose="02010600030101010101" pitchFamily="2" charset="-122"/>
              </a:rPr>
              <a:t>Knowledge Graph Construction</a:t>
            </a:r>
          </a:p>
        </p:txBody>
      </p:sp>
      <p:sp>
        <p:nvSpPr>
          <p:cNvPr id="152582" name="Rectangle 3"/>
          <p:cNvSpPr>
            <a:spLocks noGrp="1" noRot="1" noChangeArrowheads="1"/>
          </p:cNvSpPr>
          <p:nvPr>
            <p:ph idx="1"/>
          </p:nvPr>
        </p:nvSpPr>
        <p:spPr>
          <a:xfrm>
            <a:off x="457200" y="1371600"/>
            <a:ext cx="8458200" cy="4800600"/>
          </a:xfrm>
        </p:spPr>
        <p:txBody>
          <a:bodyPr/>
          <a:lstStyle/>
          <a:p>
            <a:r>
              <a:rPr lang="en-US" altLang="zh-CN" sz="2400" b="0">
                <a:ea typeface="宋体" panose="02010600030101010101" pitchFamily="2" charset="-122"/>
              </a:rPr>
              <a:t>A </a:t>
            </a:r>
            <a:r>
              <a:rPr lang="en-US" altLang="zh-CN" sz="2400" b="0">
                <a:solidFill>
                  <a:srgbClr val="CC0099"/>
                </a:solidFill>
                <a:ea typeface="宋体" panose="02010600030101010101" pitchFamily="2" charset="-122"/>
              </a:rPr>
              <a:t>named entity </a:t>
            </a:r>
            <a:r>
              <a:rPr lang="en-US" altLang="zh-CN" sz="2400" b="0">
                <a:ea typeface="宋体" panose="02010600030101010101" pitchFamily="2" charset="-122"/>
              </a:rPr>
              <a:t>is anything that can be referred to with a proper name: a person, a location, an organization, etc. </a:t>
            </a:r>
          </a:p>
          <a:p>
            <a:r>
              <a:rPr lang="en-US" altLang="zh-CN" sz="2400" b="0">
                <a:ea typeface="宋体" panose="02010600030101010101" pitchFamily="2" charset="-122"/>
              </a:rPr>
              <a:t>The definition of a named entity is commonly extended to include things that are not entities per se, including dates, times, and other kinds of expressions involving time, and even numerical expressions, for example, prices. </a:t>
            </a:r>
            <a:endParaRPr lang="en-US" altLang="zh-CN" sz="2000" b="0">
              <a:latin typeface="Arial" panose="020B0604020202020204" pitchFamily="34" charset="0"/>
              <a:ea typeface="宋体" panose="02010600030101010101" pitchFamily="2" charset="-122"/>
            </a:endParaRPr>
          </a:p>
        </p:txBody>
      </p:sp>
      <p:pic>
        <p:nvPicPr>
          <p:cNvPr id="15258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0"/>
            <a:ext cx="79517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360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74E6C5A4-114F-4A7A-A444-F236CDEEF6EE}" type="slidenum">
              <a:rPr lang="zh-CN" altLang="en-US" sz="1000" b="0" smtClean="0">
                <a:solidFill>
                  <a:srgbClr val="FFFFFF"/>
                </a:solidFill>
                <a:latin typeface="Arial" panose="020B0604020202020204" pitchFamily="34" charset="0"/>
              </a:rPr>
              <a:pPr>
                <a:spcBef>
                  <a:spcPct val="0"/>
                </a:spcBef>
                <a:buClrTx/>
                <a:buFontTx/>
                <a:buNone/>
              </a:pPr>
              <a:t>73</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3605" name="Rectangle 2"/>
          <p:cNvSpPr>
            <a:spLocks noGrp="1" noRot="1" noChangeArrowheads="1"/>
          </p:cNvSpPr>
          <p:nvPr>
            <p:ph type="title"/>
          </p:nvPr>
        </p:nvSpPr>
        <p:spPr>
          <a:xfrm>
            <a:off x="914400" y="46038"/>
            <a:ext cx="8382000" cy="639762"/>
          </a:xfrm>
        </p:spPr>
        <p:txBody>
          <a:bodyPr/>
          <a:lstStyle/>
          <a:p>
            <a:r>
              <a:rPr lang="en-US" altLang="zh-CN" sz="3600">
                <a:ea typeface="宋体" panose="02010600030101010101" pitchFamily="2" charset="-122"/>
              </a:rPr>
              <a:t>Knowledge Graph Construction</a:t>
            </a:r>
          </a:p>
        </p:txBody>
      </p:sp>
      <p:sp>
        <p:nvSpPr>
          <p:cNvPr id="153606" name="Rectangle 3"/>
          <p:cNvSpPr>
            <a:spLocks noGrp="1" noRot="1" noChangeArrowheads="1"/>
          </p:cNvSpPr>
          <p:nvPr>
            <p:ph idx="1"/>
          </p:nvPr>
        </p:nvSpPr>
        <p:spPr>
          <a:xfrm>
            <a:off x="457200" y="1371600"/>
            <a:ext cx="8458200" cy="4800600"/>
          </a:xfrm>
        </p:spPr>
        <p:txBody>
          <a:bodyPr/>
          <a:lstStyle/>
          <a:p>
            <a:r>
              <a:rPr lang="en-US" altLang="zh-CN" dirty="0">
                <a:ea typeface="宋体" panose="02010600030101010101" pitchFamily="2" charset="-122"/>
              </a:rPr>
              <a:t>Relation Extraction</a:t>
            </a:r>
          </a:p>
          <a:p>
            <a:endParaRPr lang="en-US" altLang="zh-CN" sz="2400" b="0" dirty="0">
              <a:latin typeface="Arial" panose="020B0604020202020204" pitchFamily="34" charset="0"/>
              <a:ea typeface="宋体" panose="02010600030101010101" pitchFamily="2" charset="-122"/>
            </a:endParaRPr>
          </a:p>
          <a:p>
            <a:r>
              <a:rPr lang="en-US" altLang="zh-CN" sz="2400" b="0" dirty="0">
                <a:latin typeface="Arial" panose="020B0604020202020204" pitchFamily="34" charset="0"/>
                <a:ea typeface="宋体" panose="02010600030101010101" pitchFamily="2" charset="-122"/>
              </a:rPr>
              <a:t>There are three broad approaches to relation extraction: </a:t>
            </a:r>
          </a:p>
          <a:p>
            <a:pPr lvl="1"/>
            <a:r>
              <a:rPr lang="en-US" altLang="zh-CN" sz="2200" dirty="0">
                <a:latin typeface="Arial" panose="020B0604020202020204" pitchFamily="34" charset="0"/>
                <a:ea typeface="宋体" panose="02010600030101010101" pitchFamily="2" charset="-122"/>
              </a:rPr>
              <a:t>syntactic patterns</a:t>
            </a:r>
          </a:p>
          <a:p>
            <a:pPr lvl="1"/>
            <a:r>
              <a:rPr lang="en-US" altLang="zh-CN" sz="2200" dirty="0">
                <a:latin typeface="Arial" panose="020B0604020202020204" pitchFamily="34" charset="0"/>
                <a:ea typeface="宋体" panose="02010600030101010101" pitchFamily="2" charset="-122"/>
              </a:rPr>
              <a:t>various forms of supervised machine learning</a:t>
            </a:r>
          </a:p>
          <a:p>
            <a:pPr lvl="1"/>
            <a:r>
              <a:rPr lang="en-US" altLang="zh-CN" sz="2200" dirty="0">
                <a:latin typeface="Arial" panose="020B0604020202020204" pitchFamily="34" charset="0"/>
                <a:ea typeface="宋体" panose="02010600030101010101" pitchFamily="2" charset="-122"/>
              </a:rPr>
              <a:t>unsupervised machine learning. </a:t>
            </a:r>
          </a:p>
          <a:p>
            <a:r>
              <a:rPr lang="en-US" altLang="zh-CN" sz="2400" b="0" dirty="0">
                <a:latin typeface="Arial" panose="020B0604020202020204" pitchFamily="34" charset="0"/>
                <a:ea typeface="宋体" panose="02010600030101010101" pitchFamily="2" charset="-122"/>
              </a:rPr>
              <a:t>The unsupervised machine learning has limited use in practice.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462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7E627F7A-672F-496A-9C0E-2A44DFBDEA58}" type="slidenum">
              <a:rPr lang="zh-CN" altLang="en-US" sz="1000" b="0" smtClean="0">
                <a:solidFill>
                  <a:srgbClr val="FFFFFF"/>
                </a:solidFill>
                <a:latin typeface="Arial" panose="020B0604020202020204" pitchFamily="34" charset="0"/>
              </a:rPr>
              <a:pPr>
                <a:spcBef>
                  <a:spcPct val="0"/>
                </a:spcBef>
                <a:buClrTx/>
                <a:buFontTx/>
                <a:buNone/>
              </a:pPr>
              <a:t>74</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4629" name="Rectangle 2"/>
          <p:cNvSpPr>
            <a:spLocks noGrp="1" noRot="1" noChangeArrowheads="1"/>
          </p:cNvSpPr>
          <p:nvPr>
            <p:ph type="title"/>
          </p:nvPr>
        </p:nvSpPr>
        <p:spPr>
          <a:xfrm>
            <a:off x="914400" y="46038"/>
            <a:ext cx="8382000" cy="639762"/>
          </a:xfrm>
        </p:spPr>
        <p:txBody>
          <a:bodyPr/>
          <a:lstStyle/>
          <a:p>
            <a:r>
              <a:rPr lang="en-US" altLang="zh-CN" sz="3600">
                <a:ea typeface="宋体" panose="02010600030101010101" pitchFamily="2" charset="-122"/>
              </a:rPr>
              <a:t>Knowledge Graph Construction</a:t>
            </a:r>
          </a:p>
        </p:txBody>
      </p:sp>
      <p:sp>
        <p:nvSpPr>
          <p:cNvPr id="154630" name="Rectangle 3"/>
          <p:cNvSpPr>
            <a:spLocks noGrp="1" noRot="1" noChangeArrowheads="1"/>
          </p:cNvSpPr>
          <p:nvPr>
            <p:ph idx="1"/>
          </p:nvPr>
        </p:nvSpPr>
        <p:spPr>
          <a:xfrm>
            <a:off x="457200" y="1371600"/>
            <a:ext cx="8458200" cy="4800600"/>
          </a:xfrm>
        </p:spPr>
        <p:txBody>
          <a:bodyPr/>
          <a:lstStyle/>
          <a:p>
            <a:r>
              <a:rPr lang="en-US" altLang="zh-CN">
                <a:ea typeface="宋体" panose="02010600030101010101" pitchFamily="2" charset="-122"/>
              </a:rPr>
              <a:t>Entity Resolution &amp; Coreference Resolution</a:t>
            </a:r>
            <a:endParaRPr lang="en-US" altLang="zh-CN" sz="2400">
              <a:latin typeface="Arial" panose="020B0604020202020204" pitchFamily="34" charset="0"/>
              <a:ea typeface="宋体" panose="02010600030101010101" pitchFamily="2" charset="-122"/>
            </a:endParaRPr>
          </a:p>
        </p:txBody>
      </p:sp>
      <p:pic>
        <p:nvPicPr>
          <p:cNvPr id="154631"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013" y="2740025"/>
            <a:ext cx="79025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rrowheads="1"/>
          </p:cNvSpPr>
          <p:nvPr>
            <p:ph type="title"/>
          </p:nvPr>
        </p:nvSpPr>
        <p:spPr>
          <a:xfrm>
            <a:off x="457200" y="2667000"/>
            <a:ext cx="8458200" cy="1143000"/>
          </a:xfrm>
        </p:spPr>
        <p:txBody>
          <a:bodyPr/>
          <a:lstStyle/>
          <a:p>
            <a:pPr algn="ctr"/>
            <a:r>
              <a:rPr lang="en-US" altLang="zh-CN" sz="3200" dirty="0">
                <a:solidFill>
                  <a:schemeClr val="tx2"/>
                </a:solidFill>
                <a:ea typeface="宋体" panose="02010600030101010101" pitchFamily="2" charset="-122"/>
              </a:rPr>
              <a:t>3.3. Typical Application of Knowledge Graph</a:t>
            </a:r>
          </a:p>
        </p:txBody>
      </p:sp>
      <p:sp>
        <p:nvSpPr>
          <p:cNvPr id="4"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155652"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78445839-E879-455D-AE04-5617671BF08E}" type="slidenum">
              <a:rPr lang="zh-CN" altLang="en-US" sz="1000" b="0" smtClean="0">
                <a:solidFill>
                  <a:srgbClr val="FFFFFF"/>
                </a:solidFill>
                <a:latin typeface="Arial" panose="020B0604020202020204" pitchFamily="34" charset="0"/>
              </a:rPr>
              <a:pPr>
                <a:spcBef>
                  <a:spcPct val="0"/>
                </a:spcBef>
                <a:buClrTx/>
                <a:buFontTx/>
                <a:buNone/>
              </a:pPr>
              <a:t>75</a:t>
            </a:fld>
            <a:endParaRPr lang="en-US" altLang="zh-CN" sz="1000" b="0">
              <a:solidFill>
                <a:srgbClr val="FFFFFF"/>
              </a:solidFill>
              <a:latin typeface="Arial" panose="020B0604020202020204" pitchFamily="34" charset="0"/>
            </a:endParaRPr>
          </a:p>
        </p:txBody>
      </p:sp>
      <p:sp>
        <p:nvSpPr>
          <p:cNvPr id="3" name="日期占位符 3"/>
          <p:cNvSpPr>
            <a:spLocks noGrp="1"/>
          </p:cNvSpPr>
          <p:nvPr>
            <p:ph type="dt" sz="quarter" idx="12"/>
          </p:nvPr>
        </p:nvSpPr>
        <p:spPr/>
        <p:txBody>
          <a:bodyPr/>
          <a:lstStyle/>
          <a:p>
            <a:pPr>
              <a:defRPr/>
            </a:pPr>
            <a:fld id="{1D7D9546-A9BB-49B7-AA9B-79A2744656A5}" type="datetime1">
              <a:rPr lang="zh-CN" altLang="en-US"/>
              <a:pPr>
                <a:defRPr/>
              </a:pPr>
              <a:t>2023/4/24</a:t>
            </a:fld>
            <a:endParaRPr lang="en-US" altLang="zh-CN"/>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7699"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B96EB0C3-AB08-49CE-9E86-7A39524EBC3D}" type="slidenum">
              <a:rPr lang="zh-CN" altLang="en-US" sz="1000" b="0" smtClean="0">
                <a:solidFill>
                  <a:srgbClr val="FFFFFF"/>
                </a:solidFill>
                <a:latin typeface="Arial" panose="020B0604020202020204" pitchFamily="34" charset="0"/>
              </a:rPr>
              <a:pPr>
                <a:spcBef>
                  <a:spcPct val="0"/>
                </a:spcBef>
                <a:buClrTx/>
                <a:buFontTx/>
                <a:buNone/>
              </a:pPr>
              <a:t>76</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7701" name="Rectangle 2"/>
          <p:cNvSpPr>
            <a:spLocks noGrp="1" noRot="1" noChangeArrowheads="1"/>
          </p:cNvSpPr>
          <p:nvPr>
            <p:ph type="title"/>
          </p:nvPr>
        </p:nvSpPr>
        <p:spPr/>
        <p:txBody>
          <a:bodyPr/>
          <a:lstStyle/>
          <a:p>
            <a:r>
              <a:rPr lang="en-US" altLang="zh-CN" sz="3600">
                <a:ea typeface="宋体" panose="02010600030101010101" pitchFamily="2" charset="-122"/>
              </a:rPr>
              <a:t>Knowledge Graph Application</a:t>
            </a:r>
          </a:p>
        </p:txBody>
      </p:sp>
      <p:sp>
        <p:nvSpPr>
          <p:cNvPr id="157702" name="Rectangle 3"/>
          <p:cNvSpPr>
            <a:spLocks noGrp="1" noRot="1" noChangeArrowheads="1"/>
          </p:cNvSpPr>
          <p:nvPr>
            <p:ph idx="1"/>
          </p:nvPr>
        </p:nvSpPr>
        <p:spPr>
          <a:xfrm>
            <a:off x="457200" y="1371600"/>
            <a:ext cx="8458200" cy="4800600"/>
          </a:xfrm>
        </p:spPr>
        <p:txBody>
          <a:bodyPr/>
          <a:lstStyle/>
          <a:p>
            <a:r>
              <a:rPr lang="en-US" altLang="zh-CN" dirty="0">
                <a:ea typeface="宋体" panose="02010600030101010101" pitchFamily="2" charset="-122"/>
              </a:rPr>
              <a:t>1. Search engines</a:t>
            </a:r>
            <a:endParaRPr lang="en-US" altLang="zh-CN" sz="2400" dirty="0">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263" y="1981200"/>
            <a:ext cx="394335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863" y="2687638"/>
            <a:ext cx="491807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6975" y="3395663"/>
            <a:ext cx="51784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8723"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03F4C65C-9748-440D-B1C1-2C8582561687}" type="slidenum">
              <a:rPr lang="zh-CN" altLang="en-US" sz="1000" b="0" smtClean="0">
                <a:solidFill>
                  <a:srgbClr val="FFFFFF"/>
                </a:solidFill>
                <a:latin typeface="Arial" panose="020B0604020202020204" pitchFamily="34" charset="0"/>
              </a:rPr>
              <a:pPr>
                <a:spcBef>
                  <a:spcPct val="0"/>
                </a:spcBef>
                <a:buClrTx/>
                <a:buFontTx/>
                <a:buNone/>
              </a:pPr>
              <a:t>77</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8725" name="Rectangle 2"/>
          <p:cNvSpPr>
            <a:spLocks noGrp="1" noRot="1" noChangeArrowheads="1"/>
          </p:cNvSpPr>
          <p:nvPr>
            <p:ph type="title"/>
          </p:nvPr>
        </p:nvSpPr>
        <p:spPr/>
        <p:txBody>
          <a:bodyPr/>
          <a:lstStyle/>
          <a:p>
            <a:r>
              <a:rPr lang="en-US" altLang="zh-CN" sz="3600" dirty="0">
                <a:ea typeface="宋体" panose="02010600030101010101" pitchFamily="2" charset="-122"/>
              </a:rPr>
              <a:t>Knowledge Graph Application</a:t>
            </a:r>
          </a:p>
        </p:txBody>
      </p:sp>
      <p:sp>
        <p:nvSpPr>
          <p:cNvPr id="158726" name="Rectangle 3"/>
          <p:cNvSpPr>
            <a:spLocks noGrp="1" noRot="1" noChangeArrowheads="1"/>
          </p:cNvSpPr>
          <p:nvPr>
            <p:ph idx="1"/>
          </p:nvPr>
        </p:nvSpPr>
        <p:spPr>
          <a:xfrm>
            <a:off x="457200" y="1371600"/>
            <a:ext cx="8458200" cy="4800600"/>
          </a:xfrm>
        </p:spPr>
        <p:txBody>
          <a:bodyPr/>
          <a:lstStyle/>
          <a:p>
            <a:r>
              <a:rPr lang="en-US" altLang="zh-CN">
                <a:ea typeface="宋体" panose="02010600030101010101" pitchFamily="2" charset="-122"/>
              </a:rPr>
              <a:t>2. Question Answering</a:t>
            </a:r>
            <a:endParaRPr lang="en-US" altLang="zh-CN" sz="2400">
              <a:latin typeface="Arial" panose="020B0604020202020204" pitchFamily="34" charset="0"/>
              <a:ea typeface="宋体" panose="02010600030101010101" pitchFamily="2" charset="-122"/>
            </a:endParaRPr>
          </a:p>
        </p:txBody>
      </p:sp>
      <p:pic>
        <p:nvPicPr>
          <p:cNvPr id="158727" name="Picture 2" descr="https://yashuseth.files.wordpress.com/2019/10/knowledge-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2011363"/>
            <a:ext cx="77343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0"/>
          </p:nvPr>
        </p:nvSpPr>
        <p:spPr/>
        <p:txBody>
          <a:bodyPr/>
          <a:lstStyle/>
          <a:p>
            <a:pPr>
              <a:defRPr/>
            </a:pPr>
            <a:r>
              <a:rPr lang="zh-CN" altLang="en-US" dirty="0"/>
              <a:t>AI:knowledge and reasoning</a:t>
            </a:r>
            <a:endParaRPr lang="en-US" altLang="zh-CN" dirty="0"/>
          </a:p>
        </p:txBody>
      </p:sp>
      <p:sp>
        <p:nvSpPr>
          <p:cNvPr id="159747"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7F7A3EA7-F60B-4BDA-A6A7-7EDE5CF42505}" type="slidenum">
              <a:rPr lang="zh-CN" altLang="en-US" sz="1000" b="0" smtClean="0">
                <a:solidFill>
                  <a:srgbClr val="FFFFFF"/>
                </a:solidFill>
                <a:latin typeface="Arial" panose="020B0604020202020204" pitchFamily="34" charset="0"/>
              </a:rPr>
              <a:pPr>
                <a:spcBef>
                  <a:spcPct val="0"/>
                </a:spcBef>
                <a:buClrTx/>
                <a:buFontTx/>
                <a:buNone/>
              </a:pPr>
              <a:t>78</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D4B35766-172D-44E8-94DC-487F93C14F0E}" type="datetime1">
              <a:rPr lang="zh-CN" altLang="en-US"/>
              <a:pPr>
                <a:defRPr/>
              </a:pPr>
              <a:t>2023/4/24</a:t>
            </a:fld>
            <a:endParaRPr lang="en-US" altLang="zh-CN"/>
          </a:p>
        </p:txBody>
      </p:sp>
      <p:sp>
        <p:nvSpPr>
          <p:cNvPr id="159749" name="Rectangle 2"/>
          <p:cNvSpPr>
            <a:spLocks noGrp="1" noRot="1" noChangeArrowheads="1"/>
          </p:cNvSpPr>
          <p:nvPr>
            <p:ph type="title"/>
          </p:nvPr>
        </p:nvSpPr>
        <p:spPr/>
        <p:txBody>
          <a:bodyPr/>
          <a:lstStyle/>
          <a:p>
            <a:r>
              <a:rPr lang="en-US" altLang="zh-CN" sz="3600" dirty="0">
                <a:ea typeface="宋体" panose="02010600030101010101" pitchFamily="2" charset="-122"/>
              </a:rPr>
              <a:t>Knowledge Graph Application</a:t>
            </a:r>
          </a:p>
        </p:txBody>
      </p:sp>
      <p:sp>
        <p:nvSpPr>
          <p:cNvPr id="159750" name="Rectangle 3"/>
          <p:cNvSpPr>
            <a:spLocks noGrp="1" noRot="1" noChangeArrowheads="1"/>
          </p:cNvSpPr>
          <p:nvPr>
            <p:ph idx="1"/>
          </p:nvPr>
        </p:nvSpPr>
        <p:spPr>
          <a:xfrm>
            <a:off x="457200" y="1371600"/>
            <a:ext cx="8458200" cy="4800600"/>
          </a:xfrm>
        </p:spPr>
        <p:txBody>
          <a:bodyPr/>
          <a:lstStyle/>
          <a:p>
            <a:r>
              <a:rPr lang="en-US" altLang="zh-CN" dirty="0">
                <a:ea typeface="宋体" panose="02010600030101010101" pitchFamily="2" charset="-122"/>
              </a:rPr>
              <a:t>3. Recommendation Engine</a:t>
            </a:r>
          </a:p>
          <a:p>
            <a:endParaRPr lang="en-US" altLang="zh-CN" sz="2400" b="0" dirty="0">
              <a:latin typeface="Arial" panose="020B0604020202020204" pitchFamily="34" charset="0"/>
              <a:ea typeface="宋体" panose="02010600030101010101" pitchFamily="2" charset="-122"/>
            </a:endParaRPr>
          </a:p>
          <a:p>
            <a:endParaRPr lang="en-US" altLang="zh-CN" sz="2400" dirty="0">
              <a:latin typeface="Arial" panose="020B0604020202020204" pitchFamily="34" charset="0"/>
              <a:ea typeface="宋体" panose="02010600030101010101" pitchFamily="2" charset="-122"/>
            </a:endParaRPr>
          </a:p>
        </p:txBody>
      </p:sp>
      <p:pic>
        <p:nvPicPr>
          <p:cNvPr id="159751" name="Picture 2" descr="Explainable Reasoning over Knowledge Graphs for Recomme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286000"/>
            <a:ext cx="77724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980751" y="2834959"/>
            <a:ext cx="7182499" cy="857250"/>
          </a:xfrm>
          <a:prstGeom prst="rect">
            <a:avLst/>
          </a:prstGeom>
          <a:noFill/>
          <a:ln w="9525">
            <a:noFill/>
          </a:ln>
        </p:spPr>
        <p:txBody>
          <a:bodyPr anchor="ctr" anchorCtr="0"/>
          <a:lstStyle/>
          <a:p>
            <a:pPr algn="ctr"/>
            <a:r>
              <a:rPr lang="zh-CN" altLang="en-US" sz="3000" b="1" dirty="0">
                <a:latin typeface="Times New Roman" panose="02020603050405020304" charset="0"/>
              </a:rPr>
              <a:t>Knowledge Graphs </a:t>
            </a:r>
            <a:r>
              <a:rPr lang="en-US" altLang="zh-CN" sz="3000" b="1" dirty="0">
                <a:latin typeface="Times New Roman" panose="02020603050405020304" charset="0"/>
              </a:rPr>
              <a:t>enhanced Learning</a:t>
            </a:r>
            <a:endParaRPr lang="en-US" altLang="zh-CN"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6411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838200" y="0"/>
            <a:ext cx="8305800" cy="762000"/>
          </a:xfrm>
        </p:spPr>
        <p:txBody>
          <a:bodyPr/>
          <a:lstStyle/>
          <a:p>
            <a:r>
              <a:rPr lang="en-US" altLang="zh-CN" sz="3600">
                <a:ea typeface="宋体" panose="02010600030101010101" pitchFamily="2" charset="-122"/>
              </a:rPr>
              <a:t>Outline</a:t>
            </a:r>
          </a:p>
        </p:txBody>
      </p:sp>
      <p:sp>
        <p:nvSpPr>
          <p:cNvPr id="29699" name="Rectangle 3"/>
          <p:cNvSpPr>
            <a:spLocks noGrp="1" noRot="1" noChangeArrowheads="1"/>
          </p:cNvSpPr>
          <p:nvPr>
            <p:ph idx="1"/>
          </p:nvPr>
        </p:nvSpPr>
        <p:spPr>
          <a:xfrm>
            <a:off x="609600" y="1752600"/>
            <a:ext cx="7239000" cy="2895600"/>
          </a:xfrm>
        </p:spPr>
        <p:txBody>
          <a:bodyPr/>
          <a:lstStyle/>
          <a:p>
            <a:r>
              <a:rPr lang="en-US" altLang="zh-CN">
                <a:ea typeface="宋体" panose="02010600030101010101" pitchFamily="2" charset="-122"/>
              </a:rPr>
              <a:t>Production rules and system</a:t>
            </a:r>
          </a:p>
          <a:p>
            <a:r>
              <a:rPr lang="en-US" altLang="zh-CN">
                <a:ea typeface="宋体" panose="02010600030101010101" pitchFamily="2" charset="-122"/>
              </a:rPr>
              <a:t>Inference in </a:t>
            </a:r>
            <a:r>
              <a:rPr lang="en-US" altLang="zh-CN" i="1">
                <a:ea typeface="宋体" panose="02010600030101010101" pitchFamily="2" charset="-122"/>
              </a:rPr>
              <a:t>First-order logic</a:t>
            </a:r>
          </a:p>
          <a:p>
            <a:pPr>
              <a:buFont typeface="Wingdings" panose="05000000000000000000" pitchFamily="2" charset="2"/>
              <a:buNone/>
            </a:pPr>
            <a:r>
              <a:rPr lang="en-US" altLang="zh-CN">
                <a:ea typeface="宋体" panose="02010600030101010101" pitchFamily="2" charset="-122"/>
              </a:rPr>
              <a:t>   - Propositional logic </a:t>
            </a:r>
          </a:p>
          <a:p>
            <a:pPr>
              <a:buFont typeface="Wingdings" panose="05000000000000000000" pitchFamily="2" charset="2"/>
              <a:buNone/>
            </a:pPr>
            <a:r>
              <a:rPr lang="en-US" altLang="zh-CN">
                <a:ea typeface="宋体" panose="02010600030101010101" pitchFamily="2" charset="-122"/>
              </a:rPr>
              <a:t>   - First-order logic</a:t>
            </a:r>
          </a:p>
          <a:p>
            <a:pPr>
              <a:buFont typeface="Wingdings" panose="05000000000000000000" pitchFamily="2" charset="2"/>
              <a:buNone/>
            </a:pPr>
            <a:r>
              <a:rPr lang="en-US" altLang="zh-CN">
                <a:ea typeface="宋体" panose="02010600030101010101" pitchFamily="2" charset="-122"/>
              </a:rPr>
              <a:t>   - </a:t>
            </a:r>
            <a:r>
              <a:rPr lang="en-US" altLang="zh-CN" i="1">
                <a:ea typeface="宋体" panose="02010600030101010101" pitchFamily="2" charset="-122"/>
              </a:rPr>
              <a:t>Resolution</a:t>
            </a:r>
            <a:endParaRPr lang="en-US" altLang="zh-CN">
              <a:ea typeface="宋体" panose="02010600030101010101" pitchFamily="2" charset="-122"/>
            </a:endParaRPr>
          </a:p>
          <a:p>
            <a:r>
              <a:rPr lang="en-US" altLang="zh-CN">
                <a:ea typeface="宋体" panose="02010600030101010101" pitchFamily="2" charset="-122"/>
              </a:rPr>
              <a:t>Knowledge Graphs</a:t>
            </a:r>
          </a:p>
          <a:p>
            <a:pPr>
              <a:buFont typeface="Wingdings" panose="05000000000000000000" pitchFamily="2" charset="2"/>
              <a:buNone/>
            </a:pPr>
            <a:endParaRPr lang="en-US" altLang="zh-CN" i="1">
              <a:ea typeface="宋体" panose="02010600030101010101" pitchFamily="2" charset="-122"/>
            </a:endParaRPr>
          </a:p>
          <a:p>
            <a:pPr>
              <a:buFont typeface="Wingdings" panose="05000000000000000000" pitchFamily="2" charset="2"/>
              <a:buNone/>
            </a:pPr>
            <a:endParaRPr lang="en-US" altLang="zh-CN" i="1">
              <a:ea typeface="宋体" panose="02010600030101010101" pitchFamily="2" charset="-122"/>
            </a:endParaRPr>
          </a:p>
        </p:txBody>
      </p:sp>
      <p:sp>
        <p:nvSpPr>
          <p:cNvPr id="5"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29701"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3917080-F26D-480D-8662-E5C58C983798}" type="slidenum">
              <a:rPr lang="zh-CN" altLang="en-US" sz="1000" b="0" smtClean="0">
                <a:solidFill>
                  <a:srgbClr val="FFFFFF"/>
                </a:solidFill>
                <a:latin typeface="Arial" panose="020B0604020202020204" pitchFamily="34" charset="0"/>
              </a:rPr>
              <a:pPr>
                <a:spcBef>
                  <a:spcPct val="0"/>
                </a:spcBef>
                <a:buClrTx/>
                <a:buFontTx/>
                <a:buNone/>
              </a:pPr>
              <a:t>8</a:t>
            </a:fld>
            <a:endParaRPr lang="en-US" altLang="zh-CN" sz="1000" b="0">
              <a:solidFill>
                <a:srgbClr val="FFFFFF"/>
              </a:solidFill>
              <a:latin typeface="Arial" panose="020B0604020202020204" pitchFamily="34" charset="0"/>
            </a:endParaRPr>
          </a:p>
        </p:txBody>
      </p:sp>
      <p:sp>
        <p:nvSpPr>
          <p:cNvPr id="4" name="日期占位符 3"/>
          <p:cNvSpPr>
            <a:spLocks noGrp="1"/>
          </p:cNvSpPr>
          <p:nvPr>
            <p:ph type="dt" sz="quarter" idx="12"/>
          </p:nvPr>
        </p:nvSpPr>
        <p:spPr/>
        <p:txBody>
          <a:bodyPr/>
          <a:lstStyle/>
          <a:p>
            <a:pPr>
              <a:defRPr/>
            </a:pPr>
            <a:fld id="{B89390C6-DD7B-4900-886A-95B5432C758B}" type="datetime1">
              <a:rPr lang="zh-CN" altLang="en-US"/>
              <a:pPr>
                <a:defRPr/>
              </a:pPr>
              <a:t>2023/4/24</a:t>
            </a:fld>
            <a:endParaRPr lang="en-US" altLang="zh-CN"/>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B549BB9-F598-F2CA-D2CC-BE62DC7BF88F}"/>
              </a:ext>
            </a:extLst>
          </p:cNvPr>
          <p:cNvSpPr>
            <a:spLocks noGrp="1"/>
          </p:cNvSpPr>
          <p:nvPr/>
        </p:nvSpPr>
        <p:spPr>
          <a:xfrm>
            <a:off x="2155650" y="4430859"/>
            <a:ext cx="4880981" cy="486034"/>
          </a:xfrm>
          <a:prstGeom prst="rect">
            <a:avLst/>
          </a:prstGeom>
          <a:noFill/>
          <a:ln w="9525">
            <a:noFill/>
          </a:ln>
        </p:spPr>
        <p:txBody>
          <a:bodyPr anchor="ctr" anchorCtr="0"/>
          <a:lstStyle/>
          <a:p>
            <a:pPr algn="ctr"/>
            <a:r>
              <a:rPr lang="en-US" altLang="zh-CN" b="1" dirty="0">
                <a:solidFill>
                  <a:schemeClr val="tx2"/>
                </a:solidFill>
                <a:latin typeface="Times New Roman" panose="02020603050405020304" charset="0"/>
              </a:rPr>
              <a:t>Key Elements in Learning</a:t>
            </a:r>
          </a:p>
        </p:txBody>
      </p:sp>
      <p:sp>
        <p:nvSpPr>
          <p:cNvPr id="7" name="文本框 6">
            <a:extLst>
              <a:ext uri="{FF2B5EF4-FFF2-40B4-BE49-F238E27FC236}">
                <a16:creationId xmlns:a16="http://schemas.microsoft.com/office/drawing/2014/main" id="{90F6CA2A-653C-ED0F-1F2D-3E5409947B48}"/>
              </a:ext>
            </a:extLst>
          </p:cNvPr>
          <p:cNvSpPr txBox="1"/>
          <p:nvPr/>
        </p:nvSpPr>
        <p:spPr>
          <a:xfrm>
            <a:off x="1142999" y="3728933"/>
            <a:ext cx="1769805" cy="397096"/>
          </a:xfrm>
          <a:prstGeom prst="rect">
            <a:avLst/>
          </a:prstGeom>
          <a:noFill/>
        </p:spPr>
        <p:txBody>
          <a:bodyPr wrap="square" rtlCol="0">
            <a:spAutoFit/>
          </a:bodyPr>
          <a:lstStyle/>
          <a:p>
            <a:pPr marL="257175" indent="-257175">
              <a:lnSpc>
                <a:spcPct val="150000"/>
              </a:lnSpc>
              <a:buFont typeface="Wingdings" panose="05000000000000000000" pitchFamily="2" charset="2"/>
              <a:buChar char="l"/>
            </a:pPr>
            <a:r>
              <a:rPr lang="en-US" altLang="zh-CN" sz="1500" dirty="0">
                <a:latin typeface="Times New Roman" panose="02020603050405020304" pitchFamily="18" charset="0"/>
                <a:cs typeface="Times New Roman" panose="02020603050405020304" pitchFamily="18" charset="0"/>
              </a:rPr>
              <a:t>Hypothesis</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Set</a:t>
            </a:r>
          </a:p>
        </p:txBody>
      </p:sp>
      <p:sp>
        <p:nvSpPr>
          <p:cNvPr id="5" name="文本框 4">
            <a:extLst>
              <a:ext uri="{FF2B5EF4-FFF2-40B4-BE49-F238E27FC236}">
                <a16:creationId xmlns:a16="http://schemas.microsoft.com/office/drawing/2014/main" id="{D2FC1D41-0F1D-A8D3-5E60-62A94B779470}"/>
              </a:ext>
            </a:extLst>
          </p:cNvPr>
          <p:cNvSpPr txBox="1"/>
          <p:nvPr/>
        </p:nvSpPr>
        <p:spPr>
          <a:xfrm>
            <a:off x="3059894" y="3728933"/>
            <a:ext cx="2484173" cy="397096"/>
          </a:xfrm>
          <a:prstGeom prst="rect">
            <a:avLst/>
          </a:prstGeom>
          <a:noFill/>
        </p:spPr>
        <p:txBody>
          <a:bodyPr wrap="square" rtlCol="0">
            <a:spAutoFit/>
          </a:bodyPr>
          <a:lstStyle/>
          <a:p>
            <a:pPr marL="257175" indent="-257175">
              <a:lnSpc>
                <a:spcPct val="150000"/>
              </a:lnSpc>
              <a:buFont typeface="Wingdings" panose="05000000000000000000" pitchFamily="2" charset="2"/>
              <a:buChar char="l"/>
            </a:pPr>
            <a:r>
              <a:rPr lang="en-US" altLang="zh-CN" sz="1500" dirty="0">
                <a:latin typeface="Times New Roman" panose="02020603050405020304" pitchFamily="18" charset="0"/>
                <a:cs typeface="Times New Roman" panose="02020603050405020304" pitchFamily="18" charset="0"/>
              </a:rPr>
              <a:t>Objectiveness</a:t>
            </a:r>
          </a:p>
        </p:txBody>
      </p:sp>
      <p:sp>
        <p:nvSpPr>
          <p:cNvPr id="6" name="文本框 5">
            <a:extLst>
              <a:ext uri="{FF2B5EF4-FFF2-40B4-BE49-F238E27FC236}">
                <a16:creationId xmlns:a16="http://schemas.microsoft.com/office/drawing/2014/main" id="{113CA5FB-366D-8C4A-5820-8EE212750A25}"/>
              </a:ext>
            </a:extLst>
          </p:cNvPr>
          <p:cNvSpPr txBox="1"/>
          <p:nvPr/>
        </p:nvSpPr>
        <p:spPr>
          <a:xfrm>
            <a:off x="4653005" y="3728933"/>
            <a:ext cx="2484173" cy="397096"/>
          </a:xfrm>
          <a:prstGeom prst="rect">
            <a:avLst/>
          </a:prstGeom>
          <a:noFill/>
        </p:spPr>
        <p:txBody>
          <a:bodyPr wrap="square" rtlCol="0">
            <a:spAutoFit/>
          </a:bodyPr>
          <a:lstStyle/>
          <a:p>
            <a:pPr marL="257175" indent="-257175">
              <a:lnSpc>
                <a:spcPct val="150000"/>
              </a:lnSpc>
              <a:buFont typeface="Wingdings" panose="05000000000000000000" pitchFamily="2" charset="2"/>
              <a:buChar char="l"/>
            </a:pPr>
            <a:r>
              <a:rPr lang="en-US" altLang="zh-CN" sz="1500" dirty="0">
                <a:latin typeface="Times New Roman" panose="02020603050405020304" pitchFamily="18" charset="0"/>
                <a:cs typeface="Times New Roman" panose="02020603050405020304" pitchFamily="18" charset="0"/>
              </a:rPr>
              <a:t>Optimization</a:t>
            </a:r>
          </a:p>
        </p:txBody>
      </p:sp>
      <p:sp>
        <p:nvSpPr>
          <p:cNvPr id="8" name="文本框 7">
            <a:extLst>
              <a:ext uri="{FF2B5EF4-FFF2-40B4-BE49-F238E27FC236}">
                <a16:creationId xmlns:a16="http://schemas.microsoft.com/office/drawing/2014/main" id="{7057A0C9-F438-BC25-E794-1BD433E01E1D}"/>
              </a:ext>
            </a:extLst>
          </p:cNvPr>
          <p:cNvSpPr txBox="1"/>
          <p:nvPr/>
        </p:nvSpPr>
        <p:spPr>
          <a:xfrm>
            <a:off x="6246115" y="3728933"/>
            <a:ext cx="1581030" cy="397096"/>
          </a:xfrm>
          <a:prstGeom prst="rect">
            <a:avLst/>
          </a:prstGeom>
          <a:noFill/>
        </p:spPr>
        <p:txBody>
          <a:bodyPr wrap="square" rtlCol="0">
            <a:spAutoFit/>
          </a:bodyPr>
          <a:lstStyle/>
          <a:p>
            <a:pPr marL="257175" indent="-257175">
              <a:lnSpc>
                <a:spcPct val="150000"/>
              </a:lnSpc>
              <a:buFont typeface="Wingdings" panose="05000000000000000000" pitchFamily="2" charset="2"/>
              <a:buChar char="l"/>
            </a:pPr>
            <a:r>
              <a:rPr lang="en-US" altLang="zh-CN" sz="1500" dirty="0">
                <a:latin typeface="Times New Roman" panose="02020603050405020304" pitchFamily="18" charset="0"/>
                <a:cs typeface="Times New Roman" panose="02020603050405020304" pitchFamily="18" charset="0"/>
              </a:rPr>
              <a:t>Training Data</a:t>
            </a:r>
          </a:p>
        </p:txBody>
      </p:sp>
      <p:sp>
        <p:nvSpPr>
          <p:cNvPr id="9" name="标题 1">
            <a:extLst>
              <a:ext uri="{FF2B5EF4-FFF2-40B4-BE49-F238E27FC236}">
                <a16:creationId xmlns:a16="http://schemas.microsoft.com/office/drawing/2014/main" id="{F7510517-5867-8044-E96E-728EC7A8F7C9}"/>
              </a:ext>
            </a:extLst>
          </p:cNvPr>
          <p:cNvSpPr>
            <a:spLocks noGrp="1"/>
          </p:cNvSpPr>
          <p:nvPr/>
        </p:nvSpPr>
        <p:spPr>
          <a:xfrm>
            <a:off x="87049" y="0"/>
            <a:ext cx="4880981" cy="746879"/>
          </a:xfrm>
          <a:prstGeom prst="rect">
            <a:avLst/>
          </a:prstGeom>
          <a:noFill/>
          <a:ln w="9525">
            <a:noFill/>
          </a:ln>
        </p:spPr>
        <p:txBody>
          <a:bodyPr anchor="ctr" anchorCtr="0"/>
          <a:lstStyle/>
          <a:p>
            <a:pPr algn="ctr"/>
            <a:r>
              <a:rPr lang="en-US" altLang="zh-CN" sz="3600" b="1" dirty="0">
                <a:solidFill>
                  <a:schemeClr val="bg1"/>
                </a:solidFill>
                <a:latin typeface="Times New Roman" panose="02020603050405020304" charset="0"/>
              </a:rPr>
              <a:t>How to Think?</a:t>
            </a:r>
          </a:p>
        </p:txBody>
      </p:sp>
      <p:pic>
        <p:nvPicPr>
          <p:cNvPr id="10" name="图片 9">
            <a:extLst>
              <a:ext uri="{FF2B5EF4-FFF2-40B4-BE49-F238E27FC236}">
                <a16:creationId xmlns:a16="http://schemas.microsoft.com/office/drawing/2014/main" id="{2B3F559E-85FF-9A42-D5AD-7582E4775782}"/>
              </a:ext>
            </a:extLst>
          </p:cNvPr>
          <p:cNvPicPr>
            <a:picLocks noChangeAspect="1"/>
          </p:cNvPicPr>
          <p:nvPr/>
        </p:nvPicPr>
        <p:blipFill>
          <a:blip r:embed="rId2"/>
          <a:stretch>
            <a:fillRect/>
          </a:stretch>
        </p:blipFill>
        <p:spPr>
          <a:xfrm>
            <a:off x="1570848" y="1905000"/>
            <a:ext cx="6002303" cy="1062354"/>
          </a:xfrm>
          <a:prstGeom prst="rect">
            <a:avLst/>
          </a:prstGeom>
        </p:spPr>
      </p:pic>
      <p:cxnSp>
        <p:nvCxnSpPr>
          <p:cNvPr id="12" name="直接箭头连接符 11">
            <a:extLst>
              <a:ext uri="{FF2B5EF4-FFF2-40B4-BE49-F238E27FC236}">
                <a16:creationId xmlns:a16="http://schemas.microsoft.com/office/drawing/2014/main" id="{86D40A07-2414-2776-32D9-E9F1FD364E50}"/>
              </a:ext>
            </a:extLst>
          </p:cNvPr>
          <p:cNvCxnSpPr>
            <a:stCxn id="10" idx="2"/>
          </p:cNvCxnSpPr>
          <p:nvPr/>
        </p:nvCxnSpPr>
        <p:spPr>
          <a:xfrm flipH="1">
            <a:off x="2314163" y="2967354"/>
            <a:ext cx="2257836" cy="7615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4D17AEDC-42DC-B3A1-FCD1-E949ABE55BC0}"/>
              </a:ext>
            </a:extLst>
          </p:cNvPr>
          <p:cNvCxnSpPr>
            <a:stCxn id="10" idx="2"/>
          </p:cNvCxnSpPr>
          <p:nvPr/>
        </p:nvCxnSpPr>
        <p:spPr>
          <a:xfrm flipH="1">
            <a:off x="4085966" y="2967354"/>
            <a:ext cx="486034" cy="7615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6B152C1D-56D8-4CDE-1454-291DCF3F24ED}"/>
              </a:ext>
            </a:extLst>
          </p:cNvPr>
          <p:cNvCxnSpPr>
            <a:stCxn id="10" idx="2"/>
          </p:cNvCxnSpPr>
          <p:nvPr/>
        </p:nvCxnSpPr>
        <p:spPr>
          <a:xfrm>
            <a:off x="4571999" y="2967355"/>
            <a:ext cx="756053" cy="7287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11309D3D-905C-B98B-74E9-ECB2FC763F34}"/>
              </a:ext>
            </a:extLst>
          </p:cNvPr>
          <p:cNvCxnSpPr>
            <a:stCxn id="10" idx="2"/>
            <a:endCxn id="8" idx="0"/>
          </p:cNvCxnSpPr>
          <p:nvPr/>
        </p:nvCxnSpPr>
        <p:spPr>
          <a:xfrm>
            <a:off x="4572000" y="2967354"/>
            <a:ext cx="2464630" cy="7615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33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73EA29F-B282-E7ED-BA82-F7DBAADEC3BB}"/>
              </a:ext>
            </a:extLst>
          </p:cNvPr>
          <p:cNvSpPr>
            <a:spLocks noGrp="1"/>
          </p:cNvSpPr>
          <p:nvPr/>
        </p:nvSpPr>
        <p:spPr>
          <a:xfrm>
            <a:off x="762000" y="-76200"/>
            <a:ext cx="8100563" cy="857250"/>
          </a:xfrm>
          <a:prstGeom prst="rect">
            <a:avLst/>
          </a:prstGeom>
          <a:noFill/>
          <a:ln w="9525">
            <a:noFill/>
          </a:ln>
        </p:spPr>
        <p:txBody>
          <a:bodyPr anchor="ctr" anchorCtr="0"/>
          <a:lstStyle/>
          <a:p>
            <a:pPr algn="ctr"/>
            <a:r>
              <a:rPr lang="en-US" altLang="zh-CN" sz="3000" b="1" dirty="0">
                <a:solidFill>
                  <a:schemeClr val="bg1"/>
                </a:solidFill>
                <a:latin typeface="Times New Roman" panose="02020603050405020304" charset="0"/>
              </a:rPr>
              <a:t>Approach:</a:t>
            </a:r>
            <a:r>
              <a:rPr lang="zh-CN" altLang="en-US" sz="3000" b="1" dirty="0">
                <a:solidFill>
                  <a:schemeClr val="bg1"/>
                </a:solidFill>
                <a:latin typeface="Times New Roman" panose="02020603050405020304" charset="0"/>
              </a:rPr>
              <a:t> </a:t>
            </a:r>
            <a:r>
              <a:rPr lang="en-US" altLang="zh-CN" sz="3000" b="1" dirty="0">
                <a:solidFill>
                  <a:schemeClr val="bg1"/>
                </a:solidFill>
                <a:latin typeface="Times New Roman" panose="02020603050405020304" charset="0"/>
              </a:rPr>
              <a:t>Integration</a:t>
            </a:r>
            <a:r>
              <a:rPr lang="zh-CN" altLang="en-US" sz="3000" b="1" dirty="0">
                <a:solidFill>
                  <a:schemeClr val="bg1"/>
                </a:solidFill>
                <a:latin typeface="Times New Roman" panose="02020603050405020304" charset="0"/>
              </a:rPr>
              <a:t> </a:t>
            </a:r>
            <a:r>
              <a:rPr lang="en-US" altLang="zh-CN" sz="3000" b="1" dirty="0">
                <a:solidFill>
                  <a:schemeClr val="bg1"/>
                </a:solidFill>
                <a:latin typeface="Times New Roman" panose="02020603050405020304" charset="0"/>
              </a:rPr>
              <a:t>into</a:t>
            </a:r>
            <a:r>
              <a:rPr lang="zh-CN" altLang="en-US" sz="3000" b="1" dirty="0">
                <a:solidFill>
                  <a:schemeClr val="bg1"/>
                </a:solidFill>
                <a:latin typeface="Times New Roman" panose="02020603050405020304" charset="0"/>
              </a:rPr>
              <a:t> </a:t>
            </a:r>
            <a:r>
              <a:rPr lang="en-US" altLang="zh-CN" sz="3000" b="1" dirty="0">
                <a:solidFill>
                  <a:schemeClr val="bg1"/>
                </a:solidFill>
                <a:latin typeface="Times New Roman" panose="02020603050405020304" charset="0"/>
              </a:rPr>
              <a:t>the</a:t>
            </a:r>
            <a:r>
              <a:rPr lang="zh-CN" altLang="en-US" sz="3000" b="1" dirty="0">
                <a:solidFill>
                  <a:schemeClr val="bg1"/>
                </a:solidFill>
                <a:latin typeface="Times New Roman" panose="02020603050405020304" charset="0"/>
              </a:rPr>
              <a:t> </a:t>
            </a:r>
            <a:r>
              <a:rPr lang="en-US" altLang="zh-CN" sz="3000" b="1" dirty="0">
                <a:solidFill>
                  <a:schemeClr val="bg1"/>
                </a:solidFill>
                <a:latin typeface="Times New Roman" panose="02020603050405020304" charset="0"/>
              </a:rPr>
              <a:t>Hypothesis</a:t>
            </a:r>
            <a:r>
              <a:rPr lang="zh-CN" altLang="en-US" sz="3000" b="1" dirty="0">
                <a:solidFill>
                  <a:schemeClr val="bg1"/>
                </a:solidFill>
                <a:latin typeface="Times New Roman" panose="02020603050405020304" charset="0"/>
              </a:rPr>
              <a:t> </a:t>
            </a:r>
            <a:r>
              <a:rPr lang="en-US" altLang="zh-CN" sz="3000" b="1" dirty="0">
                <a:solidFill>
                  <a:schemeClr val="bg1"/>
                </a:solidFill>
                <a:latin typeface="Times New Roman" panose="02020603050405020304" charset="0"/>
              </a:rPr>
              <a:t>Set</a:t>
            </a:r>
            <a:endParaRPr lang="en-US" altLang="zh-CN" sz="3000" b="1" dirty="0">
              <a:solidFill>
                <a:schemeClr val="bg1"/>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D945785-4AB0-45AB-33D0-CAAA2646FC64}"/>
              </a:ext>
            </a:extLst>
          </p:cNvPr>
          <p:cNvSpPr txBox="1"/>
          <p:nvPr/>
        </p:nvSpPr>
        <p:spPr>
          <a:xfrm>
            <a:off x="791737" y="1536174"/>
            <a:ext cx="7560526" cy="3785652"/>
          </a:xfrm>
          <a:prstGeom prst="rect">
            <a:avLst/>
          </a:prstGeom>
          <a:noFill/>
        </p:spPr>
        <p:txBody>
          <a:bodyPr wrap="square">
            <a:spAutoFit/>
          </a:bodyPr>
          <a:lstStyle/>
          <a:p>
            <a:pPr marL="342900" indent="-342900">
              <a:buFont typeface="Wingdings" panose="05000000000000000000" pitchFamily="2" charset="2"/>
              <a:buChar char="l"/>
            </a:pPr>
            <a:r>
              <a:rPr lang="en-US" altLang="zh-CN" sz="2400" dirty="0">
                <a:latin typeface="Times New Roman" panose="02020603050405020304" charset="0"/>
              </a:rPr>
              <a:t>Inference about a particular object is facilitated by using relations to other objects in an image. </a:t>
            </a:r>
          </a:p>
          <a:p>
            <a:pPr marL="342900" indent="-342900">
              <a:buFont typeface="Wingdings" panose="05000000000000000000" pitchFamily="2" charset="2"/>
              <a:buChar char="l"/>
            </a:pPr>
            <a:endParaRPr lang="en-US" altLang="zh-CN" sz="2400" dirty="0">
              <a:latin typeface="Times New Roman" panose="02020603050405020304" charset="0"/>
            </a:endParaRPr>
          </a:p>
          <a:p>
            <a:pPr marL="342900" indent="-342900">
              <a:buFont typeface="Wingdings" panose="05000000000000000000" pitchFamily="2" charset="2"/>
              <a:buChar char="l"/>
            </a:pPr>
            <a:r>
              <a:rPr lang="en-US" altLang="zh-CN" sz="2400" dirty="0">
                <a:latin typeface="Times New Roman" panose="02020603050405020304" pitchFamily="18" charset="0"/>
              </a:rPr>
              <a:t>Graph neural networks operate on graphs and thus feature an object-and relation-centric bias in their architecture.</a:t>
            </a:r>
          </a:p>
          <a:p>
            <a:pPr marL="342900" indent="-342900">
              <a:buFont typeface="Wingdings" panose="05000000000000000000" pitchFamily="2" charset="2"/>
              <a:buChar char="l"/>
            </a:pPr>
            <a:endParaRPr lang="en-US" altLang="zh-CN" sz="2400" dirty="0">
              <a:latin typeface="Times New Roman" panose="02020603050405020304" charset="0"/>
            </a:endParaRPr>
          </a:p>
          <a:p>
            <a:pPr marL="342900" indent="-342900">
              <a:buFont typeface="Wingdings" panose="05000000000000000000" pitchFamily="2" charset="2"/>
              <a:buChar char="l"/>
            </a:pPr>
            <a:r>
              <a:rPr lang="en-US" altLang="zh-CN" sz="2400" dirty="0">
                <a:latin typeface="Times New Roman" panose="02020603050405020304" charset="0"/>
              </a:rPr>
              <a:t>A graph reasoning layer can be inserted into any neural network</a:t>
            </a:r>
            <a:r>
              <a:rPr lang="en-US" altLang="zh-CN" sz="2400" dirty="0">
                <a:latin typeface="Times New Roman" panose="02020603050405020304" pitchFamily="18" charset="0"/>
                <a:cs typeface="Times New Roman" panose="02020603050405020304" pitchFamily="18" charset="0"/>
              </a:rPr>
              <a:t>: Enhance representations in a given layer by propagating through a given knowledge graph.</a:t>
            </a:r>
            <a:endParaRPr lang="zh-CN" altLang="en-US" sz="2400" dirty="0">
              <a:latin typeface="Times New Roman" panose="02020603050405020304" charset="0"/>
            </a:endParaRPr>
          </a:p>
        </p:txBody>
      </p:sp>
    </p:spTree>
    <p:extLst>
      <p:ext uri="{BB962C8B-B14F-4D97-AF65-F5344CB8AC3E}">
        <p14:creationId xmlns:p14="http://schemas.microsoft.com/office/powerpoint/2010/main" val="836679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6A0335-E405-CF60-27F2-2EEC8F7C6F91}"/>
              </a:ext>
            </a:extLst>
          </p:cNvPr>
          <p:cNvSpPr txBox="1"/>
          <p:nvPr/>
        </p:nvSpPr>
        <p:spPr>
          <a:xfrm>
            <a:off x="825735" y="111205"/>
            <a:ext cx="7784864" cy="523220"/>
          </a:xfrm>
          <a:prstGeom prst="rect">
            <a:avLst/>
          </a:prstGeom>
          <a:noFill/>
        </p:spPr>
        <p:txBody>
          <a:bodyPr wrap="square">
            <a:spAutoFit/>
          </a:bodyPr>
          <a:lstStyle/>
          <a:p>
            <a:pPr algn="ctr"/>
            <a:r>
              <a:rPr lang="en-US" altLang="zh-CN" sz="2800" b="1" dirty="0">
                <a:solidFill>
                  <a:schemeClr val="bg1"/>
                </a:solidFill>
                <a:latin typeface="Times New Roman" panose="02020603050405020304" charset="0"/>
              </a:rPr>
              <a:t>Symbolic Graph Reasoning Meets Convolutions</a:t>
            </a:r>
            <a:endParaRPr lang="zh-CN" altLang="en-US" sz="2800" b="1" dirty="0">
              <a:solidFill>
                <a:schemeClr val="bg1"/>
              </a:solidFill>
              <a:latin typeface="Times New Roman" panose="02020603050405020304" charset="0"/>
            </a:endParaRPr>
          </a:p>
        </p:txBody>
      </p:sp>
      <p:sp>
        <p:nvSpPr>
          <p:cNvPr id="7" name="文本框 6">
            <a:extLst>
              <a:ext uri="{FF2B5EF4-FFF2-40B4-BE49-F238E27FC236}">
                <a16:creationId xmlns:a16="http://schemas.microsoft.com/office/drawing/2014/main" id="{1A636B94-171A-6882-4364-0F63F41102C7}"/>
              </a:ext>
            </a:extLst>
          </p:cNvPr>
          <p:cNvSpPr txBox="1"/>
          <p:nvPr/>
        </p:nvSpPr>
        <p:spPr>
          <a:xfrm>
            <a:off x="1115760" y="5638800"/>
            <a:ext cx="6642461" cy="584775"/>
          </a:xfrm>
          <a:prstGeom prst="rect">
            <a:avLst/>
          </a:prstGeom>
          <a:noFill/>
        </p:spPr>
        <p:txBody>
          <a:bodyPr wrap="square">
            <a:spAutoFit/>
          </a:bodyPr>
          <a:lstStyle/>
          <a:p>
            <a:pPr algn="ctr"/>
            <a:r>
              <a:rPr lang="en-US" altLang="zh-CN" sz="1600" dirty="0">
                <a:latin typeface="Times New Roman" panose="02020603050405020304" pitchFamily="18" charset="0"/>
              </a:rPr>
              <a:t>Liang et al., “Symbolic graph reasoning meets convolutions,” in Neural Information Processing Systems (NIPS), 2018.</a:t>
            </a:r>
            <a:endParaRPr lang="zh-CN" altLang="en-US" sz="1600" dirty="0">
              <a:latin typeface="Times New Roman" panose="02020603050405020304" pitchFamily="18" charset="0"/>
            </a:endParaRPr>
          </a:p>
        </p:txBody>
      </p:sp>
      <p:sp>
        <p:nvSpPr>
          <p:cNvPr id="5" name="文本框 4">
            <a:extLst>
              <a:ext uri="{FF2B5EF4-FFF2-40B4-BE49-F238E27FC236}">
                <a16:creationId xmlns:a16="http://schemas.microsoft.com/office/drawing/2014/main" id="{35518DED-78C4-BB37-03FE-0692A4C191F2}"/>
              </a:ext>
            </a:extLst>
          </p:cNvPr>
          <p:cNvSpPr txBox="1"/>
          <p:nvPr/>
        </p:nvSpPr>
        <p:spPr>
          <a:xfrm>
            <a:off x="825735" y="1428452"/>
            <a:ext cx="7492529" cy="3416320"/>
          </a:xfrm>
          <a:prstGeom prst="rect">
            <a:avLst/>
          </a:prstGeom>
          <a:noFill/>
        </p:spPr>
        <p:txBody>
          <a:bodyPr wrap="square">
            <a:spAutoFit/>
          </a:bodyPr>
          <a:lstStyle/>
          <a:p>
            <a:pPr marL="257175" indent="-257175">
              <a:buFont typeface="Wingdings" panose="05000000000000000000" pitchFamily="2" charset="2"/>
              <a:buChar char="l"/>
            </a:pPr>
            <a:r>
              <a:rPr lang="en-US" altLang="zh-CN" sz="2400" dirty="0">
                <a:latin typeface="Times New Roman" panose="02020603050405020304" pitchFamily="18" charset="0"/>
              </a:rPr>
              <a:t>H</a:t>
            </a:r>
            <a:r>
              <a:rPr lang="zh-CN" altLang="en-US" sz="2400" dirty="0">
                <a:latin typeface="Times New Roman" panose="02020603050405020304" pitchFamily="18" charset="0"/>
              </a:rPr>
              <a:t>ow to harness various </a:t>
            </a:r>
            <a:r>
              <a:rPr lang="zh-CN" altLang="en-US" sz="2400" dirty="0">
                <a:solidFill>
                  <a:srgbClr val="FF0000"/>
                </a:solidFill>
                <a:latin typeface="Times New Roman" panose="02020603050405020304" pitchFamily="18" charset="0"/>
              </a:rPr>
              <a:t>external human knowledge for endowing the networks</a:t>
            </a:r>
            <a:r>
              <a:rPr lang="zh-CN" altLang="en-US" sz="2400" dirty="0">
                <a:latin typeface="Times New Roman" panose="02020603050405020304" pitchFamily="18" charset="0"/>
              </a:rPr>
              <a:t> with the capability of semantic global reasoning</a:t>
            </a:r>
            <a:r>
              <a:rPr lang="en-US" altLang="zh-CN" sz="2400" dirty="0">
                <a:latin typeface="Times New Roman" panose="02020603050405020304" pitchFamily="18" charset="0"/>
              </a:rPr>
              <a:t>?</a:t>
            </a:r>
          </a:p>
          <a:p>
            <a:pPr marL="257175" indent="-257175">
              <a:buFont typeface="Wingdings" panose="05000000000000000000" pitchFamily="2" charset="2"/>
              <a:buChar char="l"/>
            </a:pPr>
            <a:r>
              <a:rPr lang="en-US" altLang="zh-CN" sz="2400" dirty="0">
                <a:latin typeface="Times New Roman" panose="02020603050405020304" pitchFamily="18" charset="0"/>
              </a:rPr>
              <a:t>P</a:t>
            </a:r>
            <a:r>
              <a:rPr lang="zh-CN" altLang="en-US" sz="2400" dirty="0">
                <a:latin typeface="Times New Roman" panose="02020603050405020304" pitchFamily="18" charset="0"/>
              </a:rPr>
              <a:t>ropose a new </a:t>
            </a:r>
            <a:r>
              <a:rPr lang="zh-CN" altLang="en-US" sz="2400" dirty="0">
                <a:solidFill>
                  <a:srgbClr val="FF0000"/>
                </a:solidFill>
                <a:latin typeface="Times New Roman" panose="02020603050405020304" pitchFamily="18" charset="0"/>
              </a:rPr>
              <a:t>Symbolic Graph Reasoning (SGR)</a:t>
            </a:r>
            <a:r>
              <a:rPr lang="zh-CN" altLang="en-US" sz="2400" dirty="0">
                <a:latin typeface="Times New Roman" panose="02020603050405020304" pitchFamily="18" charset="0"/>
              </a:rPr>
              <a:t> layer, which performs reasoning over a group of symbolic nodes whose outputs explicitly represent different properties of each semantic in a prior knowledge graph. </a:t>
            </a:r>
            <a:endParaRPr lang="en-US" altLang="zh-CN" sz="2400" dirty="0">
              <a:latin typeface="Times New Roman" panose="02020603050405020304" pitchFamily="18" charset="0"/>
            </a:endParaRPr>
          </a:p>
          <a:p>
            <a:pPr marL="257175" indent="-257175">
              <a:buFont typeface="Wingdings" panose="05000000000000000000" pitchFamily="2" charset="2"/>
              <a:buChar char="l"/>
            </a:pPr>
            <a:r>
              <a:rPr lang="zh-CN" altLang="en-US" sz="2400" dirty="0">
                <a:latin typeface="Times New Roman" panose="02020603050405020304" pitchFamily="18" charset="0"/>
              </a:rPr>
              <a:t>The SGR layer can be injected between any convolution layers and instantiated with distinct prior graphs.</a:t>
            </a:r>
          </a:p>
        </p:txBody>
      </p:sp>
    </p:spTree>
    <p:extLst>
      <p:ext uri="{BB962C8B-B14F-4D97-AF65-F5344CB8AC3E}">
        <p14:creationId xmlns:p14="http://schemas.microsoft.com/office/powerpoint/2010/main" val="3464397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2570786-E71B-D992-AABA-E04401208DCB}"/>
              </a:ext>
            </a:extLst>
          </p:cNvPr>
          <p:cNvSpPr txBox="1"/>
          <p:nvPr/>
        </p:nvSpPr>
        <p:spPr>
          <a:xfrm>
            <a:off x="737734" y="3075111"/>
            <a:ext cx="7830544" cy="3293209"/>
          </a:xfrm>
          <a:prstGeom prst="rect">
            <a:avLst/>
          </a:prstGeom>
          <a:noFill/>
        </p:spPr>
        <p:txBody>
          <a:bodyPr wrap="square">
            <a:spAutoFit/>
          </a:bodyPr>
          <a:lstStyle/>
          <a:p>
            <a:pPr marL="214313" indent="-214313">
              <a:buFont typeface="Wingdings" panose="05000000000000000000" pitchFamily="2" charset="2"/>
              <a:buChar char="l"/>
            </a:pPr>
            <a:r>
              <a:rPr lang="en-US" altLang="zh-CN" sz="2000" dirty="0"/>
              <a:t>To leverage global graph reasoning to enhance local features with external structured knowledge</a:t>
            </a:r>
          </a:p>
          <a:p>
            <a:pPr marL="214313" indent="-214313">
              <a:buFont typeface="Wingdings" panose="05000000000000000000" pitchFamily="2" charset="2"/>
              <a:buChar char="l"/>
            </a:pPr>
            <a:r>
              <a:rPr lang="en-US" altLang="zh-CN" sz="2000" dirty="0">
                <a:solidFill>
                  <a:srgbClr val="000000"/>
                </a:solidFill>
                <a:latin typeface="Times New Roman" panose="02020603050405020304" pitchFamily="18" charset="0"/>
                <a:cs typeface="Times New Roman" panose="02020603050405020304" pitchFamily="18" charset="0"/>
              </a:rPr>
              <a:t>Consists of three modules:</a:t>
            </a:r>
          </a:p>
          <a:p>
            <a:pPr marL="257175" indent="14288">
              <a:buFont typeface="+mj-ea"/>
              <a:buAutoNum type="circleNumDbPlain"/>
            </a:pPr>
            <a:r>
              <a:rPr lang="en-US" altLang="zh-CN" dirty="0">
                <a:solidFill>
                  <a:srgbClr val="FF0000"/>
                </a:solidFill>
                <a:latin typeface="Times New Roman" panose="02020603050405020304" pitchFamily="18" charset="0"/>
                <a:cs typeface="Times New Roman" panose="02020603050405020304" pitchFamily="18" charset="0"/>
              </a:rPr>
              <a:t> local-to-semantic voting: </a:t>
            </a:r>
            <a:r>
              <a:rPr lang="en-US" altLang="zh-CN" dirty="0"/>
              <a:t>local features that are correlated to a specific semantic meaning (e.g. cat) are aggregated to depict the characteristic of its corresponding symbolic node</a:t>
            </a:r>
            <a:r>
              <a:rPr lang="en-US" altLang="zh-CN" dirty="0">
                <a:solidFill>
                  <a:srgbClr val="000000"/>
                </a:solidFill>
                <a:latin typeface="Times New Roman" panose="02020603050405020304" pitchFamily="18" charset="0"/>
                <a:cs typeface="Times New Roman" panose="02020603050405020304" pitchFamily="18" charset="0"/>
              </a:rPr>
              <a:t>. </a:t>
            </a:r>
          </a:p>
          <a:p>
            <a:pPr marL="257175" indent="14288">
              <a:buFont typeface="+mj-ea"/>
              <a:buAutoNum type="circleNumDbPlain"/>
            </a:pPr>
            <a:r>
              <a:rPr lang="en-US" altLang="zh-CN" dirty="0">
                <a:solidFill>
                  <a:srgbClr val="FF0000"/>
                </a:solidFill>
                <a:latin typeface="Times New Roman" panose="02020603050405020304" pitchFamily="18" charset="0"/>
                <a:cs typeface="Times New Roman" panose="02020603050405020304" pitchFamily="18" charset="0"/>
              </a:rPr>
              <a:t> graph reasoning: </a:t>
            </a:r>
            <a:r>
              <a:rPr lang="en-US" altLang="zh-CN" dirty="0"/>
              <a:t>leverage semantic constraints from human commonsense to evolve global representations of symbolic nodes</a:t>
            </a:r>
            <a:r>
              <a:rPr lang="en-US" altLang="zh-CN" dirty="0">
                <a:solidFill>
                  <a:srgbClr val="000000"/>
                </a:solidFill>
                <a:latin typeface="Times New Roman" panose="02020603050405020304" pitchFamily="18" charset="0"/>
                <a:cs typeface="Times New Roman" panose="02020603050405020304" pitchFamily="18" charset="0"/>
              </a:rPr>
              <a:t>. </a:t>
            </a:r>
          </a:p>
          <a:p>
            <a:pPr marL="257175" indent="14288">
              <a:buFont typeface="+mj-ea"/>
              <a:buAutoNum type="circleNumDbPlain"/>
            </a:pPr>
            <a:r>
              <a:rPr lang="en-US" altLang="zh-CN" dirty="0">
                <a:solidFill>
                  <a:srgbClr val="FF0000"/>
                </a:solidFill>
                <a:latin typeface="Times New Roman" panose="02020603050405020304" pitchFamily="18" charset="0"/>
                <a:cs typeface="Times New Roman" panose="02020603050405020304" pitchFamily="18" charset="0"/>
              </a:rPr>
              <a:t> semantic-to-local mapping: </a:t>
            </a:r>
            <a:r>
              <a:rPr lang="en-US" altLang="zh-CN" dirty="0"/>
              <a:t>the evolved global representations of symbolic nodes can be used to further boost the capability of each local feature representation. </a:t>
            </a:r>
            <a:endParaRPr lang="zh-CN" altLang="en-US" dirty="0">
              <a:solidFill>
                <a:srgbClr val="000000"/>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06346D1-D8BC-2DB0-8D43-7B99C8CBB0CF}"/>
              </a:ext>
            </a:extLst>
          </p:cNvPr>
          <p:cNvPicPr>
            <a:picLocks noChangeAspect="1"/>
          </p:cNvPicPr>
          <p:nvPr/>
        </p:nvPicPr>
        <p:blipFill>
          <a:blip r:embed="rId2"/>
          <a:stretch>
            <a:fillRect/>
          </a:stretch>
        </p:blipFill>
        <p:spPr>
          <a:xfrm>
            <a:off x="1720778" y="1265491"/>
            <a:ext cx="5702444" cy="1745232"/>
          </a:xfrm>
          <a:prstGeom prst="rect">
            <a:avLst/>
          </a:prstGeom>
        </p:spPr>
      </p:pic>
      <p:sp>
        <p:nvSpPr>
          <p:cNvPr id="2" name="文本框 1">
            <a:extLst>
              <a:ext uri="{FF2B5EF4-FFF2-40B4-BE49-F238E27FC236}">
                <a16:creationId xmlns:a16="http://schemas.microsoft.com/office/drawing/2014/main" id="{3D4452C6-0A9A-F81B-04E0-078128634CF0}"/>
              </a:ext>
            </a:extLst>
          </p:cNvPr>
          <p:cNvSpPr txBox="1"/>
          <p:nvPr/>
        </p:nvSpPr>
        <p:spPr>
          <a:xfrm>
            <a:off x="737734" y="25400"/>
            <a:ext cx="6102424" cy="646331"/>
          </a:xfrm>
          <a:prstGeom prst="rect">
            <a:avLst/>
          </a:prstGeom>
          <a:noFill/>
        </p:spPr>
        <p:txBody>
          <a:bodyPr wrap="square">
            <a:spAutoFit/>
          </a:bodyPr>
          <a:lstStyle/>
          <a:p>
            <a:pPr algn="ctr"/>
            <a:r>
              <a:rPr lang="en-US" altLang="zh-CN" sz="3600" b="1" dirty="0">
                <a:solidFill>
                  <a:schemeClr val="bg1"/>
                </a:solidFill>
                <a:latin typeface="Times New Roman" panose="02020603050405020304" charset="0"/>
              </a:rPr>
              <a:t>Symbolic Graph Reasoning</a:t>
            </a:r>
            <a:endParaRPr lang="zh-CN" altLang="en-US" sz="3600" b="1" dirty="0">
              <a:solidFill>
                <a:schemeClr val="bg1"/>
              </a:solidFill>
              <a:latin typeface="Times New Roman" panose="02020603050405020304" charset="0"/>
            </a:endParaRPr>
          </a:p>
        </p:txBody>
      </p:sp>
    </p:spTree>
    <p:extLst>
      <p:ext uri="{BB962C8B-B14F-4D97-AF65-F5344CB8AC3E}">
        <p14:creationId xmlns:p14="http://schemas.microsoft.com/office/powerpoint/2010/main" val="25951897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452C6-0A9A-F81B-04E0-078128634CF0}"/>
              </a:ext>
            </a:extLst>
          </p:cNvPr>
          <p:cNvSpPr txBox="1"/>
          <p:nvPr/>
        </p:nvSpPr>
        <p:spPr>
          <a:xfrm>
            <a:off x="838200" y="23170"/>
            <a:ext cx="6102424" cy="646331"/>
          </a:xfrm>
          <a:prstGeom prst="rect">
            <a:avLst/>
          </a:prstGeom>
          <a:noFill/>
        </p:spPr>
        <p:txBody>
          <a:bodyPr wrap="square">
            <a:spAutoFit/>
          </a:bodyPr>
          <a:lstStyle/>
          <a:p>
            <a:pPr algn="ctr"/>
            <a:r>
              <a:rPr lang="en-US" altLang="zh-CN" sz="3600" b="1" dirty="0">
                <a:solidFill>
                  <a:schemeClr val="bg1"/>
                </a:solidFill>
                <a:latin typeface="Times New Roman" panose="02020603050405020304" charset="0"/>
              </a:rPr>
              <a:t>Symbolic Graph Reasoning</a:t>
            </a:r>
            <a:endParaRPr lang="zh-CN" altLang="en-US" sz="3600" b="1" dirty="0">
              <a:solidFill>
                <a:schemeClr val="bg1"/>
              </a:solidFill>
              <a:latin typeface="Times New Roman" panose="02020603050405020304" charset="0"/>
            </a:endParaRPr>
          </a:p>
        </p:txBody>
      </p:sp>
      <p:pic>
        <p:nvPicPr>
          <p:cNvPr id="6" name="图片 5">
            <a:extLst>
              <a:ext uri="{FF2B5EF4-FFF2-40B4-BE49-F238E27FC236}">
                <a16:creationId xmlns:a16="http://schemas.microsoft.com/office/drawing/2014/main" id="{3F47999A-50F2-0A71-CC90-9A4EC1DA964B}"/>
              </a:ext>
            </a:extLst>
          </p:cNvPr>
          <p:cNvPicPr>
            <a:picLocks noChangeAspect="1"/>
          </p:cNvPicPr>
          <p:nvPr/>
        </p:nvPicPr>
        <p:blipFill>
          <a:blip r:embed="rId2"/>
          <a:stretch>
            <a:fillRect/>
          </a:stretch>
        </p:blipFill>
        <p:spPr>
          <a:xfrm>
            <a:off x="580302" y="1447800"/>
            <a:ext cx="7983396" cy="2689708"/>
          </a:xfrm>
          <a:prstGeom prst="rect">
            <a:avLst/>
          </a:prstGeom>
        </p:spPr>
      </p:pic>
      <p:sp>
        <p:nvSpPr>
          <p:cNvPr id="8" name="文本框 7">
            <a:extLst>
              <a:ext uri="{FF2B5EF4-FFF2-40B4-BE49-F238E27FC236}">
                <a16:creationId xmlns:a16="http://schemas.microsoft.com/office/drawing/2014/main" id="{1CCC6228-874D-DE78-30C6-FD137314EC10}"/>
              </a:ext>
            </a:extLst>
          </p:cNvPr>
          <p:cNvSpPr txBox="1"/>
          <p:nvPr/>
        </p:nvSpPr>
        <p:spPr>
          <a:xfrm>
            <a:off x="580302" y="4495800"/>
            <a:ext cx="8100563" cy="1631216"/>
          </a:xfrm>
          <a:prstGeom prst="rect">
            <a:avLst/>
          </a:prstGeom>
          <a:noFill/>
        </p:spPr>
        <p:txBody>
          <a:bodyPr wrap="square">
            <a:spAutoFit/>
          </a:bodyPr>
          <a:lstStyle/>
          <a:p>
            <a:pPr marL="257175" indent="-257175">
              <a:buFont typeface="Wingdings" panose="05000000000000000000" pitchFamily="2" charset="2"/>
              <a:buChar char="l"/>
            </a:pPr>
            <a:r>
              <a:rPr lang="en-US" altLang="zh-CN" sz="2000" dirty="0"/>
              <a:t>The SGR layer is instantiated by specific knowledge graph with different numbers of symbolic nodes and distinct node connections. </a:t>
            </a:r>
          </a:p>
          <a:p>
            <a:pPr marL="257175" indent="-257175">
              <a:buFont typeface="Wingdings" panose="05000000000000000000" pitchFamily="2" charset="2"/>
              <a:buChar char="l"/>
            </a:pPr>
            <a:r>
              <a:rPr lang="en-US" altLang="zh-CN" sz="2000" dirty="0"/>
              <a:t>Combining multiple SGR layers with distinct knowledge graphs into convolutional networks can lead to hybrid graph reasoning behaviors.</a:t>
            </a:r>
            <a:endParaRPr lang="zh-CN" altLang="en-US" sz="2000" dirty="0"/>
          </a:p>
        </p:txBody>
      </p:sp>
    </p:spTree>
    <p:extLst>
      <p:ext uri="{BB962C8B-B14F-4D97-AF65-F5344CB8AC3E}">
        <p14:creationId xmlns:p14="http://schemas.microsoft.com/office/powerpoint/2010/main" val="1957658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452C6-0A9A-F81B-04E0-078128634CF0}"/>
              </a:ext>
            </a:extLst>
          </p:cNvPr>
          <p:cNvSpPr txBox="1"/>
          <p:nvPr/>
        </p:nvSpPr>
        <p:spPr>
          <a:xfrm>
            <a:off x="762000" y="0"/>
            <a:ext cx="6632612" cy="646331"/>
          </a:xfrm>
          <a:prstGeom prst="rect">
            <a:avLst/>
          </a:prstGeom>
          <a:noFill/>
        </p:spPr>
        <p:txBody>
          <a:bodyPr wrap="square">
            <a:spAutoFit/>
          </a:bodyPr>
          <a:lstStyle/>
          <a:p>
            <a:pPr algn="ctr"/>
            <a:r>
              <a:rPr lang="en-US" altLang="zh-CN" sz="3600" b="1" dirty="0">
                <a:solidFill>
                  <a:schemeClr val="bg1"/>
                </a:solidFill>
                <a:latin typeface="Times New Roman" panose="02020603050405020304" charset="0"/>
              </a:rPr>
              <a:t>Example: Image Segmentation</a:t>
            </a:r>
            <a:endParaRPr lang="zh-CN" altLang="en-US" sz="3600" b="1" dirty="0">
              <a:solidFill>
                <a:schemeClr val="bg1"/>
              </a:solidFill>
              <a:latin typeface="Times New Roman" panose="02020603050405020304" charset="0"/>
            </a:endParaRPr>
          </a:p>
        </p:txBody>
      </p:sp>
      <p:sp>
        <p:nvSpPr>
          <p:cNvPr id="8" name="文本框 7">
            <a:extLst>
              <a:ext uri="{FF2B5EF4-FFF2-40B4-BE49-F238E27FC236}">
                <a16:creationId xmlns:a16="http://schemas.microsoft.com/office/drawing/2014/main" id="{1CCC6228-874D-DE78-30C6-FD137314EC10}"/>
              </a:ext>
            </a:extLst>
          </p:cNvPr>
          <p:cNvSpPr txBox="1"/>
          <p:nvPr/>
        </p:nvSpPr>
        <p:spPr>
          <a:xfrm>
            <a:off x="685800" y="1143000"/>
            <a:ext cx="8100563" cy="1631216"/>
          </a:xfrm>
          <a:prstGeom prst="rect">
            <a:avLst/>
          </a:prstGeom>
          <a:noFill/>
        </p:spPr>
        <p:txBody>
          <a:bodyPr wrap="square">
            <a:spAutoFit/>
          </a:bodyPr>
          <a:lstStyle/>
          <a:p>
            <a:pPr marL="257175" indent="-257175">
              <a:buFont typeface="Wingdings" panose="05000000000000000000" pitchFamily="2" charset="2"/>
              <a:buChar char="l"/>
            </a:pPr>
            <a:r>
              <a:rPr lang="en-US" altLang="zh-CN" sz="2000" dirty="0"/>
              <a:t>Use a universal concept hierarchy: starting from the label hierarchy of COCO-Stuff that includes 182 concepts and 27 super-classes, we manually merge concepts from the rest two dataset together by using </a:t>
            </a:r>
            <a:r>
              <a:rPr lang="en-US" altLang="zh-CN" sz="2000" dirty="0" err="1"/>
              <a:t>WordTree</a:t>
            </a:r>
            <a:r>
              <a:rPr lang="en-US" altLang="zh-CN" sz="2000" dirty="0"/>
              <a:t>. It results in 340 concepts in the final concept graph. </a:t>
            </a:r>
            <a:endParaRPr lang="zh-CN" altLang="en-US" sz="2000" dirty="0"/>
          </a:p>
        </p:txBody>
      </p:sp>
      <p:pic>
        <p:nvPicPr>
          <p:cNvPr id="4" name="图片 3">
            <a:extLst>
              <a:ext uri="{FF2B5EF4-FFF2-40B4-BE49-F238E27FC236}">
                <a16:creationId xmlns:a16="http://schemas.microsoft.com/office/drawing/2014/main" id="{743BB6F4-1848-B74A-742F-F6A7CF73ACA7}"/>
              </a:ext>
            </a:extLst>
          </p:cNvPr>
          <p:cNvPicPr>
            <a:picLocks noChangeAspect="1"/>
          </p:cNvPicPr>
          <p:nvPr/>
        </p:nvPicPr>
        <p:blipFill>
          <a:blip r:embed="rId2"/>
          <a:stretch>
            <a:fillRect/>
          </a:stretch>
        </p:blipFill>
        <p:spPr>
          <a:xfrm>
            <a:off x="1264270" y="3048000"/>
            <a:ext cx="6615459" cy="2971650"/>
          </a:xfrm>
          <a:prstGeom prst="rect">
            <a:avLst/>
          </a:prstGeom>
        </p:spPr>
      </p:pic>
    </p:spTree>
    <p:extLst>
      <p:ext uri="{BB962C8B-B14F-4D97-AF65-F5344CB8AC3E}">
        <p14:creationId xmlns:p14="http://schemas.microsoft.com/office/powerpoint/2010/main" val="37311143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WordArt 3"/>
          <p:cNvSpPr>
            <a:spLocks noChangeArrowheads="1" noChangeShapeType="1" noTextEdit="1"/>
          </p:cNvSpPr>
          <p:nvPr/>
        </p:nvSpPr>
        <p:spPr bwMode="gray">
          <a:xfrm>
            <a:off x="3048000" y="1143000"/>
            <a:ext cx="5410200" cy="838200"/>
          </a:xfrm>
          <a:prstGeom prst="rect">
            <a:avLst/>
          </a:prstGeom>
        </p:spPr>
        <p:txBody>
          <a:bodyPr wrap="none" fromWordArt="1">
            <a:prstTxWarp prst="textDeflate">
              <a:avLst>
                <a:gd name="adj" fmla="val 13838"/>
              </a:avLst>
            </a:prstTxWarp>
          </a:bodyPr>
          <a:lstStyle/>
          <a:p>
            <a:pPr algn="ctr"/>
            <a:r>
              <a:rPr lang="en-US" altLang="zh-CN" sz="5400" b="1" kern="10" dirty="0">
                <a:ln w="28575">
                  <a:solidFill>
                    <a:schemeClr val="bg1"/>
                  </a:solidFill>
                  <a:round/>
                  <a:headEnd/>
                  <a:tailEnd/>
                </a:ln>
                <a:gradFill rotWithShape="1">
                  <a:gsLst>
                    <a:gs pos="0">
                      <a:schemeClr val="accent1"/>
                    </a:gs>
                    <a:gs pos="100000">
                      <a:schemeClr val="tx1"/>
                    </a:gs>
                  </a:gsLst>
                  <a:lin ang="5400000" scaled="1"/>
                </a:gradFill>
                <a:effectLst>
                  <a:outerShdw dist="71842" dir="2700000" algn="ctr" rotWithShape="0">
                    <a:schemeClr val="bg2">
                      <a:alpha val="50000"/>
                    </a:schemeClr>
                  </a:outerShdw>
                </a:effectLst>
                <a:latin typeface="Verdana" panose="020B0604030504040204" pitchFamily="34" charset="0"/>
                <a:ea typeface="Verdana" panose="020B0604030504040204" pitchFamily="34" charset="0"/>
              </a:rPr>
              <a:t>End of Lecture 5</a:t>
            </a:r>
            <a:endParaRPr lang="zh-CN" altLang="en-US" sz="5400" b="1" kern="10" dirty="0">
              <a:ln w="28575">
                <a:solidFill>
                  <a:schemeClr val="bg1"/>
                </a:solidFill>
                <a:round/>
                <a:headEnd/>
                <a:tailEnd/>
              </a:ln>
              <a:gradFill rotWithShape="1">
                <a:gsLst>
                  <a:gs pos="0">
                    <a:schemeClr val="accent1"/>
                  </a:gs>
                  <a:gs pos="100000">
                    <a:schemeClr val="tx1"/>
                  </a:gs>
                </a:gsLst>
                <a:lin ang="5400000" scaled="1"/>
              </a:gradFill>
              <a:effectLst>
                <a:outerShdw dist="71842" dir="2700000" algn="ctr" rotWithShape="0">
                  <a:schemeClr val="bg2">
                    <a:alpha val="50000"/>
                  </a:schemeClr>
                </a:outerShdw>
              </a:effectLst>
              <a:latin typeface="Verdana" panose="020B0604030504040204" pitchFamily="34" charset="0"/>
            </a:endParaRPr>
          </a:p>
        </p:txBody>
      </p:sp>
      <p:sp>
        <p:nvSpPr>
          <p:cNvPr id="160771" name="灯片编号占位符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02069AC8-36E1-4B4E-B829-99DE84A9B21E}" type="slidenum">
              <a:rPr lang="en-US" altLang="zh-CN" sz="1400" b="0" smtClean="0">
                <a:solidFill>
                  <a:srgbClr val="FFFFFF"/>
                </a:solidFill>
              </a:rPr>
              <a:pPr>
                <a:spcBef>
                  <a:spcPct val="0"/>
                </a:spcBef>
                <a:buClrTx/>
                <a:buFontTx/>
                <a:buNone/>
              </a:pPr>
              <a:t>86</a:t>
            </a:fld>
            <a:endParaRPr lang="en-US" altLang="zh-CN" sz="1400" b="0">
              <a:solidFill>
                <a:srgbClr val="FFFFFF"/>
              </a:solidFill>
            </a:endParaRPr>
          </a:p>
        </p:txBody>
      </p:sp>
      <p:sp>
        <p:nvSpPr>
          <p:cNvPr id="160772" name="TextBox 4"/>
          <p:cNvSpPr txBox="1">
            <a:spLocks noChangeArrowheads="1"/>
          </p:cNvSpPr>
          <p:nvPr/>
        </p:nvSpPr>
        <p:spPr bwMode="auto">
          <a:xfrm>
            <a:off x="2667000" y="2438400"/>
            <a:ext cx="6324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2400" b="0" dirty="0">
                <a:latin typeface="Arial" panose="020B0604020202020204" pitchFamily="34" charset="0"/>
              </a:rPr>
              <a:t>Can</a:t>
            </a:r>
            <a:r>
              <a:rPr lang="zh-CN" altLang="en-US" sz="2400" b="0" dirty="0">
                <a:latin typeface="Arial" panose="020B0604020202020204" pitchFamily="34" charset="0"/>
              </a:rPr>
              <a:t> </a:t>
            </a:r>
            <a:r>
              <a:rPr lang="en-US" altLang="zh-CN" sz="2400" b="0" dirty="0">
                <a:latin typeface="Arial" panose="020B0604020202020204" pitchFamily="34" charset="0"/>
              </a:rPr>
              <a:t>you</a:t>
            </a:r>
            <a:r>
              <a:rPr lang="zh-CN" altLang="en-US" sz="2400" b="0" dirty="0">
                <a:latin typeface="Arial" panose="020B0604020202020204" pitchFamily="34" charset="0"/>
              </a:rPr>
              <a:t> </a:t>
            </a:r>
            <a:r>
              <a:rPr lang="en-US" altLang="zh-CN" sz="2400" b="0" dirty="0">
                <a:latin typeface="Arial" panose="020B0604020202020204" pitchFamily="34" charset="0"/>
              </a:rPr>
              <a:t>develop</a:t>
            </a:r>
            <a:r>
              <a:rPr lang="zh-CN" altLang="en-US" sz="2400" b="0" dirty="0">
                <a:latin typeface="Arial" panose="020B0604020202020204" pitchFamily="34" charset="0"/>
              </a:rPr>
              <a:t> </a:t>
            </a:r>
            <a:r>
              <a:rPr lang="en-US" altLang="zh-CN" sz="2400" b="0" dirty="0">
                <a:latin typeface="Arial" panose="020B0604020202020204" pitchFamily="34" charset="0"/>
              </a:rPr>
              <a:t>an</a:t>
            </a:r>
            <a:r>
              <a:rPr lang="zh-CN" altLang="en-US" sz="2400" b="0" dirty="0">
                <a:latin typeface="Arial" panose="020B0604020202020204" pitchFamily="34" charset="0"/>
              </a:rPr>
              <a:t> </a:t>
            </a:r>
            <a:r>
              <a:rPr lang="en-US" altLang="zh-CN" sz="2400" b="0" dirty="0">
                <a:latin typeface="Arial" panose="020B0604020202020204" pitchFamily="34" charset="0"/>
              </a:rPr>
              <a:t>intelligent</a:t>
            </a:r>
            <a:r>
              <a:rPr lang="zh-CN" altLang="en-US" sz="2400" b="0" dirty="0">
                <a:latin typeface="Arial" panose="020B0604020202020204" pitchFamily="34" charset="0"/>
              </a:rPr>
              <a:t> </a:t>
            </a:r>
            <a:r>
              <a:rPr lang="en-US" altLang="zh-CN" sz="2400" b="0" dirty="0">
                <a:latin typeface="Arial" panose="020B0604020202020204" pitchFamily="34" charset="0"/>
              </a:rPr>
              <a:t>software</a:t>
            </a:r>
            <a:r>
              <a:rPr lang="zh-CN" altLang="en-US" sz="2400" b="0" dirty="0">
                <a:latin typeface="Arial" panose="020B0604020202020204" pitchFamily="34" charset="0"/>
              </a:rPr>
              <a:t> </a:t>
            </a:r>
            <a:r>
              <a:rPr lang="en-US" altLang="zh-CN" sz="2400" b="0" dirty="0">
                <a:latin typeface="Arial" panose="020B0604020202020204" pitchFamily="34" charset="0"/>
              </a:rPr>
              <a:t>for</a:t>
            </a:r>
            <a:r>
              <a:rPr lang="zh-CN" altLang="en-US" sz="2400" b="0" dirty="0">
                <a:latin typeface="Arial" panose="020B0604020202020204" pitchFamily="34" charset="0"/>
              </a:rPr>
              <a:t> </a:t>
            </a:r>
            <a:r>
              <a:rPr lang="en-US" altLang="zh-CN" sz="2400" b="0" dirty="0">
                <a:latin typeface="Arial" panose="020B0604020202020204" pitchFamily="34" charset="0"/>
              </a:rPr>
              <a:t>reasoning</a:t>
            </a:r>
            <a:r>
              <a:rPr lang="zh-CN" altLang="en-US" sz="2400" b="0" dirty="0">
                <a:latin typeface="Arial" panose="020B0604020202020204" pitchFamily="34" charset="0"/>
              </a:rPr>
              <a:t> </a:t>
            </a:r>
            <a:r>
              <a:rPr lang="en-US" altLang="zh-CN" sz="2400" b="0" dirty="0">
                <a:latin typeface="Arial" panose="020B0604020202020204" pitchFamily="34" charset="0"/>
              </a:rPr>
              <a:t>with</a:t>
            </a:r>
            <a:r>
              <a:rPr lang="zh-CN" altLang="en-US" sz="2400" b="0" dirty="0">
                <a:latin typeface="Arial" panose="020B0604020202020204" pitchFamily="34" charset="0"/>
              </a:rPr>
              <a:t> </a:t>
            </a:r>
            <a:r>
              <a:rPr lang="en-US" altLang="zh-CN" sz="2400" b="0" dirty="0">
                <a:latin typeface="Arial" panose="020B0604020202020204" pitchFamily="34" charset="0"/>
              </a:rPr>
              <a:t>knowledge?</a:t>
            </a:r>
            <a:endParaRPr lang="zh-CN" altLang="en-US" sz="2400" b="0" dirty="0">
              <a:latin typeface="Arial" panose="020B0604020202020204" pitchFamily="34" charset="0"/>
            </a:endParaRPr>
          </a:p>
        </p:txBody>
      </p:sp>
      <p:sp>
        <p:nvSpPr>
          <p:cNvPr id="7" name="Rectangle 2"/>
          <p:cNvSpPr txBox="1">
            <a:spLocks noChangeArrowheads="1"/>
          </p:cNvSpPr>
          <p:nvPr/>
        </p:nvSpPr>
        <p:spPr bwMode="gray">
          <a:xfrm>
            <a:off x="1828800" y="3667761"/>
            <a:ext cx="7162800" cy="457200"/>
          </a:xfrm>
          <a:prstGeom prst="rect">
            <a:avLst/>
          </a:prstGeom>
          <a:noFill/>
          <a:ln w="9525">
            <a:noFill/>
            <a:miter lim="800000"/>
            <a:headEnd/>
            <a:tailEnd/>
          </a:ln>
        </p:spPr>
        <p:txBody>
          <a:bodyPr/>
          <a:lstStyle/>
          <a:p>
            <a:pPr algn="r" eaLnBrk="1" hangingPunct="1">
              <a:spcBef>
                <a:spcPct val="20000"/>
              </a:spcBef>
              <a:buClr>
                <a:schemeClr val="tx2"/>
              </a:buClr>
              <a:buFont typeface="Wingdings" pitchFamily="2" charset="2"/>
              <a:buNone/>
              <a:defRPr/>
            </a:pPr>
            <a:r>
              <a:rPr lang="en-US" altLang="zh-CN" sz="2200" b="1" kern="0" dirty="0">
                <a:solidFill>
                  <a:schemeClr val="bg1"/>
                </a:solidFill>
                <a:latin typeface="华文新魏" pitchFamily="2" charset="-122"/>
                <a:ea typeface="华文新魏" pitchFamily="2" charset="-122"/>
              </a:rPr>
              <a:t>LIUXIABI@BIT.EDU.CN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457200" y="2667000"/>
            <a:ext cx="8458200" cy="1143000"/>
          </a:xfrm>
        </p:spPr>
        <p:txBody>
          <a:bodyPr/>
          <a:lstStyle/>
          <a:p>
            <a:pPr algn="ctr"/>
            <a:r>
              <a:rPr lang="en-US" altLang="zh-CN" sz="3200">
                <a:solidFill>
                  <a:schemeClr val="tx2"/>
                </a:solidFill>
                <a:ea typeface="宋体" panose="02010600030101010101" pitchFamily="2" charset="-122"/>
              </a:rPr>
              <a:t>Part Ⅰ: Production Rule and System</a:t>
            </a:r>
          </a:p>
        </p:txBody>
      </p:sp>
      <p:sp>
        <p:nvSpPr>
          <p:cNvPr id="4" name="页脚占位符 4"/>
          <p:cNvSpPr>
            <a:spLocks noGrp="1"/>
          </p:cNvSpPr>
          <p:nvPr>
            <p:ph type="ftr" sz="quarter" idx="10"/>
          </p:nvPr>
        </p:nvSpPr>
        <p:spPr/>
        <p:txBody>
          <a:bodyPr/>
          <a:lstStyle/>
          <a:p>
            <a:pPr>
              <a:defRPr/>
            </a:pPr>
            <a:r>
              <a:rPr lang="zh-CN" altLang="en-US"/>
              <a:t>AI:knowledge and reasoning</a:t>
            </a:r>
            <a:endParaRPr lang="en-US" altLang="zh-CN"/>
          </a:p>
        </p:txBody>
      </p:sp>
      <p:sp>
        <p:nvSpPr>
          <p:cNvPr id="31748" name="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84C72227-DA48-4C3D-9FA0-917818FBA49E}" type="slidenum">
              <a:rPr lang="zh-CN" altLang="en-US" sz="1000" b="0" smtClean="0">
                <a:solidFill>
                  <a:srgbClr val="FFFFFF"/>
                </a:solidFill>
                <a:latin typeface="Arial" panose="020B0604020202020204" pitchFamily="34" charset="0"/>
              </a:rPr>
              <a:pPr>
                <a:spcBef>
                  <a:spcPct val="0"/>
                </a:spcBef>
                <a:buClrTx/>
                <a:buFontTx/>
                <a:buNone/>
              </a:pPr>
              <a:t>9</a:t>
            </a:fld>
            <a:endParaRPr lang="en-US" altLang="zh-CN" sz="1000" b="0">
              <a:solidFill>
                <a:srgbClr val="FFFFFF"/>
              </a:solidFill>
              <a:latin typeface="Arial" panose="020B0604020202020204" pitchFamily="34" charset="0"/>
            </a:endParaRPr>
          </a:p>
        </p:txBody>
      </p:sp>
      <p:sp>
        <p:nvSpPr>
          <p:cNvPr id="3" name="日期占位符 3"/>
          <p:cNvSpPr>
            <a:spLocks noGrp="1"/>
          </p:cNvSpPr>
          <p:nvPr>
            <p:ph type="dt" sz="quarter" idx="12"/>
          </p:nvPr>
        </p:nvSpPr>
        <p:spPr/>
        <p:txBody>
          <a:bodyPr/>
          <a:lstStyle/>
          <a:p>
            <a:pPr>
              <a:defRPr/>
            </a:pPr>
            <a:fld id="{1D7D9546-A9BB-49B7-AA9B-79A2744656A5}" type="datetime1">
              <a:rPr lang="zh-CN" altLang="en-US"/>
              <a:pPr>
                <a:defRPr/>
              </a:pPr>
              <a:t>2023/4/24</a:t>
            </a:fld>
            <a:endParaRPr lang="en-US" altLang="zh-CN"/>
          </a:p>
        </p:txBody>
      </p:sp>
    </p:spTree>
  </p:cSld>
  <p:clrMapOvr>
    <a:masterClrMapping/>
  </p:clrMapOvr>
</p:sld>
</file>

<file path=ppt/theme/theme1.xml><?xml version="1.0" encoding="utf-8"?>
<a:theme xmlns:a="http://schemas.openxmlformats.org/drawingml/2006/main" name="Default Design">
  <a:themeElements>
    <a:clrScheme name="Default Design 1">
      <a:dk1>
        <a:srgbClr val="000066"/>
      </a:dk1>
      <a:lt1>
        <a:srgbClr val="FFFFFF"/>
      </a:lt1>
      <a:dk2>
        <a:srgbClr val="003399"/>
      </a:dk2>
      <a:lt2>
        <a:srgbClr val="DDDDDD"/>
      </a:lt2>
      <a:accent1>
        <a:srgbClr val="1D6AB7"/>
      </a:accent1>
      <a:accent2>
        <a:srgbClr val="20A286"/>
      </a:accent2>
      <a:accent3>
        <a:srgbClr val="FFFFFF"/>
      </a:accent3>
      <a:accent4>
        <a:srgbClr val="000056"/>
      </a:accent4>
      <a:accent5>
        <a:srgbClr val="ABB9D8"/>
      </a:accent5>
      <a:accent6>
        <a:srgbClr val="1C9279"/>
      </a:accent6>
      <a:hlink>
        <a:srgbClr val="9999FF"/>
      </a:hlink>
      <a:folHlink>
        <a:srgbClr val="93B5C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66"/>
        </a:dk1>
        <a:lt1>
          <a:srgbClr val="FFFFFF"/>
        </a:lt1>
        <a:dk2>
          <a:srgbClr val="003399"/>
        </a:dk2>
        <a:lt2>
          <a:srgbClr val="DDDDDD"/>
        </a:lt2>
        <a:accent1>
          <a:srgbClr val="1D6AB7"/>
        </a:accent1>
        <a:accent2>
          <a:srgbClr val="20A286"/>
        </a:accent2>
        <a:accent3>
          <a:srgbClr val="FFFFFF"/>
        </a:accent3>
        <a:accent4>
          <a:srgbClr val="000056"/>
        </a:accent4>
        <a:accent5>
          <a:srgbClr val="ABB9D8"/>
        </a:accent5>
        <a:accent6>
          <a:srgbClr val="1C9279"/>
        </a:accent6>
        <a:hlink>
          <a:srgbClr val="9999FF"/>
        </a:hlink>
        <a:folHlink>
          <a:srgbClr val="93B5CF"/>
        </a:folHlink>
      </a:clrScheme>
      <a:clrMap bg1="lt1" tx1="dk1" bg2="lt2" tx2="dk2" accent1="accent1" accent2="accent2" accent3="accent3" accent4="accent4" accent5="accent5" accent6="accent6" hlink="hlink" folHlink="folHlink"/>
    </a:extraClrScheme>
    <a:extraClrScheme>
      <a:clrScheme name="Default Design 2">
        <a:dk1>
          <a:srgbClr val="747DD0"/>
        </a:dk1>
        <a:lt1>
          <a:srgbClr val="FFFFFF"/>
        </a:lt1>
        <a:dk2>
          <a:srgbClr val="000000"/>
        </a:dk2>
        <a:lt2>
          <a:srgbClr val="B2B2B2"/>
        </a:lt2>
        <a:accent1>
          <a:srgbClr val="2A359C"/>
        </a:accent1>
        <a:accent2>
          <a:srgbClr val="D3746D"/>
        </a:accent2>
        <a:accent3>
          <a:srgbClr val="FFFFFF"/>
        </a:accent3>
        <a:accent4>
          <a:srgbClr val="626AB1"/>
        </a:accent4>
        <a:accent5>
          <a:srgbClr val="ACAECB"/>
        </a:accent5>
        <a:accent6>
          <a:srgbClr val="BF6862"/>
        </a:accent6>
        <a:hlink>
          <a:srgbClr val="459EA7"/>
        </a:hlink>
        <a:folHlink>
          <a:srgbClr val="5B9ED1"/>
        </a:folHlink>
      </a:clrScheme>
      <a:clrMap bg1="lt1" tx1="dk1" bg2="lt2" tx2="dk2" accent1="accent1" accent2="accent2" accent3="accent3" accent4="accent4" accent5="accent5" accent6="accent6" hlink="hlink" folHlink="folHlink"/>
    </a:extraClrScheme>
    <a:extraClrScheme>
      <a:clrScheme name="Default Design 3">
        <a:dk1>
          <a:srgbClr val="245478"/>
        </a:dk1>
        <a:lt1>
          <a:srgbClr val="FFFFFF"/>
        </a:lt1>
        <a:dk2>
          <a:srgbClr val="003366"/>
        </a:dk2>
        <a:lt2>
          <a:srgbClr val="DDDDDD"/>
        </a:lt2>
        <a:accent1>
          <a:srgbClr val="258B99"/>
        </a:accent1>
        <a:accent2>
          <a:srgbClr val="FF9900"/>
        </a:accent2>
        <a:accent3>
          <a:srgbClr val="FFFFFF"/>
        </a:accent3>
        <a:accent4>
          <a:srgbClr val="1D4665"/>
        </a:accent4>
        <a:accent5>
          <a:srgbClr val="ACC4CA"/>
        </a:accent5>
        <a:accent6>
          <a:srgbClr val="E78A00"/>
        </a:accent6>
        <a:hlink>
          <a:srgbClr val="B1B448"/>
        </a:hlink>
        <a:folHlink>
          <a:srgbClr val="608DA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5980</TotalTime>
  <Words>6562</Words>
  <Application>Microsoft Office PowerPoint</Application>
  <PresentationFormat>全屏显示(4:3)</PresentationFormat>
  <Paragraphs>928</Paragraphs>
  <Slides>86</Slides>
  <Notes>59</Notes>
  <HiddenSlides>0</HiddenSlides>
  <MMClips>1</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86</vt:i4>
      </vt:variant>
    </vt:vector>
  </HeadingPairs>
  <TitlesOfParts>
    <vt:vector size="101" baseType="lpstr">
      <vt:lpstr>Batang</vt:lpstr>
      <vt:lpstr>Monotype Sorts</vt:lpstr>
      <vt:lpstr>华文新魏</vt:lpstr>
      <vt:lpstr>宋体</vt:lpstr>
      <vt:lpstr>Arial</vt:lpstr>
      <vt:lpstr>Century Gothic</vt:lpstr>
      <vt:lpstr>Courier New</vt:lpstr>
      <vt:lpstr>Times</vt:lpstr>
      <vt:lpstr>Times New Roman</vt:lpstr>
      <vt:lpstr>Verdana</vt:lpstr>
      <vt:lpstr>Wingdings</vt:lpstr>
      <vt:lpstr>Wingdings 2</vt:lpstr>
      <vt:lpstr>Default Design</vt:lpstr>
      <vt:lpstr>Image</vt:lpstr>
      <vt:lpstr>公式</vt:lpstr>
      <vt:lpstr>Knowledge and Reasoning</vt:lpstr>
      <vt:lpstr>Structure of Expert Systems</vt:lpstr>
      <vt:lpstr>An important rule based ES</vt:lpstr>
      <vt:lpstr>Sherlock Holmes</vt:lpstr>
      <vt:lpstr>What is reasoning ?</vt:lpstr>
      <vt:lpstr>Mechanisms of Reasoning</vt:lpstr>
      <vt:lpstr>Control Strategies in Reasoning</vt:lpstr>
      <vt:lpstr>Outline</vt:lpstr>
      <vt:lpstr>Part Ⅰ: Production Rule and System</vt:lpstr>
      <vt:lpstr>Production-rule System</vt:lpstr>
      <vt:lpstr>Facts </vt:lpstr>
      <vt:lpstr>Production Rule </vt:lpstr>
      <vt:lpstr>Production System Example 1</vt:lpstr>
      <vt:lpstr>Example 1: System Construction</vt:lpstr>
      <vt:lpstr>Example 1: First cycle of execution</vt:lpstr>
      <vt:lpstr>Example 1: Second cycle of execution</vt:lpstr>
      <vt:lpstr>Example 1: Third cycle of execution</vt:lpstr>
      <vt:lpstr>Example1: Fourth cycle of execution</vt:lpstr>
      <vt:lpstr>Production system reasoning Summary</vt:lpstr>
      <vt:lpstr>Part Ⅱ : Inference in First-order logic</vt:lpstr>
      <vt:lpstr>2.1 Logic in general</vt:lpstr>
      <vt:lpstr>(1) Propositional logic</vt:lpstr>
      <vt:lpstr>An example: Lybrinth</vt:lpstr>
      <vt:lpstr>(2) First-order logic</vt:lpstr>
      <vt:lpstr>Syntax of FOL: Basic elements</vt:lpstr>
      <vt:lpstr>Atomic sentences</vt:lpstr>
      <vt:lpstr>Logic connectives</vt:lpstr>
      <vt:lpstr>Truth tables for connectives</vt:lpstr>
      <vt:lpstr>Universal quantification</vt:lpstr>
      <vt:lpstr>Existential quantification</vt:lpstr>
      <vt:lpstr>Properties of quantifiers</vt:lpstr>
      <vt:lpstr>Complex sentences</vt:lpstr>
      <vt:lpstr>2.2 Inference Foundation</vt:lpstr>
      <vt:lpstr>An example of interpretation</vt:lpstr>
      <vt:lpstr>(1) Validity and Satisfiability</vt:lpstr>
      <vt:lpstr>(2) Equivalence and Entailment</vt:lpstr>
      <vt:lpstr>(3) Substitution and Unification</vt:lpstr>
      <vt:lpstr>An example of Unification</vt:lpstr>
      <vt:lpstr>An example of Unification</vt:lpstr>
      <vt:lpstr>An example of Unification</vt:lpstr>
      <vt:lpstr>An example of Unification</vt:lpstr>
      <vt:lpstr>An example of Unification</vt:lpstr>
      <vt:lpstr>Most General Unifier</vt:lpstr>
      <vt:lpstr>MGU example</vt:lpstr>
      <vt:lpstr>2.3 Resolution: Concepts</vt:lpstr>
      <vt:lpstr>Resolution: brief introduction</vt:lpstr>
      <vt:lpstr>(1) Conversion to CNF</vt:lpstr>
      <vt:lpstr>Example contd.</vt:lpstr>
      <vt:lpstr>(2) Resolution Rule</vt:lpstr>
      <vt:lpstr>An example of resolution</vt:lpstr>
      <vt:lpstr>Proof of Resolution Rule</vt:lpstr>
      <vt:lpstr>Example1 of FOL resolution proof</vt:lpstr>
      <vt:lpstr>Example2 of FOL resolution proof</vt:lpstr>
      <vt:lpstr>Resolution Reasoning Example</vt:lpstr>
      <vt:lpstr>Resolution Reasoning Example</vt:lpstr>
      <vt:lpstr>Resolution Reasoning Example</vt:lpstr>
      <vt:lpstr>PowerPoint 演示文稿</vt:lpstr>
      <vt:lpstr>Summary of Resolution in prove</vt:lpstr>
      <vt:lpstr>Applications of FOL</vt:lpstr>
      <vt:lpstr>Part Ⅲ: Knowledge Graph</vt:lpstr>
      <vt:lpstr>3.1. What is Knowledge Graph</vt:lpstr>
      <vt:lpstr>Knowledge Graph</vt:lpstr>
      <vt:lpstr>Knowledge Graph</vt:lpstr>
      <vt:lpstr>Knowledge Graphs Definition</vt:lpstr>
      <vt:lpstr>Knowledge Graphs Definition</vt:lpstr>
      <vt:lpstr>Knowledge Graphs Definition</vt:lpstr>
      <vt:lpstr>Knowledge Graph</vt:lpstr>
      <vt:lpstr>3.2. Knowledge Graph Construction</vt:lpstr>
      <vt:lpstr>Knowledge Graph</vt:lpstr>
      <vt:lpstr>Knowledge Graph Construction</vt:lpstr>
      <vt:lpstr>Knowledge Graph Construction</vt:lpstr>
      <vt:lpstr>Knowledge Graph Construction</vt:lpstr>
      <vt:lpstr>Knowledge Graph Construction</vt:lpstr>
      <vt:lpstr>Knowledge Graph Construction</vt:lpstr>
      <vt:lpstr>3.3. Typical Application of Knowledge Graph</vt:lpstr>
      <vt:lpstr>Knowledge Graph Application</vt:lpstr>
      <vt:lpstr>Knowledge Graph Application</vt:lpstr>
      <vt:lpstr>Knowledge Graph Application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Logical Agents</dc:title>
  <dc:creator>Min-Yen Kan</dc:creator>
  <cp:lastModifiedBy>刘 峡壁</cp:lastModifiedBy>
  <cp:revision>605</cp:revision>
  <dcterms:created xsi:type="dcterms:W3CDTF">2003-12-17T07:08:22Z</dcterms:created>
  <dcterms:modified xsi:type="dcterms:W3CDTF">2023-04-24T00:20:22Z</dcterms:modified>
</cp:coreProperties>
</file>